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8"/>
  </p:notesMasterIdLst>
  <p:sldIdLst>
    <p:sldId id="256" r:id="rId2"/>
    <p:sldId id="520" r:id="rId3"/>
    <p:sldId id="432" r:id="rId4"/>
    <p:sldId id="433" r:id="rId5"/>
    <p:sldId id="459" r:id="rId6"/>
    <p:sldId id="975" r:id="rId7"/>
    <p:sldId id="913" r:id="rId8"/>
    <p:sldId id="934" r:id="rId9"/>
    <p:sldId id="465" r:id="rId10"/>
    <p:sldId id="466" r:id="rId11"/>
    <p:sldId id="467" r:id="rId12"/>
    <p:sldId id="468" r:id="rId13"/>
    <p:sldId id="517" r:id="rId14"/>
    <p:sldId id="953" r:id="rId15"/>
    <p:sldId id="474" r:id="rId16"/>
    <p:sldId id="516" r:id="rId17"/>
    <p:sldId id="397" r:id="rId18"/>
    <p:sldId id="518" r:id="rId19"/>
    <p:sldId id="369" r:id="rId20"/>
    <p:sldId id="398" r:id="rId21"/>
    <p:sldId id="427" r:id="rId22"/>
    <p:sldId id="428" r:id="rId23"/>
    <p:sldId id="429" r:id="rId24"/>
    <p:sldId id="430" r:id="rId25"/>
    <p:sldId id="431" r:id="rId26"/>
    <p:sldId id="451" r:id="rId27"/>
    <p:sldId id="452" r:id="rId28"/>
    <p:sldId id="404" r:id="rId29"/>
    <p:sldId id="412" r:id="rId30"/>
    <p:sldId id="413" r:id="rId31"/>
    <p:sldId id="415" r:id="rId32"/>
    <p:sldId id="958" r:id="rId33"/>
    <p:sldId id="416" r:id="rId34"/>
    <p:sldId id="418" r:id="rId35"/>
    <p:sldId id="426" r:id="rId36"/>
    <p:sldId id="420" r:id="rId37"/>
    <p:sldId id="419" r:id="rId38"/>
    <p:sldId id="414" r:id="rId39"/>
    <p:sldId id="421" r:id="rId40"/>
    <p:sldId id="954" r:id="rId41"/>
    <p:sldId id="422" r:id="rId42"/>
    <p:sldId id="425" r:id="rId43"/>
    <p:sldId id="453" r:id="rId44"/>
    <p:sldId id="439" r:id="rId45"/>
    <p:sldId id="519" r:id="rId46"/>
    <p:sldId id="479" r:id="rId47"/>
    <p:sldId id="481" r:id="rId48"/>
    <p:sldId id="480" r:id="rId49"/>
    <p:sldId id="472" r:id="rId50"/>
    <p:sldId id="473" r:id="rId51"/>
    <p:sldId id="524" r:id="rId52"/>
    <p:sldId id="475" r:id="rId53"/>
    <p:sldId id="476" r:id="rId54"/>
    <p:sldId id="477" r:id="rId55"/>
    <p:sldId id="955" r:id="rId56"/>
    <p:sldId id="478" r:id="rId57"/>
    <p:sldId id="491" r:id="rId58"/>
    <p:sldId id="405" r:id="rId59"/>
    <p:sldId id="525" r:id="rId60"/>
    <p:sldId id="406" r:id="rId61"/>
    <p:sldId id="457" r:id="rId62"/>
    <p:sldId id="526" r:id="rId63"/>
    <p:sldId id="527" r:id="rId64"/>
    <p:sldId id="956" r:id="rId65"/>
    <p:sldId id="947" r:id="rId66"/>
    <p:sldId id="952" r:id="rId67"/>
    <p:sldId id="972" r:id="rId68"/>
    <p:sldId id="949" r:id="rId69"/>
    <p:sldId id="950" r:id="rId70"/>
    <p:sldId id="951" r:id="rId71"/>
    <p:sldId id="974" r:id="rId72"/>
    <p:sldId id="946" r:id="rId73"/>
    <p:sldId id="540" r:id="rId74"/>
    <p:sldId id="470" r:id="rId75"/>
    <p:sldId id="541" r:id="rId76"/>
    <p:sldId id="471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 autoAdjust="0"/>
    <p:restoredTop sz="93741" autoAdjust="0"/>
  </p:normalViewPr>
  <p:slideViewPr>
    <p:cSldViewPr snapToGrid="0">
      <p:cViewPr varScale="1">
        <p:scale>
          <a:sx n="120" d="100"/>
          <a:sy n="120" d="100"/>
        </p:scale>
        <p:origin x="7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E692C-596D-4CEF-98DA-0216301B171D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E3766-70CA-43FF-B816-41CAA2064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50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2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http://www.teach-ict.com/as_as_computing/ocr/H047/F451/312/slc_cycle/miniweb/index.htm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76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 the change in one character makes the string drastically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7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6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6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6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0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8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F9407A-1513-4E35-BD16-056FD4AFA25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6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07A-1513-4E35-BD16-056FD4AFA25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9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F9407A-1513-4E35-BD16-056FD4AFA25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50BEFF-A084-46D2-A6FD-B0E8E63E5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0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YEBfamv-_d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147.64.243.1/##/phpmyadmin" TargetMode="External"/><Relationship Id="rId2" Type="http://schemas.openxmlformats.org/officeDocument/2006/relationships/hyperlink" Target="http://csci325-1/##.math.cs.edinboro.edu/phpmyadm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147.64.243./###/webmail" TargetMode="External"/><Relationship Id="rId2" Type="http://schemas.openxmlformats.org/officeDocument/2006/relationships/hyperlink" Target="http://csci325-1/##.math.cs.edinboro.edu/webmai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oundcube./##.megastuff.biz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sci325-/###.math.cs.edinboro.edu/priva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sci325-1/##.math.cs.edinboro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1/##.ultrastuff.net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jpatalon.cs.edinboro.edu/csci325/classfiles/assignment11check.sh" TargetMode="External"/><Relationship Id="rId2" Type="http://schemas.openxmlformats.org/officeDocument/2006/relationships/hyperlink" Target="http://jpatalon.cs.edinboro.edu/csci325/Assignment%201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ted.com/talks/ralph_langner_cracking_stuxnet_a_21st_century_cyberweapon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NULL" TargetMode="External"/><Relationship Id="rId13" Type="http://schemas.openxmlformats.org/officeDocument/2006/relationships/hyperlink" Target="http://0.0.0.1/##.ultrastuff.net" TargetMode="External"/><Relationship Id="rId3" Type="http://schemas.openxmlformats.org/officeDocument/2006/relationships/hyperlink" Target="http://147.64.243.1/##" TargetMode="External"/><Relationship Id="rId7" Type="http://schemas.openxmlformats.org/officeDocument/2006/relationships/hyperlink" Target="http://0.0.0.31/##.megastuff.biz" TargetMode="External"/><Relationship Id="rId12" Type="http://schemas.openxmlformats.org/officeDocument/2006/relationships/hyperlink" Target="http://roundcube./##.megastuff.biz" TargetMode="External"/><Relationship Id="rId2" Type="http://schemas.openxmlformats.org/officeDocument/2006/relationships/hyperlink" Target="http://csci325-1/##.math.cs.edinboro.edu" TargetMode="External"/><Relationship Id="rId16" Type="http://schemas.openxmlformats.org/officeDocument/2006/relationships/hyperlink" Target="https://a14./##.megastuff.biz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0.0.0.1/##.megastuff.biz/temp/temp.php" TargetMode="External"/><Relationship Id="rId11" Type="http://schemas.openxmlformats.org/officeDocument/2006/relationships/hyperlink" Target="http://csci325-1/##.math.cs.Edinboro.edu/squirrelmail" TargetMode="External"/><Relationship Id="rId5" Type="http://schemas.openxmlformats.org/officeDocument/2006/relationships/hyperlink" Target="http://147.64.243.1/##/phpmyadmin" TargetMode="External"/><Relationship Id="rId15" Type="http://schemas.openxmlformats.org/officeDocument/2006/relationships/hyperlink" Target="https://csci325-120.math.cs.edinboro.edu/private" TargetMode="External"/><Relationship Id="rId10" Type="http://schemas.openxmlformats.org/officeDocument/2006/relationships/hyperlink" Target="http://csci325-110.cs.edinboro.edu/awstats/awstats.pl?config=localhost.localdomain" TargetMode="External"/><Relationship Id="rId4" Type="http://schemas.openxmlformats.org/officeDocument/2006/relationships/hyperlink" Target="http://csci325-1/##.cs.edinboro.edu/phpmyadmin" TargetMode="External"/><Relationship Id="rId9" Type="http://schemas.openxmlformats.org/officeDocument/2006/relationships/hyperlink" Target="http://0.0.0.1/##.megastuff.biz" TargetMode="External"/><Relationship Id="rId14" Type="http://schemas.openxmlformats.org/officeDocument/2006/relationships/hyperlink" Target="http://0.0.0.31/##.ultrastuff.net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sci325-1/##.cs.edinboro.edu/awstats/awstats.pl?config=localhost.localdomai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ECSC 325.200</a:t>
            </a:r>
            <a:br>
              <a:rPr lang="en-US" dirty="0"/>
            </a:br>
            <a:r>
              <a:rPr lang="en-US" sz="5400" dirty="0"/>
              <a:t>Web Server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45129"/>
          </a:xfrm>
        </p:spPr>
        <p:txBody>
          <a:bodyPr/>
          <a:lstStyle/>
          <a:p>
            <a:r>
              <a:rPr lang="en-US" dirty="0"/>
              <a:t>Spring 2025 – Week 13-1 – April 8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Security and Authentication</a:t>
            </a:r>
          </a:p>
          <a:p>
            <a:r>
              <a:rPr lang="en-US" dirty="0"/>
              <a:t>Prof. Jason </a:t>
            </a:r>
            <a:r>
              <a:rPr lang="en-US" dirty="0" err="1"/>
              <a:t>Patalon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7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706596" cy="4516966"/>
          </a:xfrm>
        </p:spPr>
        <p:txBody>
          <a:bodyPr>
            <a:normAutofit/>
          </a:bodyPr>
          <a:lstStyle/>
          <a:p>
            <a:r>
              <a:rPr lang="en-US" dirty="0" err="1"/>
              <a:t>FirewallD</a:t>
            </a:r>
            <a:endParaRPr lang="en-US" dirty="0"/>
          </a:p>
          <a:p>
            <a:pPr lvl="1"/>
            <a:r>
              <a:rPr lang="en-US" dirty="0"/>
              <a:t>Front-end controller for </a:t>
            </a:r>
            <a:r>
              <a:rPr lang="en-US" dirty="0" err="1"/>
              <a:t>iptables</a:t>
            </a:r>
            <a:r>
              <a:rPr lang="en-US" dirty="0"/>
              <a:t>, used to implement persistent network traffic rules</a:t>
            </a:r>
          </a:p>
          <a:p>
            <a:pPr lvl="1"/>
            <a:r>
              <a:rPr lang="en-US" dirty="0"/>
              <a:t>Command line and graphical interfaces available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/>
              <a:t> command used to modify firewall rules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--add-service=http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Allow http traffic to the runtime configuration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--add-service=http --permanent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Allow http traffic to the permanent configuration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--add-port=8080/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--add-port=8080/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--permanent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Allow traffic to TCP port 8080 from any host, runtime and permanent configs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Rich Rules can be created for more advanced traffic control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--add-rich-rule 'rule family="ipv4" source address="192.168.0.0/24" port port=12345 protocol=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accept' --permanent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The above command is all one line…</a:t>
            </a:r>
          </a:p>
        </p:txBody>
      </p:sp>
      <p:pic>
        <p:nvPicPr>
          <p:cNvPr id="5" name="Picture 2" descr="http://www.fedsolutions.com/wp-content/uploads/2014/05/Windows_Firewall_Vista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000" y="4223210"/>
            <a:ext cx="1928690" cy="192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7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45541"/>
          </a:xfrm>
        </p:spPr>
        <p:txBody>
          <a:bodyPr>
            <a:normAutofit/>
          </a:bodyPr>
          <a:lstStyle/>
          <a:p>
            <a:r>
              <a:rPr lang="en-US" dirty="0" err="1"/>
              <a:t>FirewallD</a:t>
            </a:r>
            <a:r>
              <a:rPr lang="en-US" dirty="0"/>
              <a:t> Configuration</a:t>
            </a:r>
          </a:p>
          <a:p>
            <a:pPr lvl="1"/>
            <a:r>
              <a:rPr lang="en-US" dirty="0"/>
              <a:t>Start </a:t>
            </a:r>
            <a:r>
              <a:rPr lang="en-US" dirty="0" err="1"/>
              <a:t>firewalld</a:t>
            </a:r>
            <a:r>
              <a:rPr lang="en-US" dirty="0"/>
              <a:t> service and enable on boot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firewalld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firewalld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Check our default and active zones and list all rules in our active zone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--get-default-zone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--get-active-zones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--list-all</a:t>
            </a:r>
          </a:p>
          <a:p>
            <a:pPr lvl="1"/>
            <a:r>
              <a:rPr lang="en-US" dirty="0"/>
              <a:t>Add the http and https services to our firewall to allow traffic</a:t>
            </a:r>
          </a:p>
          <a:p>
            <a:pPr lvl="2"/>
            <a:r>
              <a:rPr lang="en-US" dirty="0"/>
              <a:t>If we try to connect to our websites right now, all web traffic should be blocked!</a:t>
            </a:r>
          </a:p>
          <a:p>
            <a:pPr marL="566928" lvl="3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firewall-cmd --zone=public --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-service=http</a:t>
            </a:r>
          </a:p>
          <a:p>
            <a:pPr marL="566928" lvl="3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firewall-cmd --zone=public --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-service=http --permanent</a:t>
            </a:r>
          </a:p>
          <a:p>
            <a:pPr marL="566928" lvl="3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firewall-cmd --zone=public --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-service=https</a:t>
            </a:r>
          </a:p>
          <a:p>
            <a:pPr marL="566928" lvl="3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firewall-cmd --zone=public --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-service=https --permanent</a:t>
            </a:r>
          </a:p>
        </p:txBody>
      </p:sp>
      <p:pic>
        <p:nvPicPr>
          <p:cNvPr id="4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1FB8E6-C3E0-A1D0-A3F9-9ED2DECC6BBE}"/>
              </a:ext>
            </a:extLst>
          </p:cNvPr>
          <p:cNvSpPr/>
          <p:nvPr/>
        </p:nvSpPr>
        <p:spPr>
          <a:xfrm rot="265141">
            <a:off x="9155235" y="1763539"/>
            <a:ext cx="19859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did this in week 12!</a:t>
            </a:r>
          </a:p>
        </p:txBody>
      </p:sp>
    </p:spTree>
    <p:extLst>
      <p:ext uri="{BB962C8B-B14F-4D97-AF65-F5344CB8AC3E}">
        <p14:creationId xmlns:p14="http://schemas.microsoft.com/office/powerpoint/2010/main" val="38383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1016163" cy="4545541"/>
          </a:xfrm>
        </p:spPr>
        <p:txBody>
          <a:bodyPr>
            <a:normAutofit/>
          </a:bodyPr>
          <a:lstStyle/>
          <a:p>
            <a:r>
              <a:rPr lang="en-US" dirty="0" err="1"/>
              <a:t>FirewallD</a:t>
            </a:r>
            <a:r>
              <a:rPr lang="en-US" dirty="0"/>
              <a:t> Configuration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Add SSH if necessary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--zone=public --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-service=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firewall-cmd --zone=public --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-service=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--permanent</a:t>
            </a:r>
            <a:endParaRPr lang="en-US" dirty="0"/>
          </a:p>
          <a:p>
            <a:pPr lvl="3"/>
            <a:r>
              <a:rPr lang="en-US" dirty="0"/>
              <a:t>Should already be enabled</a:t>
            </a:r>
          </a:p>
          <a:p>
            <a:pPr lvl="1"/>
            <a:r>
              <a:rPr lang="en-US" dirty="0"/>
              <a:t>Add a custom rule, allowing TCP traffic on port 55555 from CS subnet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--add-rich-rule 'rule family="ipv4" source address="147.64.242.0/23" port port=55555 protocol=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accept'</a:t>
            </a:r>
            <a:endParaRPr lang="en-US" sz="1200" dirty="0"/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--add-rich-rule 'rule family="ipv4" source address="147.64.242.0/23" port port=55555 protocol=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accept' --permanent</a:t>
            </a:r>
            <a:endParaRPr lang="en-US" sz="1200" dirty="0"/>
          </a:p>
          <a:p>
            <a:pPr lvl="2"/>
            <a:r>
              <a:rPr lang="fr-FR" dirty="0">
                <a:cs typeface="Courier New" panose="02070309020205020404" pitchFamily="49" charset="0"/>
              </a:rPr>
              <a:t>There are </a:t>
            </a:r>
            <a:r>
              <a:rPr lang="fr-FR" dirty="0" err="1">
                <a:cs typeface="Courier New" panose="02070309020205020404" pitchFamily="49" charset="0"/>
              </a:rPr>
              <a:t>two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commands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listed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above</a:t>
            </a:r>
            <a:r>
              <a:rPr lang="fr-FR" dirty="0">
                <a:cs typeface="Courier New" panose="02070309020205020404" pitchFamily="49" charset="0"/>
              </a:rPr>
              <a:t> (</a:t>
            </a:r>
            <a:r>
              <a:rPr lang="fr-FR" dirty="0" err="1">
                <a:cs typeface="Courier New" panose="02070309020205020404" pitchFamily="49" charset="0"/>
              </a:rPr>
              <a:t>each</a:t>
            </a:r>
            <a:r>
              <a:rPr lang="fr-FR" dirty="0">
                <a:cs typeface="Courier New" panose="02070309020205020404" pitchFamily="49" charset="0"/>
              </a:rPr>
              <a:t> command </a:t>
            </a:r>
            <a:r>
              <a:rPr lang="fr-FR" dirty="0" err="1">
                <a:cs typeface="Courier New" panose="02070309020205020404" pitchFamily="49" charset="0"/>
              </a:rPr>
              <a:t>is</a:t>
            </a:r>
            <a:r>
              <a:rPr lang="fr-FR" dirty="0">
                <a:cs typeface="Courier New" panose="02070309020205020404" pitchFamily="49" charset="0"/>
              </a:rPr>
              <a:t> on </a:t>
            </a:r>
            <a:r>
              <a:rPr lang="fr-FR" dirty="0" err="1">
                <a:cs typeface="Courier New" panose="02070309020205020404" pitchFamily="49" charset="0"/>
              </a:rPr>
              <a:t>two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lines</a:t>
            </a:r>
            <a:r>
              <a:rPr lang="fr-FR" dirty="0"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fr-FR" dirty="0" err="1">
                <a:cs typeface="Courier New" panose="02070309020205020404" pitchFamily="49" charset="0"/>
              </a:rPr>
              <a:t>We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could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also</a:t>
            </a:r>
            <a:r>
              <a:rPr lang="fr-FR" dirty="0">
                <a:cs typeface="Courier New" panose="02070309020205020404" pitchFamily="49" charset="0"/>
              </a:rPr>
              <a:t> replace </a:t>
            </a:r>
            <a:r>
              <a:rPr lang="fr-FR" dirty="0" err="1">
                <a:cs typeface="Courier New" panose="02070309020205020404" pitchFamily="49" charset="0"/>
              </a:rPr>
              <a:t>accept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with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reject</a:t>
            </a:r>
            <a:r>
              <a:rPr lang="fr-FR" dirty="0">
                <a:cs typeface="Courier New" panose="02070309020205020404" pitchFamily="49" charset="0"/>
              </a:rPr>
              <a:t>, to </a:t>
            </a:r>
            <a:r>
              <a:rPr lang="fr-FR" dirty="0" err="1">
                <a:cs typeface="Courier New" panose="02070309020205020404" pitchFamily="49" charset="0"/>
              </a:rPr>
              <a:t>explicitly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reject</a:t>
            </a:r>
            <a:r>
              <a:rPr lang="fr-FR" dirty="0">
                <a:cs typeface="Courier New" panose="02070309020205020404" pitchFamily="49" charset="0"/>
              </a:rPr>
              <a:t> the </a:t>
            </a:r>
            <a:r>
              <a:rPr lang="fr-FR" dirty="0" err="1">
                <a:cs typeface="Courier New" panose="02070309020205020404" pitchFamily="49" charset="0"/>
              </a:rPr>
              <a:t>traffic</a:t>
            </a:r>
            <a:r>
              <a:rPr lang="fr-FR" dirty="0">
                <a:cs typeface="Courier New" panose="02070309020205020404" pitchFamily="49" charset="0"/>
              </a:rPr>
              <a:t>!</a:t>
            </a:r>
          </a:p>
          <a:p>
            <a:pPr lvl="1"/>
            <a:r>
              <a:rPr lang="fr-FR" dirty="0" err="1">
                <a:cs typeface="Courier New" panose="02070309020205020404" pitchFamily="49" charset="0"/>
              </a:rPr>
              <a:t>Add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another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rule</a:t>
            </a:r>
            <a:r>
              <a:rPr lang="fr-FR" dirty="0">
                <a:cs typeface="Courier New" panose="02070309020205020404" pitchFamily="49" charset="0"/>
              </a:rPr>
              <a:t>, </a:t>
            </a:r>
            <a:r>
              <a:rPr lang="fr-FR" dirty="0" err="1">
                <a:cs typeface="Courier New" panose="02070309020205020404" pitchFamily="49" charset="0"/>
              </a:rPr>
              <a:t>using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this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easier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syntax</a:t>
            </a:r>
            <a:r>
              <a:rPr lang="fr-FR" dirty="0">
                <a:cs typeface="Courier New" panose="02070309020205020404" pitchFamily="49" charset="0"/>
              </a:rPr>
              <a:t>, </a:t>
            </a:r>
            <a:r>
              <a:rPr lang="fr-FR" dirty="0" err="1">
                <a:cs typeface="Courier New" panose="02070309020205020404" pitchFamily="49" charset="0"/>
              </a:rPr>
              <a:t>allowing</a:t>
            </a:r>
            <a:r>
              <a:rPr lang="fr-FR" dirty="0">
                <a:cs typeface="Courier New" panose="02070309020205020404" pitchFamily="49" charset="0"/>
              </a:rPr>
              <a:t> all sources.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--zone=public --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-port=43234/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firewall-cmd --zone=public --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-port=43234/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--permanent</a:t>
            </a:r>
            <a:endParaRPr lang="en-US" dirty="0"/>
          </a:p>
        </p:txBody>
      </p:sp>
      <p:pic>
        <p:nvPicPr>
          <p:cNvPr id="4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405DC0-CAE8-CB6B-C74C-2138FCDABE41}"/>
              </a:ext>
            </a:extLst>
          </p:cNvPr>
          <p:cNvSpPr/>
          <p:nvPr/>
        </p:nvSpPr>
        <p:spPr>
          <a:xfrm rot="265141">
            <a:off x="9155235" y="1763539"/>
            <a:ext cx="19859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did this in week 12!</a:t>
            </a:r>
          </a:p>
        </p:txBody>
      </p:sp>
    </p:spTree>
    <p:extLst>
      <p:ext uri="{BB962C8B-B14F-4D97-AF65-F5344CB8AC3E}">
        <p14:creationId xmlns:p14="http://schemas.microsoft.com/office/powerpoint/2010/main" val="113150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1016163" cy="4545541"/>
          </a:xfrm>
        </p:spPr>
        <p:txBody>
          <a:bodyPr>
            <a:normAutofit/>
          </a:bodyPr>
          <a:lstStyle/>
          <a:p>
            <a:r>
              <a:rPr lang="en-US" dirty="0" err="1"/>
              <a:t>FirewallD</a:t>
            </a:r>
            <a:r>
              <a:rPr lang="en-US" dirty="0"/>
              <a:t> Configuration</a:t>
            </a:r>
          </a:p>
          <a:p>
            <a:pPr lvl="1"/>
            <a:r>
              <a:rPr lang="en-US" dirty="0"/>
              <a:t>Explicitly REJECT the following traffic</a:t>
            </a:r>
          </a:p>
          <a:p>
            <a:pPr lvl="2"/>
            <a:r>
              <a:rPr lang="en-US" dirty="0"/>
              <a:t>Perhaps we want to intentionally reject something (speed up timeouts maybe?)</a:t>
            </a:r>
          </a:p>
          <a:p>
            <a:pPr marL="566928" lvl="3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--add-rich-rule 'rule family="ipv4" source address="147.64.242.0/23" port port=32123 protocol=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reject'</a:t>
            </a:r>
          </a:p>
          <a:p>
            <a:pPr lvl="1"/>
            <a:r>
              <a:rPr lang="en-US" dirty="0"/>
              <a:t>Change our default response to DROP!</a:t>
            </a:r>
          </a:p>
          <a:p>
            <a:pPr lvl="2"/>
            <a:r>
              <a:rPr lang="en-US" dirty="0"/>
              <a:t>By default, our firewall will respond with a “Blocked” response.  We want it to just completely ignore it instead!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--set-target=DROP --permanent</a:t>
            </a:r>
          </a:p>
          <a:p>
            <a:pPr lvl="1"/>
            <a:r>
              <a:rPr lang="en-US" dirty="0"/>
              <a:t>Reload our firewall to apply any unapplied configurations, and list what is enabled in our public zone: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--reload</a:t>
            </a:r>
            <a:endParaRPr lang="en-US" dirty="0"/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--list-all</a:t>
            </a:r>
          </a:p>
          <a:p>
            <a:pPr lvl="1"/>
            <a:r>
              <a:rPr lang="fr-FR" dirty="0">
                <a:cs typeface="Courier New" panose="02070309020205020404" pitchFamily="49" charset="0"/>
              </a:rPr>
              <a:t>Check out </a:t>
            </a:r>
            <a:r>
              <a:rPr lang="fr-FR" dirty="0" err="1">
                <a:cs typeface="Courier New" panose="02070309020205020404" pitchFamily="49" charset="0"/>
              </a:rPr>
              <a:t>what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is</a:t>
            </a:r>
            <a:r>
              <a:rPr lang="fr-FR" dirty="0">
                <a:cs typeface="Courier New" panose="02070309020205020404" pitchFamily="49" charset="0"/>
              </a:rPr>
              <a:t> happening in all of the zones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--list-all-zones</a:t>
            </a:r>
          </a:p>
        </p:txBody>
      </p:sp>
      <p:pic>
        <p:nvPicPr>
          <p:cNvPr id="4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05E65C-2595-05A6-5123-54AAF91BBB72}"/>
              </a:ext>
            </a:extLst>
          </p:cNvPr>
          <p:cNvSpPr/>
          <p:nvPr/>
        </p:nvSpPr>
        <p:spPr>
          <a:xfrm rot="265141">
            <a:off x="9155235" y="1763539"/>
            <a:ext cx="19859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did this in week 12!</a:t>
            </a:r>
          </a:p>
        </p:txBody>
      </p:sp>
    </p:spTree>
    <p:extLst>
      <p:ext uri="{BB962C8B-B14F-4D97-AF65-F5344CB8AC3E}">
        <p14:creationId xmlns:p14="http://schemas.microsoft.com/office/powerpoint/2010/main" val="3181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1016163" cy="454554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FirewallD</a:t>
            </a:r>
            <a:r>
              <a:rPr lang="en-US" dirty="0"/>
              <a:t> Configuration</a:t>
            </a:r>
          </a:p>
          <a:p>
            <a:pPr lvl="1"/>
            <a:r>
              <a:rPr lang="en-US" dirty="0"/>
              <a:t>Configure NFS server to allow NFS connections! (For professors server!)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--permanent --add-service=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--permanent --add-service=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mountd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--permanent --add-service=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-bind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--reload</a:t>
            </a:r>
          </a:p>
          <a:p>
            <a:pPr lvl="1"/>
            <a:r>
              <a:rPr lang="fr-FR" dirty="0">
                <a:cs typeface="Courier New" panose="02070309020205020404" pitchFamily="49" charset="0"/>
              </a:rPr>
              <a:t>Check out </a:t>
            </a:r>
            <a:r>
              <a:rPr lang="fr-FR" dirty="0" err="1">
                <a:cs typeface="Courier New" panose="02070309020205020404" pitchFamily="49" charset="0"/>
              </a:rPr>
              <a:t>what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is</a:t>
            </a:r>
            <a:r>
              <a:rPr lang="fr-FR" dirty="0">
                <a:cs typeface="Courier New" panose="02070309020205020404" pitchFamily="49" charset="0"/>
              </a:rPr>
              <a:t> happening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--list-all</a:t>
            </a:r>
          </a:p>
          <a:p>
            <a:r>
              <a:rPr lang="en-US" dirty="0"/>
              <a:t>RPC Bind</a:t>
            </a:r>
          </a:p>
          <a:p>
            <a:pPr lvl="1"/>
            <a: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  <a:t>The </a:t>
            </a:r>
            <a:r>
              <a:rPr lang="en-US" b="0" i="0" dirty="0" err="1">
                <a:solidFill>
                  <a:srgbClr val="252525"/>
                </a:solidFill>
                <a:effectLst/>
                <a:latin typeface="RedHatText"/>
              </a:rPr>
              <a:t>rpcbind</a:t>
            </a:r>
            <a:r>
              <a:rPr lang="en-US" baseline="30000" dirty="0">
                <a:solidFill>
                  <a:srgbClr val="0066CC"/>
                </a:solidFill>
                <a:latin typeface="RedHatText"/>
              </a:rPr>
              <a:t> </a:t>
            </a:r>
            <a: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  <a:t>utility maps RPC services to the ports on which they listen. </a:t>
            </a:r>
            <a:r>
              <a:rPr lang="en-US" b="1" i="0" dirty="0">
                <a:solidFill>
                  <a:srgbClr val="252525"/>
                </a:solidFill>
                <a:effectLst/>
                <a:latin typeface="RedHatText"/>
              </a:rPr>
              <a:t>RPC processes </a:t>
            </a:r>
            <a: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  <a:t>notify </a:t>
            </a:r>
            <a:r>
              <a:rPr lang="en-US" b="0" i="0" dirty="0" err="1">
                <a:solidFill>
                  <a:srgbClr val="252525"/>
                </a:solidFill>
                <a:effectLst/>
                <a:latin typeface="RedHatText"/>
              </a:rPr>
              <a:t>rpcbind</a:t>
            </a:r>
            <a: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  <a:t> when they start, registering the ports they are listening on and the RPC program numbers </a:t>
            </a:r>
            <a:b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</a:br>
            <a: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  <a:t>they expect to serve. The client system then contacts </a:t>
            </a:r>
            <a:r>
              <a:rPr lang="en-US" b="0" i="0" dirty="0" err="1">
                <a:solidFill>
                  <a:srgbClr val="252525"/>
                </a:solidFill>
                <a:effectLst/>
                <a:latin typeface="RedHatText"/>
              </a:rPr>
              <a:t>rpcbind</a:t>
            </a:r>
            <a: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  <a:t> on the server with </a:t>
            </a:r>
            <a:b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</a:br>
            <a: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  <a:t>a particular RPC program number. The </a:t>
            </a:r>
            <a:r>
              <a:rPr lang="en-US" b="0" i="0" dirty="0" err="1">
                <a:solidFill>
                  <a:srgbClr val="252525"/>
                </a:solidFill>
                <a:effectLst/>
                <a:latin typeface="RedHatText"/>
              </a:rPr>
              <a:t>rpcbind</a:t>
            </a:r>
            <a: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  <a:t> service redirects the client to the </a:t>
            </a:r>
            <a:b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</a:br>
            <a: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  <a:t>proper port number so it can communicate with the requested service.</a:t>
            </a:r>
          </a:p>
          <a:p>
            <a:pPr lvl="1"/>
            <a: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  <a:t>The </a:t>
            </a:r>
            <a:r>
              <a:rPr lang="en-US" b="0" i="0" dirty="0" err="1">
                <a:solidFill>
                  <a:srgbClr val="252525"/>
                </a:solidFill>
                <a:effectLst/>
                <a:latin typeface="RedHatText"/>
              </a:rPr>
              <a:t>rpcbind</a:t>
            </a:r>
            <a: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  <a:t> service uses TCP wrappers for access control, and access control </a:t>
            </a:r>
            <a:b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</a:br>
            <a: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  <a:t>rules for </a:t>
            </a:r>
            <a:r>
              <a:rPr lang="en-US" b="0" i="0" dirty="0" err="1">
                <a:solidFill>
                  <a:srgbClr val="252525"/>
                </a:solidFill>
                <a:effectLst/>
                <a:latin typeface="RedHatText"/>
              </a:rPr>
              <a:t>rpcbind</a:t>
            </a:r>
            <a: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  <a:t> affect </a:t>
            </a:r>
            <a:r>
              <a:rPr lang="en-US" b="0" i="1" dirty="0">
                <a:solidFill>
                  <a:srgbClr val="252525"/>
                </a:solidFill>
                <a:effectLst/>
                <a:latin typeface="RedHatText"/>
              </a:rPr>
              <a:t>all</a:t>
            </a:r>
            <a:r>
              <a:rPr lang="en-US" b="0" i="0" dirty="0">
                <a:solidFill>
                  <a:srgbClr val="252525"/>
                </a:solidFill>
                <a:effectLst/>
                <a:latin typeface="RedHatText"/>
              </a:rPr>
              <a:t> RPC-based services.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D8DDC359-3E62-3AD6-905D-EFC0E57A1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05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85B25-766A-E74A-AF1D-41B6A4EA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Nmap</a:t>
            </a:r>
            <a:r>
              <a:rPr lang="en-US" dirty="0"/>
              <a:t> – The Network Mapper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1E53-4C18-0C4E-9C51-B5D1D5044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4945"/>
          </a:xfrm>
        </p:spPr>
        <p:txBody>
          <a:bodyPr>
            <a:normAutofit/>
          </a:bodyPr>
          <a:lstStyle/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Scan IP address ranges</a:t>
            </a:r>
          </a:p>
          <a:p>
            <a:pPr lvl="1"/>
            <a:r>
              <a:rPr lang="en-US" dirty="0"/>
              <a:t>Scan and ID port ranges</a:t>
            </a:r>
          </a:p>
          <a:p>
            <a:pPr lvl="1"/>
            <a:r>
              <a:rPr lang="en-US" dirty="0"/>
              <a:t>Perform OS fingerprinting</a:t>
            </a:r>
          </a:p>
          <a:p>
            <a:pPr lvl="1"/>
            <a:r>
              <a:rPr lang="en-US" dirty="0"/>
              <a:t>Scriptable interactions with target (NSE)</a:t>
            </a:r>
          </a:p>
          <a:p>
            <a:pPr lvl="1"/>
            <a:r>
              <a:rPr lang="en-US" dirty="0"/>
              <a:t>Organization Unique Identifier Information (OUI)</a:t>
            </a:r>
          </a:p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Network auditing</a:t>
            </a:r>
          </a:p>
          <a:p>
            <a:pPr lvl="1"/>
            <a:r>
              <a:rPr lang="en-US" dirty="0"/>
              <a:t>Inventory mapping</a:t>
            </a:r>
          </a:p>
          <a:p>
            <a:pPr lvl="1"/>
            <a:r>
              <a:rPr lang="en-US" dirty="0"/>
              <a:t>Network response analysis</a:t>
            </a:r>
          </a:p>
          <a:p>
            <a:pPr lvl="1"/>
            <a:r>
              <a:rPr lang="en-US" dirty="0"/>
              <a:t>Identifying and abusing exploits</a:t>
            </a:r>
          </a:p>
          <a:p>
            <a:pPr lvl="1"/>
            <a:r>
              <a:rPr lang="en-US" dirty="0"/>
              <a:t>Connection and communication testing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F9B1F-B6FF-0344-8748-F86B48D4F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467" y="3902149"/>
            <a:ext cx="3916560" cy="183588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5639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85B25-766A-E74A-AF1D-41B6A4EA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Nmap</a:t>
            </a:r>
            <a:r>
              <a:rPr lang="en-US" dirty="0"/>
              <a:t> – The Network Mapper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1E53-4C18-0C4E-9C51-B5D1D5044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Nmap</a:t>
            </a:r>
            <a:endParaRPr lang="en-US" dirty="0"/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</a:t>
            </a:r>
          </a:p>
          <a:p>
            <a:r>
              <a:rPr lang="en-US" dirty="0"/>
              <a:t>Do some sample scans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147.64.32.6</a:t>
            </a:r>
          </a:p>
          <a:p>
            <a:pPr lvl="2"/>
            <a:r>
              <a:rPr lang="en-US" dirty="0"/>
              <a:t>Perform a basic scan on commonly used ports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147.64.242.100</a:t>
            </a:r>
          </a:p>
          <a:p>
            <a:pPr lvl="2"/>
            <a:r>
              <a:rPr lang="en-US" dirty="0"/>
              <a:t>Perform a ping scan (no port scan) – used to identify if a host responds</a:t>
            </a:r>
          </a:p>
          <a:p>
            <a:pPr lvl="2"/>
            <a:r>
              <a:rPr lang="en-US" dirty="0"/>
              <a:t>Can be customized to use traceroute or </a:t>
            </a:r>
            <a:r>
              <a:rPr lang="en-US" dirty="0" err="1"/>
              <a:t>Nmap</a:t>
            </a:r>
            <a:r>
              <a:rPr lang="en-US" dirty="0"/>
              <a:t> Scripting Engine (NSE)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-p 1-1024 147.64.242.101</a:t>
            </a:r>
          </a:p>
          <a:p>
            <a:pPr lvl="2"/>
            <a:r>
              <a:rPr lang="en-US" dirty="0"/>
              <a:t>Scan TCP ports 1-1024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-O 147.64.32.242</a:t>
            </a:r>
          </a:p>
          <a:p>
            <a:pPr lvl="2"/>
            <a:r>
              <a:rPr lang="en-US" dirty="0"/>
              <a:t>Perform OS fingerprinting; try to determine the guest OS!</a:t>
            </a:r>
          </a:p>
          <a:p>
            <a:pPr lvl="2"/>
            <a:r>
              <a:rPr lang="en-US" dirty="0"/>
              <a:t>Capital oh!</a:t>
            </a:r>
          </a:p>
        </p:txBody>
      </p:sp>
      <p:pic>
        <p:nvPicPr>
          <p:cNvPr id="5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CE945E55-5F20-504A-BA36-07C42C1D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688" y="4528223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FA4C3B-12CC-C34A-9496-A6725DAE5080}"/>
              </a:ext>
            </a:extLst>
          </p:cNvPr>
          <p:cNvSpPr/>
          <p:nvPr/>
        </p:nvSpPr>
        <p:spPr>
          <a:xfrm rot="453242">
            <a:off x="7259406" y="2350647"/>
            <a:ext cx="4400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man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nmap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!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30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Network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Encrypt transmitted data</a:t>
            </a:r>
          </a:p>
          <a:p>
            <a:pPr lvl="1"/>
            <a:r>
              <a:rPr lang="en-US" dirty="0"/>
              <a:t>SSH, SCP, SFTP</a:t>
            </a:r>
          </a:p>
          <a:p>
            <a:pPr lvl="1"/>
            <a:r>
              <a:rPr lang="en-US" dirty="0"/>
              <a:t>HTTPS/SSL</a:t>
            </a:r>
          </a:p>
          <a:p>
            <a:pPr lvl="1"/>
            <a:r>
              <a:rPr lang="en-US" dirty="0"/>
              <a:t>Encrypted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Establish trusted authorities</a:t>
            </a:r>
          </a:p>
          <a:p>
            <a:pPr lvl="1"/>
            <a:r>
              <a:rPr lang="en-US" dirty="0"/>
              <a:t>Certificate Authorities (CA) verify certificate holders</a:t>
            </a:r>
          </a:p>
          <a:p>
            <a:r>
              <a:rPr lang="en-US" dirty="0"/>
              <a:t>Create methods of establishing secure connections</a:t>
            </a:r>
          </a:p>
          <a:p>
            <a:pPr lvl="1"/>
            <a:r>
              <a:rPr lang="en-US" dirty="0"/>
              <a:t>Public Key Cryptography</a:t>
            </a:r>
          </a:p>
          <a:p>
            <a:pPr lvl="1"/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  <a:p>
            <a:pPr lvl="1"/>
            <a:r>
              <a:rPr lang="en-US" dirty="0">
                <a:hlinkClick r:id="rId2"/>
              </a:rPr>
              <a:t>https://www.youtube.com/watch?v=YEBfamv-_do</a:t>
            </a:r>
            <a:endParaRPr lang="en-US" dirty="0"/>
          </a:p>
          <a:p>
            <a:pPr lvl="2"/>
            <a:r>
              <a:rPr lang="en-US" dirty="0"/>
              <a:t>8 minutes 37 seconds</a:t>
            </a:r>
          </a:p>
        </p:txBody>
      </p:sp>
      <p:pic>
        <p:nvPicPr>
          <p:cNvPr id="14338" name="Picture 2" descr="http://dm3.github.io/post_img/signed-certific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2649066"/>
            <a:ext cx="3354705" cy="322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94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6A2-99CD-C742-B337-360655B4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33454-7B12-644C-AF4B-BAA0A6E40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Certificate Authority (CA) issues digital certificates</a:t>
            </a:r>
          </a:p>
          <a:p>
            <a:pPr lvl="1"/>
            <a:r>
              <a:rPr lang="en-US" dirty="0"/>
              <a:t>SSL Certificates for use on our websites</a:t>
            </a:r>
          </a:p>
          <a:p>
            <a:r>
              <a:rPr lang="en-US" dirty="0"/>
              <a:t>Devices (browsers) come with a list of trusted third-party CA’s</a:t>
            </a:r>
          </a:p>
          <a:p>
            <a:pPr lvl="1"/>
            <a:r>
              <a:rPr lang="en-US" dirty="0"/>
              <a:t>Because they are more trustworthy than me…</a:t>
            </a:r>
          </a:p>
          <a:p>
            <a:r>
              <a:rPr lang="en-US" dirty="0"/>
              <a:t>CA’s certify the ownership of the certificate</a:t>
            </a:r>
          </a:p>
          <a:p>
            <a:pPr lvl="1"/>
            <a:r>
              <a:rPr lang="en-US" dirty="0"/>
              <a:t>CA’s validate the legitimacy of the person or organization</a:t>
            </a:r>
          </a:p>
          <a:p>
            <a:pPr lvl="1"/>
            <a:r>
              <a:rPr lang="en-US" dirty="0"/>
              <a:t>CA’s can also revoke a certificate, if it has been compromised</a:t>
            </a:r>
          </a:p>
          <a:p>
            <a:r>
              <a:rPr lang="en-US" dirty="0"/>
              <a:t>When we create our own certificates, they are </a:t>
            </a:r>
            <a:r>
              <a:rPr lang="en-US" i="1" dirty="0"/>
              <a:t>self-signed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Our browser doesn’t automatically accept it, but we can manually override</a:t>
            </a:r>
          </a:p>
          <a:p>
            <a:pPr lvl="1"/>
            <a:r>
              <a:rPr lang="en-US" dirty="0"/>
              <a:t>We could potentially create our own CA, add it to the trusted list of our </a:t>
            </a:r>
            <a:br>
              <a:rPr lang="en-US" dirty="0"/>
            </a:br>
            <a:r>
              <a:rPr lang="en-US" dirty="0"/>
              <a:t>servers/clients, and issue our own trusted certificates, to encrypt network traffic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6D771-88FD-574D-8AC5-8D4CB48B5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730" y="3830518"/>
            <a:ext cx="2146950" cy="2146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5519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Sockets Layer (SSL)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200" dirty="0"/>
              <a:t>Digital certificate’s issued by a Certificate Authority (CA)</a:t>
            </a:r>
          </a:p>
          <a:p>
            <a:pPr lvl="1"/>
            <a:r>
              <a:rPr lang="en-US" altLang="en-US" sz="1900" dirty="0"/>
              <a:t>Identifies an organization</a:t>
            </a:r>
          </a:p>
          <a:p>
            <a:pPr lvl="1"/>
            <a:r>
              <a:rPr lang="en-US" altLang="en-US" sz="1900" dirty="0"/>
              <a:t>CA most often a third party (e-commerce)</a:t>
            </a:r>
          </a:p>
          <a:p>
            <a:r>
              <a:rPr lang="en-US" altLang="en-US" sz="2200" dirty="0"/>
              <a:t>Public Key Infrastructure (PKI)</a:t>
            </a:r>
          </a:p>
          <a:p>
            <a:pPr lvl="1"/>
            <a:r>
              <a:rPr lang="en-US" altLang="en-US" sz="1900" dirty="0"/>
              <a:t>Defines the system of certificates and authorities</a:t>
            </a:r>
          </a:p>
          <a:p>
            <a:r>
              <a:rPr lang="en-US" altLang="en-US" dirty="0"/>
              <a:t>Public key cryptography depends on two keys</a:t>
            </a:r>
          </a:p>
          <a:p>
            <a:pPr lvl="1"/>
            <a:r>
              <a:rPr lang="en-US" altLang="en-US" dirty="0"/>
              <a:t>Public key</a:t>
            </a:r>
          </a:p>
          <a:p>
            <a:pPr lvl="2"/>
            <a:r>
              <a:rPr lang="en-US" altLang="en-US" sz="1600" dirty="0"/>
              <a:t>Shared with everyone</a:t>
            </a:r>
          </a:p>
          <a:p>
            <a:pPr lvl="2"/>
            <a:r>
              <a:rPr lang="en-US" altLang="en-US" sz="1600" dirty="0"/>
              <a:t>Used to encrypt data to sent to a server</a:t>
            </a:r>
          </a:p>
          <a:p>
            <a:pPr lvl="2"/>
            <a:r>
              <a:rPr lang="en-US" altLang="en-US" sz="1600" dirty="0"/>
              <a:t>Client encrypts session key (clients private key) with message</a:t>
            </a:r>
          </a:p>
          <a:p>
            <a:pPr lvl="1"/>
            <a:r>
              <a:rPr lang="en-US" altLang="en-US" dirty="0"/>
              <a:t>Private key – kept by owner of the public key</a:t>
            </a:r>
          </a:p>
          <a:p>
            <a:pPr lvl="2"/>
            <a:r>
              <a:rPr lang="en-US" altLang="en-US" sz="1600" dirty="0"/>
              <a:t>needed to decrypt the data</a:t>
            </a:r>
          </a:p>
        </p:txBody>
      </p:sp>
      <p:pic>
        <p:nvPicPr>
          <p:cNvPr id="13314" name="Picture 2" descr="http://www.safouh.com/wp-content/uploads/2014/11/ss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38" y="3248025"/>
            <a:ext cx="2729442" cy="27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1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464631"/>
          </a:xfrm>
        </p:spPr>
        <p:txBody>
          <a:bodyPr>
            <a:normAutofit/>
          </a:bodyPr>
          <a:lstStyle/>
          <a:p>
            <a:r>
              <a:rPr lang="en-US" dirty="0"/>
              <a:t>Core System Services</a:t>
            </a:r>
          </a:p>
          <a:p>
            <a:r>
              <a:rPr lang="en-US" dirty="0"/>
              <a:t>Hashes</a:t>
            </a:r>
          </a:p>
          <a:p>
            <a:r>
              <a:rPr lang="en-US" dirty="0"/>
              <a:t>Rainbow Tables</a:t>
            </a:r>
          </a:p>
          <a:p>
            <a:r>
              <a:rPr lang="en-US" dirty="0"/>
              <a:t>Salt</a:t>
            </a:r>
          </a:p>
          <a:p>
            <a:r>
              <a:rPr lang="en-US" dirty="0"/>
              <a:t>Types of Attacks</a:t>
            </a:r>
          </a:p>
          <a:p>
            <a:r>
              <a:rPr lang="en-US" dirty="0"/>
              <a:t>Filters and Firewalls</a:t>
            </a:r>
          </a:p>
          <a:p>
            <a:r>
              <a:rPr lang="en-US" dirty="0" err="1"/>
              <a:t>IPTables</a:t>
            </a:r>
            <a:r>
              <a:rPr lang="en-US" dirty="0"/>
              <a:t> Examples</a:t>
            </a:r>
          </a:p>
          <a:p>
            <a:r>
              <a:rPr lang="en-US" dirty="0"/>
              <a:t>Proxy Servers</a:t>
            </a:r>
          </a:p>
          <a:p>
            <a:r>
              <a:rPr lang="en-US" dirty="0"/>
              <a:t>Intrusion 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Hypertext Transfer Protocol Secure (HTTPS)</a:t>
            </a:r>
          </a:p>
          <a:p>
            <a:pPr lvl="1"/>
            <a:r>
              <a:rPr lang="en-US" altLang="en-US" dirty="0"/>
              <a:t>Example configurations</a:t>
            </a:r>
          </a:p>
          <a:p>
            <a:r>
              <a:rPr lang="en-US" altLang="en-US" dirty="0"/>
              <a:t>Secure Socket Layer (SSL)</a:t>
            </a:r>
          </a:p>
          <a:p>
            <a:r>
              <a:rPr lang="en-US" dirty="0"/>
              <a:t>MFA</a:t>
            </a:r>
          </a:p>
          <a:p>
            <a:r>
              <a:rPr lang="en-US" dirty="0"/>
              <a:t>SE Linux</a:t>
            </a:r>
          </a:p>
          <a:p>
            <a:r>
              <a:rPr lang="en-US" dirty="0"/>
              <a:t>Privileged Programs</a:t>
            </a:r>
          </a:p>
          <a:p>
            <a:r>
              <a:rPr lang="en-US" altLang="en-US" dirty="0"/>
              <a:t>Security</a:t>
            </a:r>
          </a:p>
        </p:txBody>
      </p:sp>
      <p:pic>
        <p:nvPicPr>
          <p:cNvPr id="2050" name="Picture 2" descr="http://www.objectivecontrols.com/images/Risk_Management_Strategic_Objecti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2030" y="3510492"/>
            <a:ext cx="25336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67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HTTPS Session – Session Key</a:t>
            </a:r>
          </a:p>
        </p:txBody>
      </p:sp>
      <p:pic>
        <p:nvPicPr>
          <p:cNvPr id="15362" name="Picture 2" descr="http://www.extremetech.com/wp-content/uploads/2015/03/img_ssl_how_it_work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11" y="1847639"/>
            <a:ext cx="8921538" cy="43531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89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SSH Tunnels are secure and encrypted between endpoints!</a:t>
            </a:r>
          </a:p>
          <a:p>
            <a:pPr lvl="1"/>
            <a:r>
              <a:rPr lang="en-US" dirty="0"/>
              <a:t>Unencrypted (or encrypted) traffic can be routed through encrypted SSH connection</a:t>
            </a:r>
          </a:p>
          <a:p>
            <a:r>
              <a:rPr lang="en-US" dirty="0"/>
              <a:t>Local Port Forwarding</a:t>
            </a:r>
          </a:p>
          <a:p>
            <a:pPr lvl="1"/>
            <a:r>
              <a:rPr lang="en-US" dirty="0"/>
              <a:t>Good for specific services (RDP, POP3,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SOCKS (Dynamic) Proxy</a:t>
            </a:r>
          </a:p>
          <a:p>
            <a:pPr lvl="1"/>
            <a:r>
              <a:rPr lang="en-US" dirty="0"/>
              <a:t>Good for web traffic</a:t>
            </a:r>
          </a:p>
          <a:p>
            <a:r>
              <a:rPr lang="en-US" dirty="0"/>
              <a:t>Reverse SSH Tunnel</a:t>
            </a:r>
          </a:p>
          <a:p>
            <a:pPr lvl="1"/>
            <a:r>
              <a:rPr lang="en-US" dirty="0"/>
              <a:t>Initiate connection from inside secure location</a:t>
            </a:r>
          </a:p>
          <a:p>
            <a:pPr lvl="1"/>
            <a:r>
              <a:rPr lang="en-US" dirty="0"/>
              <a:t>Provide access otherwise not possible</a:t>
            </a:r>
          </a:p>
        </p:txBody>
      </p:sp>
      <p:pic>
        <p:nvPicPr>
          <p:cNvPr id="16386" name="Picture 2" descr="http://www.blogcdn.com/www.engadget.com/media/2006/03/ssh-tunnel-diagram-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80" y="3500967"/>
            <a:ext cx="4038600" cy="2476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07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Security –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give users the necessary account privileges</a:t>
            </a:r>
          </a:p>
          <a:p>
            <a:pPr lvl="1"/>
            <a:r>
              <a:rPr lang="en-US" dirty="0"/>
              <a:t>Performing routine tasks as a root/admin user can create vulnerabilities!</a:t>
            </a:r>
          </a:p>
          <a:p>
            <a:r>
              <a:rPr lang="en-US" dirty="0"/>
              <a:t>Only install necessary software for server operation on servers</a:t>
            </a:r>
          </a:p>
          <a:p>
            <a:pPr lvl="1"/>
            <a:r>
              <a:rPr lang="en-US" dirty="0"/>
              <a:t>Most servers don’t need Adobe Flash or spreadsheet software</a:t>
            </a:r>
          </a:p>
          <a:p>
            <a:r>
              <a:rPr lang="en-US" dirty="0"/>
              <a:t>Review all services running on a server</a:t>
            </a:r>
          </a:p>
          <a:p>
            <a:pPr lvl="1"/>
            <a:r>
              <a:rPr lang="en-US" dirty="0"/>
              <a:t>Disable unnecessary services</a:t>
            </a:r>
          </a:p>
          <a:p>
            <a:pPr lvl="1"/>
            <a:r>
              <a:rPr lang="en-US" dirty="0"/>
              <a:t>Secure any necessary services</a:t>
            </a:r>
          </a:p>
          <a:p>
            <a:pPr lvl="2"/>
            <a:r>
              <a:rPr lang="en-US" dirty="0"/>
              <a:t>Disable open email forwarding or DNS resolution </a:t>
            </a:r>
          </a:p>
          <a:p>
            <a:r>
              <a:rPr lang="en-US" dirty="0"/>
              <a:t>Enforce auditing where appropriate</a:t>
            </a:r>
          </a:p>
          <a:p>
            <a:pPr lvl="1"/>
            <a:r>
              <a:rPr lang="en-US" dirty="0"/>
              <a:t>Keep logs of user actions and connections</a:t>
            </a:r>
          </a:p>
          <a:p>
            <a:pPr lvl="1"/>
            <a:r>
              <a:rPr lang="en-US" dirty="0"/>
              <a:t>Make use of remote logging facilities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280" y="3167593"/>
            <a:ext cx="2819400" cy="28098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678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Security –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Regularly audit running services and file permissions</a:t>
            </a:r>
          </a:p>
          <a:p>
            <a:r>
              <a:rPr lang="en-US" dirty="0"/>
              <a:t>Perform vulnerability or penetration testing on your own systems</a:t>
            </a:r>
          </a:p>
          <a:p>
            <a:pPr lvl="1"/>
            <a:r>
              <a:rPr lang="en-US" dirty="0"/>
              <a:t>Find any issues before attackers can</a:t>
            </a:r>
          </a:p>
          <a:p>
            <a:r>
              <a:rPr lang="en-US" dirty="0"/>
              <a:t>Disable insecure services</a:t>
            </a:r>
          </a:p>
          <a:p>
            <a:pPr lvl="1"/>
            <a:r>
              <a:rPr lang="en-US" dirty="0"/>
              <a:t>Replace with more secure software</a:t>
            </a:r>
          </a:p>
          <a:p>
            <a:pPr lvl="1"/>
            <a:r>
              <a:rPr lang="en-US" dirty="0"/>
              <a:t>May be hard in large organizations with legacy systems</a:t>
            </a:r>
          </a:p>
          <a:p>
            <a:r>
              <a:rPr lang="en-US" dirty="0"/>
              <a:t>Use secure/encrypted version of services</a:t>
            </a:r>
          </a:p>
          <a:p>
            <a:pPr lvl="1"/>
            <a:r>
              <a:rPr lang="en-US" dirty="0"/>
              <a:t>HTTP </a:t>
            </a:r>
            <a:r>
              <a:rPr lang="en-US" dirty="0">
                <a:sym typeface="Wingdings" panose="05000000000000000000" pitchFamily="2" charset="2"/>
              </a:rPr>
              <a:t> HTTPS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Telnet  SSH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FTP  SCP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Force secure POP3/IMAP type services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280" y="3167593"/>
            <a:ext cx="2819400" cy="28098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898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Security –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/>
          </a:bodyPr>
          <a:lstStyle/>
          <a:p>
            <a:r>
              <a:rPr lang="en-US" dirty="0"/>
              <a:t>System Configuration</a:t>
            </a:r>
          </a:p>
          <a:p>
            <a:pPr lvl="1"/>
            <a:r>
              <a:rPr lang="en-US" dirty="0"/>
              <a:t>Limit disk space one user or application can use</a:t>
            </a:r>
          </a:p>
          <a:p>
            <a:pPr lvl="2"/>
            <a:r>
              <a:rPr lang="en-US" dirty="0"/>
              <a:t>Impose storage quotas, separate disk partitions</a:t>
            </a:r>
          </a:p>
          <a:p>
            <a:pPr lvl="1"/>
            <a:r>
              <a:rPr lang="en-US" dirty="0"/>
              <a:t>Limit CPU/RAM resources one user or application can use</a:t>
            </a:r>
          </a:p>
          <a:p>
            <a:pPr lvl="1"/>
            <a:r>
              <a:rPr lang="en-US" dirty="0"/>
              <a:t>Limit data that a user or application can access</a:t>
            </a:r>
          </a:p>
          <a:p>
            <a:pPr lvl="1"/>
            <a:r>
              <a:rPr lang="en-US" dirty="0"/>
              <a:t>Disable unnecessary features</a:t>
            </a:r>
          </a:p>
          <a:p>
            <a:pPr lvl="1"/>
            <a:r>
              <a:rPr lang="en-US" dirty="0"/>
              <a:t>Enforce user and group security</a:t>
            </a:r>
          </a:p>
          <a:p>
            <a:pPr lvl="1"/>
            <a:r>
              <a:rPr lang="en-US" dirty="0"/>
              <a:t>Disable world/anonymous/everybody access</a:t>
            </a:r>
          </a:p>
          <a:p>
            <a:pPr lvl="2"/>
            <a:r>
              <a:rPr lang="en-US" dirty="0"/>
              <a:t>Only where appropriate!</a:t>
            </a:r>
          </a:p>
          <a:p>
            <a:pPr lvl="2"/>
            <a:r>
              <a:rPr lang="en-US" dirty="0"/>
              <a:t>Many built-in functions may rely on such access!</a:t>
            </a:r>
          </a:p>
          <a:p>
            <a:pPr lvl="1"/>
            <a:r>
              <a:rPr lang="en-US" dirty="0"/>
              <a:t>Secure web directories</a:t>
            </a:r>
          </a:p>
          <a:p>
            <a:pPr lvl="2"/>
            <a:r>
              <a:rPr lang="en-US" dirty="0"/>
              <a:t>Web folders should only be readable by web services</a:t>
            </a:r>
          </a:p>
          <a:p>
            <a:pPr lvl="2"/>
            <a:r>
              <a:rPr lang="en-US" dirty="0"/>
              <a:t>Potentially only allow users from specific IP address, or deny specific IP addresses</a:t>
            </a:r>
          </a:p>
          <a:p>
            <a:pPr lvl="1"/>
            <a:r>
              <a:rPr lang="en-US" dirty="0"/>
              <a:t>Implement username/password login where appropriate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280" y="3167593"/>
            <a:ext cx="2819400" cy="28098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332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1939"/>
          </a:xfrm>
        </p:spPr>
        <p:txBody>
          <a:bodyPr>
            <a:normAutofit/>
          </a:bodyPr>
          <a:lstStyle/>
          <a:p>
            <a:r>
              <a:rPr lang="en-US" dirty="0"/>
              <a:t>A One-Way Hash is a function that takes a variable length input string, and returns a fixed length output string</a:t>
            </a:r>
          </a:p>
          <a:p>
            <a:pPr lvl="1"/>
            <a:r>
              <a:rPr lang="en-US" dirty="0"/>
              <a:t>Two input strings should not be able to produce the same output hash</a:t>
            </a:r>
          </a:p>
          <a:p>
            <a:pPr lvl="1"/>
            <a:r>
              <a:rPr lang="en-US" dirty="0"/>
              <a:t>Process should be difficult to reverse</a:t>
            </a:r>
          </a:p>
          <a:p>
            <a:pPr lvl="1"/>
            <a:r>
              <a:rPr lang="en-US" dirty="0"/>
              <a:t>A minor change in input should create significant change in output</a:t>
            </a:r>
          </a:p>
          <a:p>
            <a:pPr lvl="1"/>
            <a:r>
              <a:rPr lang="en-US" dirty="0"/>
              <a:t>Sometimes called message digest or fingerprint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MD4 &amp; MD5 (Message Digest)</a:t>
            </a:r>
          </a:p>
          <a:p>
            <a:pPr lvl="2"/>
            <a:r>
              <a:rPr lang="en-US" dirty="0"/>
              <a:t>128-bit hash values</a:t>
            </a:r>
          </a:p>
          <a:p>
            <a:pPr lvl="1"/>
            <a:r>
              <a:rPr lang="en-US" dirty="0"/>
              <a:t>SHA (Secure Hash Algorithm)</a:t>
            </a:r>
          </a:p>
          <a:p>
            <a:pPr lvl="2"/>
            <a:r>
              <a:rPr lang="en-US" dirty="0"/>
              <a:t>160-bit hash values; generally accepted algorithm</a:t>
            </a:r>
          </a:p>
          <a:p>
            <a:pPr lvl="1"/>
            <a:r>
              <a:rPr lang="en-US" dirty="0"/>
              <a:t>SHA256/512</a:t>
            </a:r>
          </a:p>
          <a:p>
            <a:pPr lvl="2"/>
            <a:r>
              <a:rPr lang="en-US" dirty="0"/>
              <a:t>256/512-bit hash values</a:t>
            </a:r>
          </a:p>
        </p:txBody>
      </p:sp>
      <p:pic>
        <p:nvPicPr>
          <p:cNvPr id="1026" name="Picture 2" descr="http://onewayinn.net/images/topimage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9243" y="4658302"/>
            <a:ext cx="5350212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82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/>
          <a:lstStyle/>
          <a:p>
            <a:r>
              <a:rPr lang="en-US" dirty="0"/>
              <a:t>Make things easily repeatable</a:t>
            </a:r>
          </a:p>
          <a:p>
            <a:r>
              <a:rPr lang="en-US" dirty="0"/>
              <a:t>Use commands and comments to make an actual script!</a:t>
            </a:r>
          </a:p>
          <a:p>
            <a:r>
              <a:rPr lang="en-US" dirty="0"/>
              <a:t>Test things</a:t>
            </a:r>
          </a:p>
          <a:p>
            <a:r>
              <a:rPr lang="en-US" dirty="0"/>
              <a:t>Automate testing?!</a:t>
            </a:r>
          </a:p>
          <a:p>
            <a:r>
              <a:rPr lang="en-US" dirty="0"/>
              <a:t>Example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Image result for docu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2711450"/>
            <a:ext cx="3048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277" y="2711450"/>
            <a:ext cx="3826135" cy="35194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4055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2191"/>
          </a:xfrm>
        </p:spPr>
        <p:txBody>
          <a:bodyPr>
            <a:normAutofit/>
          </a:bodyPr>
          <a:lstStyle/>
          <a:p>
            <a:r>
              <a:rPr lang="en-US" dirty="0"/>
              <a:t>A method of breaking down the development of a new system into a logical set of stages, each of which are involved with specific tasks.</a:t>
            </a:r>
          </a:p>
          <a:p>
            <a:r>
              <a:rPr lang="en-US" dirty="0"/>
              <a:t>The SLC consists of the following stages:</a:t>
            </a:r>
          </a:p>
          <a:p>
            <a:pPr lvl="1"/>
            <a:r>
              <a:rPr lang="en-US" dirty="0"/>
              <a:t>Definition</a:t>
            </a:r>
          </a:p>
          <a:p>
            <a:pPr lvl="1"/>
            <a:r>
              <a:rPr lang="en-US" dirty="0"/>
              <a:t>Investigation and analysis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Installation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Evaluation</a:t>
            </a:r>
          </a:p>
          <a:p>
            <a:pPr lvl="1"/>
            <a:r>
              <a:rPr lang="en-US" dirty="0"/>
              <a:t>Maintenance</a:t>
            </a:r>
          </a:p>
          <a:p>
            <a:endParaRPr lang="en-US" dirty="0"/>
          </a:p>
        </p:txBody>
      </p:sp>
      <p:pic>
        <p:nvPicPr>
          <p:cNvPr id="2052" name="Picture 4" descr="s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55" y="2513012"/>
            <a:ext cx="3571875" cy="36385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84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Security - SSL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99470" cy="4314786"/>
          </a:xfrm>
        </p:spPr>
        <p:txBody>
          <a:bodyPr>
            <a:normAutofit/>
          </a:bodyPr>
          <a:lstStyle/>
          <a:p>
            <a:r>
              <a:rPr lang="en-US" dirty="0"/>
              <a:t>Install Apache SSL module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mod_ssl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Create </a:t>
            </a:r>
            <a:r>
              <a:rPr lang="en-US" u="sng" dirty="0"/>
              <a:t>self-signed</a:t>
            </a:r>
            <a:r>
              <a:rPr lang="en-US" dirty="0"/>
              <a:t> certificates and keys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tls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/private</a:t>
            </a: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rsa:2048 -nodes 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server.key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-x509 -days 365 -out server.crt</a:t>
            </a:r>
          </a:p>
          <a:p>
            <a:pPr lvl="2"/>
            <a:r>
              <a:rPr lang="en-US" dirty="0"/>
              <a:t>Country Name (2 letter code) [XX]:</a:t>
            </a:r>
            <a:r>
              <a:rPr lang="en-US" b="1" dirty="0"/>
              <a:t>US</a:t>
            </a:r>
          </a:p>
          <a:p>
            <a:pPr lvl="2"/>
            <a:r>
              <a:rPr lang="en-US" dirty="0"/>
              <a:t>State or Province Name (full name) []:</a:t>
            </a:r>
            <a:r>
              <a:rPr lang="en-US" b="1" dirty="0"/>
              <a:t>Pennsylvania</a:t>
            </a:r>
          </a:p>
          <a:p>
            <a:pPr lvl="2"/>
            <a:r>
              <a:rPr lang="en-US" dirty="0"/>
              <a:t>Locality Name (</a:t>
            </a:r>
            <a:r>
              <a:rPr lang="en-US" dirty="0" err="1"/>
              <a:t>eg</a:t>
            </a:r>
            <a:r>
              <a:rPr lang="en-US" dirty="0"/>
              <a:t>, city) [Default City]:</a:t>
            </a:r>
            <a:r>
              <a:rPr lang="en-US" b="1" dirty="0" err="1"/>
              <a:t>Edinboro</a:t>
            </a:r>
            <a:endParaRPr lang="en-US" b="1" dirty="0"/>
          </a:p>
          <a:p>
            <a:pPr lvl="2"/>
            <a:r>
              <a:rPr lang="en-US" dirty="0"/>
              <a:t>Organization Name (</a:t>
            </a:r>
            <a:r>
              <a:rPr lang="en-US" dirty="0" err="1"/>
              <a:t>eg</a:t>
            </a:r>
            <a:r>
              <a:rPr lang="en-US" dirty="0"/>
              <a:t>, company) [Default Company Ltd]:</a:t>
            </a:r>
            <a:r>
              <a:rPr lang="en-US" b="1" dirty="0"/>
              <a:t>EUP</a:t>
            </a:r>
          </a:p>
          <a:p>
            <a:pPr lvl="2"/>
            <a:r>
              <a:rPr lang="en-US" dirty="0"/>
              <a:t>Organizational Unit Name (</a:t>
            </a:r>
            <a:r>
              <a:rPr lang="en-US" dirty="0" err="1"/>
              <a:t>eg</a:t>
            </a:r>
            <a:r>
              <a:rPr lang="en-US" dirty="0"/>
              <a:t>, section) []:</a:t>
            </a:r>
            <a:r>
              <a:rPr lang="en-US" b="1" dirty="0"/>
              <a:t>ECSC325</a:t>
            </a:r>
          </a:p>
          <a:p>
            <a:pPr lvl="2"/>
            <a:r>
              <a:rPr lang="en-US" dirty="0"/>
              <a:t>Common Name (</a:t>
            </a:r>
            <a:r>
              <a:rPr lang="en-US" dirty="0" err="1"/>
              <a:t>eg</a:t>
            </a:r>
            <a:r>
              <a:rPr lang="en-US" dirty="0"/>
              <a:t>, your name or your server's hostname) []: </a:t>
            </a:r>
            <a:r>
              <a:rPr lang="en-US" b="1" dirty="0"/>
              <a:t>ecsc325-1##.</a:t>
            </a:r>
            <a:r>
              <a:rPr lang="en-US" b="1" dirty="0" err="1"/>
              <a:t>cs.edinboro.edu</a:t>
            </a:r>
            <a:endParaRPr lang="en-US" b="1" dirty="0"/>
          </a:p>
          <a:p>
            <a:pPr lvl="2"/>
            <a:r>
              <a:rPr lang="en-US" dirty="0"/>
              <a:t>Email Address []:</a:t>
            </a:r>
            <a:r>
              <a:rPr lang="en-US" b="1" dirty="0" err="1"/>
              <a:t>jpatalon@pennwest.edu</a:t>
            </a:r>
            <a:endParaRPr lang="en-US" b="1" dirty="0"/>
          </a:p>
        </p:txBody>
      </p:sp>
      <p:pic>
        <p:nvPicPr>
          <p:cNvPr id="7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55603" y="5514189"/>
            <a:ext cx="68901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 your email address, not mine!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AE46D0-FFE4-A07E-5222-342BB845FD71}"/>
              </a:ext>
            </a:extLst>
          </p:cNvPr>
          <p:cNvSpPr/>
          <p:nvPr/>
        </p:nvSpPr>
        <p:spPr>
          <a:xfrm rot="316323">
            <a:off x="8004147" y="2042189"/>
            <a:ext cx="38182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Assignment 13?</a:t>
            </a:r>
          </a:p>
        </p:txBody>
      </p:sp>
    </p:spTree>
    <p:extLst>
      <p:ext uri="{BB962C8B-B14F-4D97-AF65-F5344CB8AC3E}">
        <p14:creationId xmlns:p14="http://schemas.microsoft.com/office/powerpoint/2010/main" val="801613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Security - SSL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4786"/>
          </a:xfrm>
        </p:spPr>
        <p:txBody>
          <a:bodyPr>
            <a:normAutofit/>
          </a:bodyPr>
          <a:lstStyle/>
          <a:p>
            <a:r>
              <a:rPr lang="en-US" dirty="0"/>
              <a:t>2048 bit RSA key pair created</a:t>
            </a:r>
          </a:p>
          <a:p>
            <a:pPr lvl="1"/>
            <a:r>
              <a:rPr lang="en-US" dirty="0"/>
              <a:t>Expires in 365 days</a:t>
            </a:r>
          </a:p>
          <a:p>
            <a:pPr lvl="1"/>
            <a:r>
              <a:rPr lang="en-US" dirty="0"/>
              <a:t>Items are encrypted with one key</a:t>
            </a:r>
            <a:br>
              <a:rPr lang="en-US" dirty="0"/>
            </a:br>
            <a:r>
              <a:rPr lang="en-US" dirty="0"/>
              <a:t>and decrypted with the other</a:t>
            </a:r>
          </a:p>
          <a:p>
            <a:pPr lvl="1"/>
            <a:r>
              <a:rPr lang="en-US" dirty="0"/>
              <a:t>Asymmetric crypto</a:t>
            </a:r>
          </a:p>
          <a:p>
            <a:pPr lvl="2"/>
            <a:r>
              <a:rPr lang="en-US" dirty="0"/>
              <a:t>Different keys to encrypt and decrypt</a:t>
            </a:r>
          </a:p>
          <a:p>
            <a:r>
              <a:rPr lang="en-US" dirty="0"/>
              <a:t>Move certificate file to proper location with secure permissions</a:t>
            </a:r>
          </a:p>
          <a:p>
            <a:pPr lvl="1"/>
            <a:r>
              <a:rPr lang="en-US" dirty="0"/>
              <a:t>Change permissions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root:root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server.*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600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server.key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644 server.crt</a:t>
            </a:r>
          </a:p>
          <a:p>
            <a:pPr lvl="1"/>
            <a:r>
              <a:rPr lang="en-US" dirty="0"/>
              <a:t>Move certificate to certs folder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mv server.crt ../certs/</a:t>
            </a:r>
          </a:p>
        </p:txBody>
      </p:sp>
      <p:pic>
        <p:nvPicPr>
          <p:cNvPr id="7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411318">
            <a:off x="4663920" y="2396554"/>
            <a:ext cx="75053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etc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pki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tls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/c</a:t>
            </a: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erts/server.crt should have cert</a:t>
            </a:r>
          </a:p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etc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pki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tls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/private/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server.key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should have key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97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8418195" cy="472566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“Money can buy you a fine dog, but only love can make him wag his tail.”</a:t>
            </a:r>
          </a:p>
          <a:p>
            <a:pPr marL="201168" lvl="1" indent="0" fontAlgn="base">
              <a:buNone/>
            </a:pPr>
            <a:r>
              <a:rPr lang="en-US" dirty="0"/>
              <a:t>– Kinky Friedman</a:t>
            </a:r>
          </a:p>
          <a:p>
            <a:r>
              <a:rPr lang="en-US" dirty="0"/>
              <a:t>Attendance</a:t>
            </a:r>
          </a:p>
          <a:p>
            <a:r>
              <a:rPr lang="en-US" dirty="0"/>
              <a:t>Assignment 12 due this week!</a:t>
            </a:r>
          </a:p>
          <a:p>
            <a:pPr lvl="1"/>
            <a:r>
              <a:rPr lang="en-US" dirty="0"/>
              <a:t>NIC, VIP, VLANs, Disk, PV/VG/LV, NFS mount &amp; export</a:t>
            </a:r>
          </a:p>
          <a:p>
            <a:r>
              <a:rPr lang="en-US" dirty="0"/>
              <a:t>Final Exam – Tuesday April 29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5:00PM to 7:00PM</a:t>
            </a:r>
          </a:p>
          <a:p>
            <a:r>
              <a:rPr lang="en-US" dirty="0"/>
              <a:t>Good of the class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a2ua.com/information/information-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03680"/>
            <a:ext cx="3096478" cy="23223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Security - SSL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9341"/>
          </a:xfrm>
        </p:spPr>
        <p:txBody>
          <a:bodyPr/>
          <a:lstStyle/>
          <a:p>
            <a:r>
              <a:rPr lang="en-US" dirty="0"/>
              <a:t>Use SSL certificates with Apache Web Server</a:t>
            </a:r>
          </a:p>
          <a:p>
            <a:pPr lvl="1"/>
            <a:r>
              <a:rPr lang="en-US" dirty="0"/>
              <a:t>Create SSL Virtual Host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phpMyAdmin.conf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phpMyAdminSSL.conf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Edit SSL Virtual Host </a:t>
            </a:r>
            <a:r>
              <a:rPr lang="en-US" dirty="0" err="1"/>
              <a:t>phpMyAdminSSL.conf</a:t>
            </a:r>
            <a:endParaRPr lang="en-US" dirty="0"/>
          </a:p>
          <a:p>
            <a:pPr lvl="2"/>
            <a:r>
              <a:rPr lang="en-US" dirty="0"/>
              <a:t>Change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*:80&gt; </a:t>
            </a:r>
            <a:r>
              <a:rPr lang="en-US" dirty="0"/>
              <a:t>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*:443&gt;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Add the following after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ServerAlias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lines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SSLEngine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SSLCertificateFile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/certs/server.crt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SSLCertificateKeyFile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/private/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server.key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Restart Apache!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Go to secure </a:t>
            </a:r>
            <a:r>
              <a:rPr lang="en-US" dirty="0" err="1">
                <a:cs typeface="Courier New" panose="02070309020205020404" pitchFamily="49" charset="0"/>
              </a:rPr>
              <a:t>phpmyadmin</a:t>
            </a:r>
            <a:r>
              <a:rPr lang="en-US" dirty="0">
                <a:cs typeface="Courier New" panose="02070309020205020404" pitchFamily="49" charset="0"/>
              </a:rPr>
              <a:t> page!  Accept the self-signed cert and continue!</a:t>
            </a:r>
          </a:p>
          <a:p>
            <a:pPr lvl="2"/>
            <a:r>
              <a:rPr lang="en-US" dirty="0">
                <a:hlinkClick r:id="rId2"/>
              </a:rPr>
              <a:t>https://ecsc325-1##.cs.edinboro.edu/phpmyadmin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https://147.64.243.1##/phpmyadmin</a:t>
            </a:r>
            <a:endParaRPr lang="en-US" dirty="0"/>
          </a:p>
          <a:p>
            <a:pPr lvl="2"/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7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13590">
            <a:off x="7771611" y="2178528"/>
            <a:ext cx="435292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certificate is not trusted because it is self-signed…</a:t>
            </a:r>
            <a:b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That’s OK!</a:t>
            </a:r>
            <a:endParaRPr lang="en-US" sz="36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6297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Web Server Security - SSL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4786"/>
          </a:xfrm>
        </p:spPr>
        <p:txBody>
          <a:bodyPr>
            <a:normAutofit/>
          </a:bodyPr>
          <a:lstStyle/>
          <a:p>
            <a:r>
              <a:rPr lang="en-US" strike="sngStrike" dirty="0"/>
              <a:t>Force SSL certificates with </a:t>
            </a:r>
            <a:r>
              <a:rPr lang="en-US" strike="sngStrike" dirty="0" err="1"/>
              <a:t>SquirrelMail</a:t>
            </a:r>
            <a:endParaRPr lang="en-US" strike="sngStrike" dirty="0"/>
          </a:p>
          <a:p>
            <a:pPr lvl="1"/>
            <a:r>
              <a:rPr lang="en-US" strike="sngStrike" dirty="0"/>
              <a:t>Edit file /</a:t>
            </a:r>
            <a:r>
              <a:rPr lang="en-US" strike="sngStrike" dirty="0" err="1"/>
              <a:t>etc</a:t>
            </a:r>
            <a:r>
              <a:rPr lang="en-US" strike="sngStrike" dirty="0"/>
              <a:t>/</a:t>
            </a:r>
            <a:r>
              <a:rPr lang="en-US" strike="sngStrike" dirty="0" err="1"/>
              <a:t>httpd</a:t>
            </a:r>
            <a:r>
              <a:rPr lang="en-US" strike="sngStrike" dirty="0"/>
              <a:t>/</a:t>
            </a:r>
            <a:r>
              <a:rPr lang="en-US" strike="sngStrike" dirty="0" err="1"/>
              <a:t>conf.d</a:t>
            </a:r>
            <a:r>
              <a:rPr lang="en-US" strike="sngStrike" dirty="0"/>
              <a:t>/</a:t>
            </a:r>
            <a:r>
              <a:rPr lang="en-US" strike="sngStrike" dirty="0" err="1"/>
              <a:t>squirrelmail.conf</a:t>
            </a:r>
            <a:endParaRPr lang="en-US" strike="sngStrike" dirty="0"/>
          </a:p>
          <a:p>
            <a:pPr lvl="2"/>
            <a:r>
              <a:rPr lang="en-US" strike="sngStrike" dirty="0"/>
              <a:t>Un-comment 3 Rewrite Rules</a:t>
            </a:r>
          </a:p>
          <a:p>
            <a:pPr marL="566928" lvl="3" indent="0">
              <a:buNone/>
            </a:pPr>
            <a:r>
              <a:rPr lang="en-US" sz="12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RewriteEngine</a:t>
            </a:r>
            <a:r>
              <a:rPr lang="en-US" sz="12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on</a:t>
            </a:r>
          </a:p>
          <a:p>
            <a:pPr marL="566928" lvl="3" indent="0">
              <a:buNone/>
            </a:pPr>
            <a:r>
              <a:rPr lang="en-US" sz="12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RewriteCond</a:t>
            </a:r>
            <a:r>
              <a:rPr lang="en-US" sz="12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%{HTTPS} !=on</a:t>
            </a:r>
          </a:p>
          <a:p>
            <a:pPr marL="566928" lvl="3" indent="0">
              <a:buNone/>
            </a:pPr>
            <a:r>
              <a:rPr lang="en-US" sz="12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RewriteRule</a:t>
            </a:r>
            <a:r>
              <a:rPr lang="en-US" sz="12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(.*) https://%{HTTP_HOST}%{REQUEST_URI}</a:t>
            </a:r>
          </a:p>
          <a:p>
            <a:pPr lvl="1"/>
            <a:r>
              <a:rPr lang="en-US" strike="sngStrike" dirty="0">
                <a:cs typeface="Courier New" panose="02070309020205020404" pitchFamily="49" charset="0"/>
              </a:rPr>
              <a:t>Restart Apache!</a:t>
            </a:r>
          </a:p>
          <a:p>
            <a:pPr lvl="2"/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trike="sngStrike" dirty="0">
                <a:cs typeface="Courier New" panose="02070309020205020404" pitchFamily="49" charset="0"/>
              </a:rPr>
              <a:t>Go to insecure </a:t>
            </a:r>
            <a:r>
              <a:rPr lang="en-US" strike="sngStrike" dirty="0" err="1">
                <a:cs typeface="Courier New" panose="02070309020205020404" pitchFamily="49" charset="0"/>
              </a:rPr>
              <a:t>SquirrelMail</a:t>
            </a:r>
            <a:r>
              <a:rPr lang="en-US" strike="sngStrike" dirty="0">
                <a:cs typeface="Courier New" panose="02070309020205020404" pitchFamily="49" charset="0"/>
              </a:rPr>
              <a:t> page, should be redirected to secure!</a:t>
            </a:r>
          </a:p>
          <a:p>
            <a:pPr lvl="2"/>
            <a:r>
              <a:rPr lang="en-US" strike="sngStrike" dirty="0">
                <a:cs typeface="Courier New" panose="02070309020205020404" pitchFamily="49" charset="0"/>
                <a:hlinkClick r:id="rId2"/>
              </a:rPr>
              <a:t>http://ecsc325-1##.cs.edinboro.edu/webmail</a:t>
            </a:r>
            <a:endParaRPr lang="en-US" strike="sngStrike" dirty="0">
              <a:cs typeface="Courier New" panose="02070309020205020404" pitchFamily="49" charset="0"/>
            </a:endParaRPr>
          </a:p>
          <a:p>
            <a:pPr lvl="2"/>
            <a:r>
              <a:rPr lang="en-US" strike="sngStrike" dirty="0">
                <a:cs typeface="Courier New" panose="02070309020205020404" pitchFamily="49" charset="0"/>
                <a:hlinkClick r:id="rId3"/>
              </a:rPr>
              <a:t>http://147.64.243.1##/webmail</a:t>
            </a:r>
            <a:endParaRPr lang="en-US" strike="sngStrike" dirty="0">
              <a:cs typeface="Courier New" panose="02070309020205020404" pitchFamily="49" charset="0"/>
            </a:endParaRPr>
          </a:p>
        </p:txBody>
      </p:sp>
      <p:pic>
        <p:nvPicPr>
          <p:cNvPr id="7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13590">
            <a:off x="7711403" y="2453656"/>
            <a:ext cx="44131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trike="sng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 will have to manually accept the self-signed certificate.</a:t>
            </a:r>
            <a:endParaRPr lang="en-US" sz="3600" b="1" strike="sngStrike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1019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EACC7-7F4C-BBC4-7431-1F288B45B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6249-3503-9D98-CF75-DE00A749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Security - SSL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EF5D4-6193-C394-8137-7EAB8721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98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Force SSL certificates with </a:t>
            </a:r>
            <a:r>
              <a:rPr lang="en-US" dirty="0" err="1"/>
              <a:t>Roundcube</a:t>
            </a:r>
            <a:endParaRPr lang="en-US" dirty="0"/>
          </a:p>
          <a:p>
            <a:pPr lvl="1"/>
            <a:r>
              <a:rPr lang="en-US" dirty="0"/>
              <a:t>Edit file /</a:t>
            </a:r>
            <a:r>
              <a:rPr lang="en-US" dirty="0" err="1"/>
              <a:t>etc</a:t>
            </a:r>
            <a:r>
              <a:rPr lang="en-US" dirty="0"/>
              <a:t>/httpd/</a:t>
            </a:r>
            <a:r>
              <a:rPr lang="en-US" dirty="0" err="1"/>
              <a:t>conf.d</a:t>
            </a:r>
            <a:r>
              <a:rPr lang="en-US" dirty="0"/>
              <a:t>/</a:t>
            </a:r>
            <a:r>
              <a:rPr lang="en-US" dirty="0" err="1"/>
              <a:t>roundcube.conf</a:t>
            </a:r>
            <a:endParaRPr lang="en-US" dirty="0"/>
          </a:p>
          <a:p>
            <a:pPr lvl="2"/>
            <a:r>
              <a:rPr lang="en-US" dirty="0"/>
              <a:t>Add 3 Rewrite Rules inside the &lt;</a:t>
            </a:r>
            <a:r>
              <a:rPr lang="en-US" dirty="0" err="1"/>
              <a:t>VirtualHost</a:t>
            </a:r>
            <a:r>
              <a:rPr lang="en-US" dirty="0"/>
              <a:t> *:80&gt; configuration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RewriteEngine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on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RewriteCond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%{HTTPS} !=on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RewriteRule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(.*) https://%{HTTP_HOST}%{REQUEST_URI}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Add an SSL configuration </a:t>
            </a:r>
            <a:r>
              <a:rPr lang="en-US" dirty="0" err="1">
                <a:cs typeface="Courier New" panose="02070309020205020404" pitchFamily="49" charset="0"/>
              </a:rPr>
              <a:t>VirtualHost</a:t>
            </a:r>
            <a:r>
              <a:rPr lang="en-US" dirty="0">
                <a:cs typeface="Courier New" panose="02070309020205020404" pitchFamily="49" charset="0"/>
              </a:rPr>
              <a:t> block for </a:t>
            </a:r>
            <a:r>
              <a:rPr lang="en-US" dirty="0" err="1">
                <a:cs typeface="Courier New" panose="02070309020205020404" pitchFamily="49" charset="0"/>
              </a:rPr>
              <a:t>Roundcube</a:t>
            </a:r>
            <a:r>
              <a:rPr lang="en-US" dirty="0">
                <a:cs typeface="Courier New" panose="02070309020205020404" pitchFamily="49" charset="0"/>
              </a:rPr>
              <a:t>!</a:t>
            </a:r>
            <a:endParaRPr lang="en-US" dirty="0"/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*:443&gt;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roundcube.10.megastuff.biz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"/var/www/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SSLEngine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on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SSLCertificateFile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tls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/certs/server.crt</a:t>
            </a: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SSLCertificateKeyFile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tls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/private/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server.key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6928" lvl="3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Restart Apache!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Go to insecure </a:t>
            </a:r>
            <a:r>
              <a:rPr lang="en-US" dirty="0" err="1">
                <a:cs typeface="Courier New" panose="02070309020205020404" pitchFamily="49" charset="0"/>
              </a:rPr>
              <a:t>Roundcube</a:t>
            </a:r>
            <a:r>
              <a:rPr lang="en-US" dirty="0">
                <a:cs typeface="Courier New" panose="02070309020205020404" pitchFamily="49" charset="0"/>
              </a:rPr>
              <a:t> page, should be redirected to secure!</a:t>
            </a:r>
          </a:p>
          <a:p>
            <a:pPr lvl="2"/>
            <a:r>
              <a:rPr lang="en-US" dirty="0">
                <a:cs typeface="Courier New" panose="02070309020205020404" pitchFamily="49" charset="0"/>
                <a:hlinkClick r:id="rId2"/>
              </a:rPr>
              <a:t>http://roundcube.##.megastuff.biz</a:t>
            </a:r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7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271FF65D-B95B-A816-1AEE-D5BD9E36E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094335-D9C8-AE24-643E-297A05B3EA5C}"/>
              </a:ext>
            </a:extLst>
          </p:cNvPr>
          <p:cNvSpPr/>
          <p:nvPr/>
        </p:nvSpPr>
        <p:spPr>
          <a:xfrm rot="213590">
            <a:off x="7711403" y="2453656"/>
            <a:ext cx="44131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 will have to manually accept the self-signed certificate.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1196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Security - SSL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4786"/>
          </a:xfrm>
        </p:spPr>
        <p:txBody>
          <a:bodyPr/>
          <a:lstStyle/>
          <a:p>
            <a:r>
              <a:rPr lang="en-US" dirty="0"/>
              <a:t>Create secure </a:t>
            </a:r>
            <a:r>
              <a:rPr lang="en-US" b="1" u="sng" dirty="0"/>
              <a:t>private</a:t>
            </a:r>
            <a:r>
              <a:rPr lang="en-US" dirty="0"/>
              <a:t> web site</a:t>
            </a:r>
          </a:p>
          <a:p>
            <a:pPr lvl="1"/>
            <a:r>
              <a:rPr lang="en-US" dirty="0"/>
              <a:t>Create private directory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/www/html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/www/html/private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Create .</a:t>
            </a:r>
            <a:r>
              <a:rPr lang="en-US" dirty="0" err="1">
                <a:cs typeface="Courier New" panose="02070309020205020404" pitchFamily="49" charset="0"/>
              </a:rPr>
              <a:t>htaccess</a:t>
            </a:r>
            <a:r>
              <a:rPr lang="en-US" dirty="0">
                <a:cs typeface="Courier New" panose="02070309020205020404" pitchFamily="49" charset="0"/>
              </a:rPr>
              <a:t> file to secure directory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Edit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/www/html/private/.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htaccess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AuthUserFile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/www/html/private/.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htpasswd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"Please Log In"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Basic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Require valid-user</a:t>
            </a:r>
          </a:p>
          <a:p>
            <a:pPr lvl="1"/>
            <a:r>
              <a:rPr lang="en-US" dirty="0"/>
              <a:t>Secure private directory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apache:apache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/www/html/private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u+rwX,g+rX,g-w,o-rwx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/var/www/html/private</a:t>
            </a:r>
          </a:p>
        </p:txBody>
      </p:sp>
      <p:pic>
        <p:nvPicPr>
          <p:cNvPr id="7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88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Security - SSL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21741"/>
          </a:xfrm>
        </p:spPr>
        <p:txBody>
          <a:bodyPr>
            <a:normAutofit/>
          </a:bodyPr>
          <a:lstStyle/>
          <a:p>
            <a:r>
              <a:rPr lang="fi-FI" dirty="0"/>
              <a:t>Edit Apache security – Create a secure directory configuration file</a:t>
            </a:r>
          </a:p>
          <a:p>
            <a:pPr lvl="1"/>
            <a:r>
              <a:rPr lang="fi-FI" dirty="0"/>
              <a:t>Force SSL and force authentication!</a:t>
            </a:r>
          </a:p>
          <a:p>
            <a:pPr lvl="1"/>
            <a:r>
              <a:rPr lang="fi-FI" dirty="0"/>
              <a:t>Create file </a:t>
            </a: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/etc/httpd/conf.d/secure.conf</a:t>
            </a:r>
          </a:p>
          <a:p>
            <a:pPr marL="566928" lvl="3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&lt;Directory "/var/www/html/private"&gt;</a:t>
            </a:r>
          </a:p>
          <a:p>
            <a:pPr marL="566928" lvl="3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  RewriteEngine on</a:t>
            </a:r>
          </a:p>
          <a:p>
            <a:pPr marL="566928" lvl="3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  RewriteCond %{HTTPS} !=on</a:t>
            </a:r>
          </a:p>
          <a:p>
            <a:pPr marL="566928" lvl="3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  RewriteRule ^/?(.*) https://%{SERVER_NAME}/$1 [R,L]</a:t>
            </a:r>
          </a:p>
          <a:p>
            <a:pPr marL="566928" lvl="3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  AuthType Basic</a:t>
            </a:r>
          </a:p>
          <a:p>
            <a:pPr marL="566928" lvl="3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  AuthName "Authentication Required"</a:t>
            </a:r>
          </a:p>
          <a:p>
            <a:pPr marL="566928" lvl="3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  AuthUserFile "/var/www/html/private/.htpasswd"</a:t>
            </a:r>
          </a:p>
          <a:p>
            <a:pPr marL="566928" lvl="3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  Require valid-user</a:t>
            </a:r>
          </a:p>
          <a:p>
            <a:pPr marL="566928" lvl="3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  AllowOverride AuthConfig</a:t>
            </a:r>
          </a:p>
          <a:p>
            <a:pPr marL="566928" lvl="3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  Options MultiViews Indexes SymLinksIfOwnerMatch IncludesNoExec</a:t>
            </a:r>
          </a:p>
          <a:p>
            <a:pPr marL="566928" lvl="3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  Order allow,deny</a:t>
            </a:r>
          </a:p>
          <a:p>
            <a:pPr marL="566928" lvl="3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  Allow from all</a:t>
            </a:r>
          </a:p>
          <a:p>
            <a:pPr marL="566928" lvl="3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&lt;/Directory&gt;</a:t>
            </a:r>
          </a:p>
        </p:txBody>
      </p:sp>
      <p:pic>
        <p:nvPicPr>
          <p:cNvPr id="7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84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Security - SSL</a:t>
            </a:r>
          </a:p>
        </p:txBody>
      </p:sp>
      <p:graphicFrame>
        <p:nvGraphicFramePr>
          <p:cNvPr id="4" name="Group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731248"/>
              </p:ext>
            </p:extLst>
          </p:nvPr>
        </p:nvGraphicFramePr>
        <p:xfrm>
          <a:off x="1097280" y="1921934"/>
          <a:ext cx="10058400" cy="4114800"/>
        </p:xfrm>
        <a:graphic>
          <a:graphicData uri="http://schemas.openxmlformats.org/drawingml/2006/table">
            <a:tbl>
              <a:tblPr/>
              <a:tblGrid>
                <a:gridCol w="239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87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Apache Directive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Description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9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AuthName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Specifies descriptive text for user authentication that appears on the user’s browser when the request is made to log on. Example: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AuthName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Internal Product Information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3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AuthType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Specifies the authentication type, use Basic. Example: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AuthType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Basic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03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AuthUserFile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Specifies the complete path to the user authentication file (.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htpasswd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Example: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AuthUserFile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var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/www/users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AuthGroupFile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Specifies the complete path to the text file that associates users with groups.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666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require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Defines which users in the user authentication file are allowed access to the directory. Examples: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require user Jason bob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require group developers administrators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require valid-user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172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Security - SSL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4787"/>
          </a:xfrm>
        </p:spPr>
        <p:txBody>
          <a:bodyPr>
            <a:normAutofit/>
          </a:bodyPr>
          <a:lstStyle/>
          <a:p>
            <a:r>
              <a:rPr lang="en-US" dirty="0"/>
              <a:t>Create secure </a:t>
            </a:r>
            <a:r>
              <a:rPr lang="en-US" b="1" u="sng" dirty="0"/>
              <a:t>private</a:t>
            </a:r>
            <a:r>
              <a:rPr lang="en-US" dirty="0"/>
              <a:t> web site</a:t>
            </a:r>
          </a:p>
          <a:p>
            <a:pPr lvl="1"/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htpasswd -c /var/www/html/private/.htpasswd USERNAME</a:t>
            </a:r>
          </a:p>
          <a:p>
            <a:pPr lvl="2"/>
            <a:r>
              <a:rPr lang="fi-FI" dirty="0">
                <a:cs typeface="Courier New" panose="02070309020205020404" pitchFamily="49" charset="0"/>
              </a:rPr>
              <a:t>Enter password when requested for user USERNAME specified above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Creates encrypted/hashed </a:t>
            </a:r>
            <a:r>
              <a:rPr lang="en-US" dirty="0" err="1">
                <a:cs typeface="Courier New" panose="02070309020205020404" pitchFamily="49" charset="0"/>
              </a:rPr>
              <a:t>user:password</a:t>
            </a:r>
            <a:r>
              <a:rPr lang="en-US" dirty="0">
                <a:cs typeface="Courier New" panose="02070309020205020404" pitchFamily="49" charset="0"/>
              </a:rPr>
              <a:t> combination in file </a:t>
            </a:r>
            <a:r>
              <a:rPr lang="fi-FI" dirty="0"/>
              <a:t>/var/www/html/private/.htpasswd</a:t>
            </a:r>
          </a:p>
          <a:p>
            <a:r>
              <a:rPr lang="fi-FI" dirty="0"/>
              <a:t>Let’s secure the permissions on the .htpasswd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root:apache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/www/html/private/.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htpasswd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640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/www/html/private/.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htpasswd</a:t>
            </a:r>
            <a:endParaRPr lang="fi-FI" dirty="0"/>
          </a:p>
          <a:p>
            <a:r>
              <a:rPr lang="fi-FI" dirty="0"/>
              <a:t>Edit file /etc/httpd/conf.d/phpMyAdmin.conf</a:t>
            </a:r>
          </a:p>
          <a:p>
            <a:pPr lvl="1"/>
            <a:r>
              <a:rPr lang="fr-FR" dirty="0" err="1">
                <a:cs typeface="Courier New" panose="02070309020205020404" pitchFamily="49" charset="0"/>
              </a:rPr>
              <a:t>Add</a:t>
            </a:r>
            <a:r>
              <a:rPr lang="fr-FR" dirty="0">
                <a:cs typeface="Courier New" panose="02070309020205020404" pitchFamily="49" charset="0"/>
              </a:rPr>
              <a:t> the </a:t>
            </a:r>
            <a:r>
              <a:rPr lang="fr-FR" dirty="0" err="1">
                <a:cs typeface="Courier New" panose="02070309020205020404" pitchFamily="49" charset="0"/>
              </a:rPr>
              <a:t>following</a:t>
            </a:r>
            <a:r>
              <a:rPr lang="fr-FR" dirty="0">
                <a:cs typeface="Courier New" panose="02070309020205020404" pitchFamily="49" charset="0"/>
              </a:rPr>
              <a:t> on a new line </a:t>
            </a:r>
            <a:r>
              <a:rPr lang="fr-FR" dirty="0" err="1">
                <a:cs typeface="Courier New" panose="02070309020205020404" pitchFamily="49" charset="0"/>
              </a:rPr>
              <a:t>directly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cs typeface="Courier New" panose="02070309020205020404" pitchFamily="49" charset="0"/>
              </a:rPr>
              <a:t>after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*:80&gt;</a:t>
            </a:r>
            <a:r>
              <a:rPr lang="fr-FR" dirty="0">
                <a:cs typeface="Courier New" panose="02070309020205020404" pitchFamily="49" charset="0"/>
              </a:rPr>
              <a:t>:</a:t>
            </a:r>
          </a:p>
          <a:p>
            <a:pPr marL="566928" lvl="3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Redirect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permanent /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https://ecsc325-1##.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cs.edinboro.edu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/private</a:t>
            </a:r>
          </a:p>
          <a:p>
            <a:r>
              <a:rPr lang="fi-FI" dirty="0"/>
              <a:t>Restart Apache!</a:t>
            </a:r>
          </a:p>
          <a:p>
            <a:pPr lvl="1"/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systemctl restart httpd.service</a:t>
            </a:r>
          </a:p>
        </p:txBody>
      </p:sp>
      <p:pic>
        <p:nvPicPr>
          <p:cNvPr id="7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278207"/>
            <a:ext cx="1325880" cy="882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787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Security - SSL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4787"/>
          </a:xfrm>
        </p:spPr>
        <p:txBody>
          <a:bodyPr>
            <a:normAutofit/>
          </a:bodyPr>
          <a:lstStyle/>
          <a:p>
            <a:r>
              <a:rPr lang="fi-FI" dirty="0"/>
              <a:t>Create secret webpage</a:t>
            </a:r>
          </a:p>
          <a:p>
            <a:pPr lvl="1"/>
            <a:r>
              <a:rPr lang="fi-FI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echo This webpage is a secret! &gt; /var/www/html/private/</a:t>
            </a:r>
            <a:r>
              <a:rPr lang="fi-FI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index.html</a:t>
            </a:r>
            <a:endParaRPr lang="fi-FI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i-FI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chown apache:apache /var/www/html/private/index.html</a:t>
            </a:r>
          </a:p>
          <a:p>
            <a:pPr lvl="1"/>
            <a:r>
              <a:rPr lang="fi-FI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chmod 640 /var/www/html/private/index.html</a:t>
            </a:r>
          </a:p>
          <a:p>
            <a:r>
              <a:rPr lang="fi-FI" dirty="0"/>
              <a:t>Check Website</a:t>
            </a:r>
            <a:endParaRPr lang="fi-FI" dirty="0">
              <a:hlinkClick r:id="rId2"/>
            </a:endParaRPr>
          </a:p>
          <a:p>
            <a:pPr lvl="1"/>
            <a:r>
              <a:rPr lang="fi-FI" dirty="0">
                <a:hlinkClick r:id="rId2"/>
              </a:rPr>
              <a:t>http://ecsc325-1##.cs.edinboro.edu/private/</a:t>
            </a:r>
            <a:endParaRPr lang="fi-FI" dirty="0"/>
          </a:p>
          <a:p>
            <a:pPr lvl="1"/>
            <a:r>
              <a:rPr lang="fi-FI" dirty="0"/>
              <a:t>Should redirect to https, note below!</a:t>
            </a:r>
          </a:p>
          <a:p>
            <a:pPr lvl="1"/>
            <a:r>
              <a:rPr lang="fi-FI" dirty="0"/>
              <a:t>Should prompt you for login, similar to below!</a:t>
            </a:r>
          </a:p>
          <a:p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4522220"/>
            <a:ext cx="6019800" cy="1638300"/>
          </a:xfrm>
          <a:prstGeom prst="rect">
            <a:avLst/>
          </a:prstGeom>
        </p:spPr>
      </p:pic>
      <p:pic>
        <p:nvPicPr>
          <p:cNvPr id="5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D081AA11-7F4E-4F60-10F8-4277000D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11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Security - Permissions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what user and group apache runs as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grep ^User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grep ^Group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By default, both are apache</a:t>
            </a:r>
          </a:p>
          <a:p>
            <a:r>
              <a:rPr lang="en-US" dirty="0"/>
              <a:t>Check permissions on web files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3974" y="3667125"/>
            <a:ext cx="7820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root@ecsc325-125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~]# ls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/var/www/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12K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6 root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57 Mar 19 13:01 .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22 root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4.0K Apr 10 10:29 ..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2 root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6 Nov 19 16:43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cgi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-bin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-x.  3 root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75 Apr 10 19:31 html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6 root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4.0K Mar  7 11:19 web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5 root apache 4.0K Mar 20 17:23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5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6A5B97C9-4D3B-226E-A228-F9F9FD4C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85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Security - Permissions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3141"/>
          </a:xfrm>
        </p:spPr>
        <p:txBody>
          <a:bodyPr>
            <a:normAutofit/>
          </a:bodyPr>
          <a:lstStyle/>
          <a:p>
            <a:r>
              <a:rPr lang="en-US" dirty="0"/>
              <a:t>Secure html directory</a:t>
            </a:r>
          </a:p>
          <a:p>
            <a:pPr lvl="1"/>
            <a:r>
              <a:rPr lang="en-US" dirty="0"/>
              <a:t>Open your PHP Info website</a:t>
            </a:r>
          </a:p>
          <a:p>
            <a:pPr lvl="2"/>
            <a:r>
              <a:rPr lang="en-US" dirty="0">
                <a:hlinkClick r:id="rId2"/>
              </a:rPr>
              <a:t>http://ecsc325-1##.cs.edinboro.edu</a:t>
            </a:r>
            <a:endParaRPr lang="en-US" dirty="0"/>
          </a:p>
          <a:p>
            <a:pPr lvl="1"/>
            <a:r>
              <a:rPr lang="en-US" dirty="0"/>
              <a:t>Change html directory permissions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g+rX,o-rwx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/www/html</a:t>
            </a:r>
          </a:p>
          <a:p>
            <a:pPr lvl="1"/>
            <a:r>
              <a:rPr lang="en-US" dirty="0"/>
              <a:t>Refresh webpage, access should be denied…</a:t>
            </a:r>
          </a:p>
          <a:p>
            <a:pPr lvl="2"/>
            <a:r>
              <a:rPr lang="en-US" dirty="0"/>
              <a:t>Test welcome page might be shown, since actual page cannot be accessed! (if the test welcome page is still enabled)</a:t>
            </a:r>
          </a:p>
          <a:p>
            <a:pPr lvl="2"/>
            <a:r>
              <a:rPr lang="en-US" dirty="0"/>
              <a:t>Comment out everything in the test welcome page configuration and restart apache to apply config change: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sed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's/^/#/'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/httpd/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welcome.conf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9808" lvl="4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Refresh again, should get Forbidden error (if you didn’t before)!</a:t>
            </a:r>
          </a:p>
          <a:p>
            <a:pPr lvl="2"/>
            <a:r>
              <a:rPr lang="en-US" dirty="0"/>
              <a:t>Log files will show an error accessing files!!!  Log files are in /</a:t>
            </a:r>
            <a:r>
              <a:rPr lang="en-US" dirty="0" err="1"/>
              <a:t>var</a:t>
            </a:r>
            <a:r>
              <a:rPr lang="en-US" dirty="0"/>
              <a:t>/log/</a:t>
            </a:r>
            <a:r>
              <a:rPr lang="en-US" dirty="0" err="1"/>
              <a:t>httpd</a:t>
            </a:r>
            <a:endParaRPr lang="en-US" dirty="0"/>
          </a:p>
          <a:p>
            <a:pPr lvl="1"/>
            <a:r>
              <a:rPr lang="en-US" dirty="0"/>
              <a:t>Grant </a:t>
            </a:r>
            <a:r>
              <a:rPr lang="en-US" dirty="0" err="1"/>
              <a:t>apache</a:t>
            </a:r>
            <a:r>
              <a:rPr lang="en-US" dirty="0"/>
              <a:t> group access to files – recursively change ownership/permissions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chgrp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apache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/var/www/html</a:t>
            </a:r>
          </a:p>
          <a:p>
            <a:pPr lvl="1"/>
            <a:r>
              <a:rPr lang="en-US" dirty="0"/>
              <a:t>Refresh webpage one more time!</a:t>
            </a:r>
          </a:p>
        </p:txBody>
      </p:sp>
      <p:pic>
        <p:nvPicPr>
          <p:cNvPr id="4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8C2D9519-E546-5D82-F89F-323C74460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9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46507"/>
          </a:xfrm>
        </p:spPr>
        <p:txBody>
          <a:bodyPr>
            <a:normAutofit/>
          </a:bodyPr>
          <a:lstStyle/>
          <a:p>
            <a:r>
              <a:rPr lang="en-US" dirty="0"/>
              <a:t>The next few weeks…</a:t>
            </a:r>
          </a:p>
          <a:p>
            <a:pPr lvl="1"/>
            <a:r>
              <a:rPr lang="en-US" dirty="0"/>
              <a:t>Security and authentication, cloud</a:t>
            </a:r>
          </a:p>
          <a:p>
            <a:pPr lvl="1"/>
            <a:r>
              <a:rPr lang="en-US" dirty="0"/>
              <a:t>Final Exam!</a:t>
            </a:r>
          </a:p>
          <a:p>
            <a:r>
              <a:rPr lang="en-US" dirty="0"/>
              <a:t>Corrections, updates, etc.</a:t>
            </a:r>
          </a:p>
          <a:p>
            <a:r>
              <a:rPr lang="en-US" dirty="0"/>
              <a:t>Questions from previous classes?</a:t>
            </a:r>
          </a:p>
          <a:p>
            <a:r>
              <a:rPr lang="en-US" dirty="0"/>
              <a:t>Assignment 12 due April 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Assignment 13 due April 16</a:t>
            </a:r>
            <a:r>
              <a:rPr lang="en-US" baseline="30000" dirty="0"/>
              <a:t>th</a:t>
            </a:r>
            <a:r>
              <a:rPr lang="en-US" dirty="0"/>
              <a:t>, 2025</a:t>
            </a:r>
            <a:endParaRPr lang="en-US" baseline="30000" dirty="0"/>
          </a:p>
          <a:p>
            <a:r>
              <a:rPr lang="en-US" dirty="0"/>
              <a:t>Assignment 14 due April 23</a:t>
            </a:r>
            <a:r>
              <a:rPr lang="en-US" baseline="30000" dirty="0"/>
              <a:t>rd</a:t>
            </a:r>
            <a:r>
              <a:rPr lang="en-US" dirty="0"/>
              <a:t>, 2025</a:t>
            </a:r>
          </a:p>
          <a:p>
            <a:r>
              <a:rPr lang="en-US" dirty="0"/>
              <a:t>Final Exam – Tuesday April 29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5:00PM to 7:00PM</a:t>
            </a:r>
          </a:p>
        </p:txBody>
      </p:sp>
      <p:pic>
        <p:nvPicPr>
          <p:cNvPr id="3074" name="Picture 2" descr="https://www.tnooz.com/wp-content/uploads/2013/01/hotel-revi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70" y="3461001"/>
            <a:ext cx="3270250" cy="24080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057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Security - Permissions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permissions on web files now…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769" y="2234326"/>
            <a:ext cx="111955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[root@ecsc325-125 ~]# ls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/var/www/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total 12K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6 root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57 Mar 19 13:01 .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22 root root   4.0K Apr 10 10:29 ..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2 root root      6 Nov 19 16:43 110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2 root root      6 Nov 19 16:43 3110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2 root root      6 Nov 19 16:43 3110p81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2 root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6 Nov 19 16:43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cgi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-bin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-x---.  3 root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apache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75 Apr 10 19:31 html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lrwxrwxrwx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  1 root root     22 Feb 27 16:20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roundcube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-&gt; ./roundcubemail-1.3.8/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-x---. 12 root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apache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4.0K Feb 27 16:25 roundcubemail-1.3.8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6 root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4.0K Mar  7 11:19 web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drwxrwxr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-x.  5 root apache 4.0K Mar 20 17:23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770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Security -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84376"/>
          </a:xfrm>
        </p:spPr>
        <p:txBody>
          <a:bodyPr>
            <a:normAutofit/>
          </a:bodyPr>
          <a:lstStyle/>
          <a:p>
            <a:r>
              <a:rPr lang="en-US" dirty="0"/>
              <a:t>Limit allowed sources</a:t>
            </a:r>
          </a:p>
          <a:p>
            <a:pPr lvl="1"/>
            <a:r>
              <a:rPr lang="en-US" dirty="0"/>
              <a:t>Open your Ultra Modern Template website in web browser</a:t>
            </a:r>
          </a:p>
          <a:p>
            <a:pPr lvl="2"/>
            <a:r>
              <a:rPr lang="en-US" dirty="0">
                <a:hlinkClick r:id="rId2"/>
              </a:rPr>
              <a:t>http://1##.ultrastuff.net</a:t>
            </a:r>
            <a:endParaRPr lang="en-US" dirty="0"/>
          </a:p>
          <a:p>
            <a:pPr lvl="1"/>
            <a:r>
              <a:rPr lang="en-US" dirty="0"/>
              <a:t>Add directory stanza </a:t>
            </a:r>
            <a:r>
              <a:rPr lang="en-US" u="sng" dirty="0"/>
              <a:t>inside</a:t>
            </a:r>
            <a:r>
              <a:rPr lang="en-US" dirty="0"/>
              <a:t> virtual host stanza in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/httpd/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web.conf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Restart apache to apply configuration change!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Refresh webpage, should be forbidden!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93107" y="3248840"/>
            <a:ext cx="61083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*:80&gt;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/www/web"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Note server name below is 3 digits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1##.megastuff.biz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&lt;Directory 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/www/web&gt;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Order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Deny,Allow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Deny from all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&lt;/Directory&gt;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400" dirty="0"/>
          </a:p>
        </p:txBody>
      </p:sp>
      <p:pic>
        <p:nvPicPr>
          <p:cNvPr id="6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863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Security -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0292"/>
          </a:xfrm>
        </p:spPr>
        <p:txBody>
          <a:bodyPr>
            <a:normAutofit/>
          </a:bodyPr>
          <a:lstStyle/>
          <a:p>
            <a:r>
              <a:rPr lang="en-US" dirty="0"/>
              <a:t>Limit allowed sources</a:t>
            </a:r>
          </a:p>
          <a:p>
            <a:pPr lvl="1"/>
            <a:r>
              <a:rPr lang="en-US" dirty="0"/>
              <a:t>Modify that directory stanza </a:t>
            </a:r>
            <a:r>
              <a:rPr lang="en-US" u="sng" dirty="0"/>
              <a:t>inside</a:t>
            </a:r>
            <a:r>
              <a:rPr lang="en-US" dirty="0"/>
              <a:t> virtual machine stanza in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/httpd/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web.conf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Restart apache to apply configuration change!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Refresh webpage, should be allowed now!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07" y="2620769"/>
            <a:ext cx="92667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*:80&gt;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/www/web"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Note server name below is 2 digits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##.megastuff.biz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&lt;Directory 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/www/web&gt;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Order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Deny,Allow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Deny from all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Allow from localhost 147.64.0.0/16 10.0.0.0/8 192.168.0.0/16 172.16.0.0/12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&lt;/Directory&gt;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400" dirty="0"/>
          </a:p>
        </p:txBody>
      </p:sp>
      <p:pic>
        <p:nvPicPr>
          <p:cNvPr id="6" name="Picture 2" descr="https://encrypted-tbn1.gstatic.com/images?q=tbn:ANd9GcQa0TJHn-soj3Kp-68fHvHF987Q66RUHwQRGun-iPalj45_xM6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463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21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Apache SSL, cert, key creation</a:t>
            </a:r>
          </a:p>
          <a:p>
            <a:r>
              <a:rPr lang="en-US" dirty="0" err="1"/>
              <a:t>phpMyAdmin</a:t>
            </a:r>
            <a:r>
              <a:rPr lang="en-US" dirty="0"/>
              <a:t> SSL enforcement</a:t>
            </a:r>
          </a:p>
          <a:p>
            <a:r>
              <a:rPr lang="en-US" dirty="0" err="1"/>
              <a:t>Roundcube</a:t>
            </a:r>
            <a:r>
              <a:rPr lang="en-US" dirty="0"/>
              <a:t> SSL enforcement</a:t>
            </a:r>
          </a:p>
          <a:p>
            <a:r>
              <a:rPr lang="en-US" dirty="0"/>
              <a:t>Private directory creation</a:t>
            </a:r>
          </a:p>
          <a:p>
            <a:pPr lvl="1"/>
            <a:r>
              <a:rPr lang="en-US" dirty="0"/>
              <a:t>SSL Enforcement, secure user/password login, secure directory structure</a:t>
            </a:r>
          </a:p>
          <a:p>
            <a:r>
              <a:rPr lang="en-US" dirty="0"/>
              <a:t>Limited HTTP access</a:t>
            </a:r>
          </a:p>
          <a:p>
            <a:pPr lvl="1"/>
            <a:r>
              <a:rPr lang="en-US" dirty="0"/>
              <a:t>Authorized hosts</a:t>
            </a:r>
          </a:p>
          <a:p>
            <a:r>
              <a:rPr lang="en-US" dirty="0"/>
              <a:t>Firewall Enabled</a:t>
            </a:r>
          </a:p>
          <a:p>
            <a:r>
              <a:rPr lang="en-US" dirty="0"/>
              <a:t>Assignment</a:t>
            </a:r>
          </a:p>
          <a:p>
            <a:pPr lvl="1"/>
            <a:r>
              <a:rPr lang="en-US" dirty="0">
                <a:hlinkClick r:id="rId2"/>
              </a:rPr>
              <a:t>https://jpatalon.cs.edinboro.edu/ecsc325/Assignment%2013.pdf</a:t>
            </a:r>
            <a:endParaRPr lang="en-US" dirty="0"/>
          </a:p>
          <a:p>
            <a:r>
              <a:rPr lang="en-US" dirty="0"/>
              <a:t>Check script</a:t>
            </a:r>
          </a:p>
          <a:p>
            <a:pPr lvl="1"/>
            <a:r>
              <a:rPr lang="en-US" dirty="0">
                <a:hlinkClick r:id="rId3"/>
              </a:rPr>
              <a:t>https://jpatalon.cs.edinboro.edu/ecsc325/classfiles/assignment13check.sh</a:t>
            </a:r>
            <a:endParaRPr lang="en-US" dirty="0"/>
          </a:p>
        </p:txBody>
      </p:sp>
      <p:pic>
        <p:nvPicPr>
          <p:cNvPr id="3074" name="Picture 2" descr="Image result for assign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11" y="3076575"/>
            <a:ext cx="2685839" cy="268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77895">
            <a:off x="7923056" y="2076434"/>
            <a:ext cx="39343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Documentation!</a:t>
            </a:r>
          </a:p>
        </p:txBody>
      </p:sp>
    </p:spTree>
    <p:extLst>
      <p:ext uri="{BB962C8B-B14F-4D97-AF65-F5344CB8AC3E}">
        <p14:creationId xmlns:p14="http://schemas.microsoft.com/office/powerpoint/2010/main" val="1766619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“If you will spend an extra hour each day of study in your chosen field, you will be a national expert in that field in five years or less.” – Earl Nightingale</a:t>
            </a:r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Chapter 14: Local Security</a:t>
            </a:r>
          </a:p>
          <a:p>
            <a:r>
              <a:rPr lang="en-US" dirty="0"/>
              <a:t>Next week topics</a:t>
            </a:r>
          </a:p>
          <a:p>
            <a:pPr lvl="1"/>
            <a:r>
              <a:rPr lang="en-US" dirty="0"/>
              <a:t>Security &amp; Authentication Part 2</a:t>
            </a:r>
          </a:p>
          <a:p>
            <a:r>
              <a:rPr lang="en-US" dirty="0"/>
              <a:t>Continuing work with VM’s</a:t>
            </a:r>
          </a:p>
          <a:p>
            <a:pPr lvl="1"/>
            <a:r>
              <a:rPr lang="en-US" dirty="0"/>
              <a:t>Assignment 12 due April 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Assignment 13 due April 16</a:t>
            </a:r>
            <a:r>
              <a:rPr lang="en-US" baseline="30000" dirty="0"/>
              <a:t>th</a:t>
            </a:r>
            <a:r>
              <a:rPr lang="en-US" dirty="0"/>
              <a:t>, 2025</a:t>
            </a:r>
            <a:endParaRPr lang="en-US" baseline="30000" dirty="0"/>
          </a:p>
          <a:p>
            <a:pPr lvl="1"/>
            <a:r>
              <a:rPr lang="en-US" dirty="0"/>
              <a:t>Assignment 14 due April 23</a:t>
            </a:r>
            <a:r>
              <a:rPr lang="en-US" baseline="30000" dirty="0"/>
              <a:t>rd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Final Exam – Tuesday April 29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2"/>
            <a:r>
              <a:rPr lang="en-US" dirty="0"/>
              <a:t>5:00PM to 7:00PM</a:t>
            </a:r>
          </a:p>
          <a:p>
            <a:pPr lvl="1"/>
            <a:r>
              <a:rPr lang="en-US" dirty="0"/>
              <a:t>Just because all tests say OK, doesn’t mean everything is working properly!</a:t>
            </a:r>
          </a:p>
          <a:p>
            <a:pPr lvl="2"/>
            <a:r>
              <a:rPr lang="en-US" dirty="0"/>
              <a:t>Sometimes my check scripts have errors…</a:t>
            </a:r>
          </a:p>
          <a:p>
            <a:pPr lvl="2"/>
            <a:r>
              <a:rPr lang="en-US" dirty="0"/>
              <a:t>I can’t write check scripts for every possibility…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537" y="3850639"/>
            <a:ext cx="2876010" cy="21120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38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ECSC 325.200</a:t>
            </a:r>
            <a:br>
              <a:rPr lang="en-US" dirty="0"/>
            </a:br>
            <a:r>
              <a:rPr lang="en-US" sz="5400" dirty="0"/>
              <a:t>Web Server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78479"/>
          </a:xfrm>
        </p:spPr>
        <p:txBody>
          <a:bodyPr/>
          <a:lstStyle/>
          <a:p>
            <a:r>
              <a:rPr lang="en-US" dirty="0"/>
              <a:t>Spring 2025 – Week 13-2 – April 10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Security and Authentication</a:t>
            </a:r>
          </a:p>
          <a:p>
            <a:r>
              <a:rPr lang="en-US" dirty="0"/>
              <a:t>Prof. Jason </a:t>
            </a:r>
            <a:r>
              <a:rPr lang="en-US" dirty="0" err="1"/>
              <a:t>Patalon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8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Copy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cs typeface="Courier New" panose="02070309020205020404" pitchFamily="49" charset="0"/>
              </a:rPr>
              <a:t>Rsync</a:t>
            </a:r>
            <a:r>
              <a:rPr lang="en-US" dirty="0">
                <a:cs typeface="Courier New" panose="02070309020205020404" pitchFamily="49" charset="0"/>
              </a:rPr>
              <a:t> – Remote Synchronize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Used to keep files in in sync between hosts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Can use SSH for encrypted communications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Some systems use SSH as default for </a:t>
            </a:r>
            <a:r>
              <a:rPr lang="en-US" dirty="0" err="1">
                <a:cs typeface="Courier New" panose="02070309020205020404" pitchFamily="49" charset="0"/>
              </a:rPr>
              <a:t>rsync</a:t>
            </a:r>
            <a:r>
              <a:rPr lang="en-US" dirty="0">
                <a:cs typeface="Courier New" panose="02070309020205020404" pitchFamily="49" charset="0"/>
              </a:rPr>
              <a:t>, some don’t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Force </a:t>
            </a:r>
            <a:r>
              <a:rPr lang="en-US" dirty="0" err="1">
                <a:cs typeface="Courier New" panose="02070309020205020404" pitchFamily="49" charset="0"/>
              </a:rPr>
              <a:t>ssh</a:t>
            </a:r>
            <a:r>
              <a:rPr lang="en-US" dirty="0">
                <a:cs typeface="Courier New" panose="02070309020205020404" pitchFamily="49" charset="0"/>
              </a:rPr>
              <a:t> with –e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Supports multiple options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-a : Archive mode – Copy recursively, preserve links/permissions/ownership/timestamps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-v : Verbose – Show what files are being copied and where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-z : Compression – Compress data being transferred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-h : Human-readable – Display numbers in human-readable format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avzh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/data/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Blockland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 10.11.186.146:/opt/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Blockland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lvl="3"/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6146" name="Picture 2" descr="http://passmyexam.net/wp-content/uploads/et_temp/Connection-Secure-Copy-e1359764770569-31320_523x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50" y="3867150"/>
            <a:ext cx="3034830" cy="20019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44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1939"/>
          </a:xfrm>
        </p:spPr>
        <p:txBody>
          <a:bodyPr/>
          <a:lstStyle/>
          <a:p>
            <a:r>
              <a:rPr lang="en-US" dirty="0"/>
              <a:t>The process of copying and archiving data so it can be used to restore data in the event of a data loss.</a:t>
            </a:r>
          </a:p>
          <a:p>
            <a:r>
              <a:rPr lang="en-US" dirty="0"/>
              <a:t>Backups should be kept in a geographically different location from primary data storage.</a:t>
            </a:r>
          </a:p>
          <a:p>
            <a:r>
              <a:rPr lang="en-US" dirty="0"/>
              <a:t>Testing that your backups work is critical!</a:t>
            </a:r>
          </a:p>
          <a:p>
            <a:r>
              <a:rPr lang="en-US" dirty="0"/>
              <a:t>Backups can use any type of media.</a:t>
            </a:r>
          </a:p>
          <a:p>
            <a:pPr lvl="1"/>
            <a:r>
              <a:rPr lang="en-US" dirty="0"/>
              <a:t>Writable discs (CD/DVD) generally have a shorter lifespan</a:t>
            </a:r>
          </a:p>
          <a:p>
            <a:pPr lvl="1"/>
            <a:r>
              <a:rPr lang="en-US" dirty="0"/>
              <a:t>Magnetic tapes have a longer life but are restricted by serial access</a:t>
            </a:r>
          </a:p>
          <a:p>
            <a:r>
              <a:rPr lang="en-US" dirty="0"/>
              <a:t>Multiple backups for redundancy!</a:t>
            </a:r>
          </a:p>
          <a:p>
            <a:r>
              <a:rPr lang="en-US" dirty="0"/>
              <a:t>Backups can be of an entire system, or only specific data.</a:t>
            </a:r>
          </a:p>
          <a:p>
            <a:r>
              <a:rPr lang="en-US" dirty="0"/>
              <a:t>We used </a:t>
            </a:r>
            <a:r>
              <a:rPr lang="en-US" dirty="0" err="1"/>
              <a:t>rsync</a:t>
            </a:r>
            <a:r>
              <a:rPr lang="en-US" dirty="0"/>
              <a:t> and </a:t>
            </a:r>
            <a:r>
              <a:rPr lang="en-US" dirty="0" err="1"/>
              <a:t>mysqldump</a:t>
            </a:r>
            <a:r>
              <a:rPr lang="en-US" dirty="0"/>
              <a:t> to backup our data!</a:t>
            </a:r>
          </a:p>
        </p:txBody>
      </p:sp>
      <p:pic>
        <p:nvPicPr>
          <p:cNvPr id="2050" name="Picture 2" descr="http://www.goodsync.com/images/back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980" y="3945043"/>
            <a:ext cx="2552700" cy="19240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969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92134"/>
          </a:xfrm>
        </p:spPr>
        <p:txBody>
          <a:bodyPr>
            <a:normAutofit/>
          </a:bodyPr>
          <a:lstStyle/>
          <a:p>
            <a:r>
              <a:rPr lang="en-US" dirty="0"/>
              <a:t>Full Backups</a:t>
            </a:r>
          </a:p>
          <a:p>
            <a:pPr lvl="1"/>
            <a:r>
              <a:rPr lang="en-US" dirty="0"/>
              <a:t>Takes a complete backup of all data at a given point</a:t>
            </a:r>
          </a:p>
          <a:p>
            <a:pPr lvl="1"/>
            <a:r>
              <a:rPr lang="en-US" dirty="0"/>
              <a:t>System images may be useful for backup, can be more difficult to restore from</a:t>
            </a:r>
          </a:p>
          <a:p>
            <a:r>
              <a:rPr lang="en-US" dirty="0"/>
              <a:t>Incremental</a:t>
            </a:r>
          </a:p>
          <a:p>
            <a:pPr lvl="1"/>
            <a:r>
              <a:rPr lang="en-US" dirty="0"/>
              <a:t>Only makes backups of items that changed since last incremental backup</a:t>
            </a:r>
          </a:p>
          <a:p>
            <a:pPr lvl="1"/>
            <a:r>
              <a:rPr lang="en-US" dirty="0"/>
              <a:t>Full system restore requires restoring a full backup, followed by each incremental</a:t>
            </a:r>
          </a:p>
          <a:p>
            <a:pPr lvl="1"/>
            <a:r>
              <a:rPr lang="en-US" dirty="0"/>
              <a:t>Synthetic full backups can be created through software</a:t>
            </a:r>
          </a:p>
          <a:p>
            <a:pPr lvl="1"/>
            <a:r>
              <a:rPr lang="en-US" dirty="0"/>
              <a:t>Weekly full, daily </a:t>
            </a:r>
            <a:r>
              <a:rPr lang="en-US" dirty="0" err="1"/>
              <a:t>incrementals</a:t>
            </a:r>
            <a:endParaRPr lang="en-US" dirty="0"/>
          </a:p>
          <a:p>
            <a:r>
              <a:rPr lang="en-US" dirty="0"/>
              <a:t>Differential</a:t>
            </a:r>
          </a:p>
          <a:p>
            <a:pPr lvl="1"/>
            <a:r>
              <a:rPr lang="en-US" dirty="0"/>
              <a:t>Only makes backups of items that have changed since last full backup</a:t>
            </a:r>
          </a:p>
          <a:p>
            <a:pPr lvl="1"/>
            <a:r>
              <a:rPr lang="en-US" dirty="0"/>
              <a:t>Restore requires a full and most recent differential backup</a:t>
            </a:r>
          </a:p>
          <a:p>
            <a:pPr lvl="1"/>
            <a:r>
              <a:rPr lang="en-US" dirty="0"/>
              <a:t>Weekly full, daily differentials</a:t>
            </a:r>
          </a:p>
          <a:p>
            <a:pPr lvl="1"/>
            <a:r>
              <a:rPr lang="en-US" dirty="0"/>
              <a:t>Most common type of backups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www.goodsync.com/images/back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980" y="3945043"/>
            <a:ext cx="2552700" cy="19240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248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System Services - </a:t>
            </a:r>
            <a:r>
              <a:rPr lang="en-US" dirty="0" err="1"/>
              <a:t>SysVinit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4810"/>
          </a:xfrm>
        </p:spPr>
        <p:txBody>
          <a:bodyPr/>
          <a:lstStyle/>
          <a:p>
            <a:r>
              <a:rPr lang="en-US" dirty="0" err="1"/>
              <a:t>inittab</a:t>
            </a:r>
            <a:r>
              <a:rPr lang="en-US" dirty="0"/>
              <a:t>: Set system run level – How does the system boot</a:t>
            </a:r>
          </a:p>
          <a:p>
            <a:pPr lvl="1"/>
            <a:r>
              <a:rPr lang="en-US" dirty="0" err="1"/>
              <a:t>Runlevel</a:t>
            </a:r>
            <a:r>
              <a:rPr lang="en-US" dirty="0"/>
              <a:t> 1: Single user mode – great for troubleshooting</a:t>
            </a:r>
          </a:p>
          <a:p>
            <a:pPr lvl="1"/>
            <a:r>
              <a:rPr lang="en-US" dirty="0" err="1"/>
              <a:t>Runlevel</a:t>
            </a:r>
            <a:r>
              <a:rPr lang="en-US" dirty="0"/>
              <a:t> 3: Multi-user mode – Standard operation, console boots to command line</a:t>
            </a:r>
          </a:p>
          <a:p>
            <a:pPr lvl="2"/>
            <a:r>
              <a:rPr lang="en-US" dirty="0"/>
              <a:t>Typical Server </a:t>
            </a:r>
            <a:r>
              <a:rPr lang="en-US" dirty="0" err="1"/>
              <a:t>Runlevel</a:t>
            </a:r>
            <a:r>
              <a:rPr lang="en-US" dirty="0"/>
              <a:t> Setting</a:t>
            </a:r>
          </a:p>
          <a:p>
            <a:pPr lvl="1"/>
            <a:r>
              <a:rPr lang="en-US" dirty="0" err="1"/>
              <a:t>Runlevel</a:t>
            </a:r>
            <a:r>
              <a:rPr lang="en-US" dirty="0"/>
              <a:t> 5: Multi-user GUI mode – Same as </a:t>
            </a:r>
            <a:r>
              <a:rPr lang="en-US" dirty="0" err="1"/>
              <a:t>runlevel</a:t>
            </a:r>
            <a:r>
              <a:rPr lang="en-US" dirty="0"/>
              <a:t> 3, server console boots to GUI</a:t>
            </a:r>
          </a:p>
          <a:p>
            <a:pPr lvl="2"/>
            <a:r>
              <a:rPr lang="en-US" dirty="0"/>
              <a:t>GUI uses more resources, typically we don’t want the GUI running!</a:t>
            </a:r>
          </a:p>
          <a:p>
            <a:r>
              <a:rPr lang="en-US" dirty="0"/>
              <a:t>Services typically boot in a serial fashion!</a:t>
            </a:r>
          </a:p>
          <a:p>
            <a:pPr lvl="1"/>
            <a:r>
              <a:rPr lang="en-US" dirty="0"/>
              <a:t>Server attempts to start a service, waits for confirmation or failure, before moving to next service</a:t>
            </a:r>
          </a:p>
          <a:p>
            <a:pPr lvl="1"/>
            <a:r>
              <a:rPr lang="en-US" dirty="0"/>
              <a:t>Different services can be configured to boot at different </a:t>
            </a:r>
            <a:r>
              <a:rPr lang="en-US" dirty="0" err="1"/>
              <a:t>runlevels</a:t>
            </a:r>
            <a:endParaRPr lang="en-US" dirty="0"/>
          </a:p>
          <a:p>
            <a:pPr lvl="1"/>
            <a:r>
              <a:rPr lang="en-US" dirty="0"/>
              <a:t>Individual scripts used to start each service</a:t>
            </a:r>
          </a:p>
          <a:p>
            <a:pPr lvl="1"/>
            <a:r>
              <a:rPr lang="en-US" dirty="0" err="1"/>
              <a:t>Inittab</a:t>
            </a:r>
            <a:r>
              <a:rPr lang="en-US" dirty="0"/>
              <a:t> and </a:t>
            </a:r>
            <a:r>
              <a:rPr lang="en-US" dirty="0" err="1"/>
              <a:t>sysVinit</a:t>
            </a:r>
            <a:r>
              <a:rPr lang="en-US" dirty="0"/>
              <a:t> are considered obsolete!</a:t>
            </a:r>
          </a:p>
          <a:p>
            <a:pPr lvl="2"/>
            <a:r>
              <a:rPr lang="en-US" dirty="0"/>
              <a:t>Have been replaced with </a:t>
            </a:r>
            <a:r>
              <a:rPr lang="en-US" dirty="0" err="1"/>
              <a:t>systemd</a:t>
            </a:r>
            <a:r>
              <a:rPr lang="en-US" dirty="0"/>
              <a:t>!</a:t>
            </a:r>
          </a:p>
          <a:p>
            <a:pPr lvl="1"/>
            <a:endParaRPr lang="en-US" dirty="0"/>
          </a:p>
        </p:txBody>
      </p:sp>
      <p:pic>
        <p:nvPicPr>
          <p:cNvPr id="7" name="Picture 2" descr="https://s3.amazonaws.com/cp-s3/wp-content/uploads/2015/06/08090613/SYSTEMD-e143422977595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927" y="4990723"/>
            <a:ext cx="3038573" cy="9867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3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Class Schedule*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310365"/>
          </a:xfrm>
        </p:spPr>
        <p:txBody>
          <a:bodyPr>
            <a:normAutofit/>
          </a:bodyPr>
          <a:lstStyle/>
          <a:p>
            <a:r>
              <a:rPr lang="en-US" dirty="0"/>
              <a:t>Week 13 – April 8/10, 2025</a:t>
            </a:r>
          </a:p>
          <a:p>
            <a:pPr lvl="1"/>
            <a:r>
              <a:rPr lang="en-US" dirty="0"/>
              <a:t>HTTPS/SSL</a:t>
            </a:r>
          </a:p>
          <a:p>
            <a:pPr lvl="1"/>
            <a:r>
              <a:rPr lang="en-US" dirty="0"/>
              <a:t>Authentication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Work time</a:t>
            </a:r>
          </a:p>
          <a:p>
            <a:r>
              <a:rPr lang="en-US" dirty="0"/>
              <a:t>Week 14 – April 15/17, 2025</a:t>
            </a:r>
          </a:p>
          <a:p>
            <a:pPr lvl="1"/>
            <a:r>
              <a:rPr lang="en-US" dirty="0"/>
              <a:t>Firewalls</a:t>
            </a:r>
          </a:p>
          <a:p>
            <a:pPr lvl="1"/>
            <a:r>
              <a:rPr lang="en-US" dirty="0"/>
              <a:t>Monitoring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Lab Time</a:t>
            </a:r>
          </a:p>
          <a:p>
            <a:pPr lvl="1"/>
            <a:r>
              <a:rPr lang="en-US" dirty="0"/>
              <a:t>Performance Tuning</a:t>
            </a:r>
          </a:p>
          <a:p>
            <a:r>
              <a:rPr lang="en-US" dirty="0"/>
              <a:t>* Exact topics/dates may change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5BB5E7-B87A-4B48-A408-D5565AA50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310366"/>
          </a:xfrm>
        </p:spPr>
        <p:txBody>
          <a:bodyPr>
            <a:normAutofit/>
          </a:bodyPr>
          <a:lstStyle/>
          <a:p>
            <a:r>
              <a:rPr lang="en-US" dirty="0"/>
              <a:t>Week 15 – April 22/24, 2025</a:t>
            </a:r>
          </a:p>
          <a:p>
            <a:pPr lvl="1"/>
            <a:r>
              <a:rPr lang="en-US" dirty="0"/>
              <a:t>Cloud</a:t>
            </a:r>
          </a:p>
          <a:p>
            <a:pPr lvl="1"/>
            <a:r>
              <a:rPr lang="en-US" dirty="0"/>
              <a:t>Automation</a:t>
            </a:r>
          </a:p>
          <a:p>
            <a:pPr lvl="1"/>
            <a:r>
              <a:rPr lang="en-US" dirty="0"/>
              <a:t>The Future</a:t>
            </a:r>
          </a:p>
          <a:p>
            <a:pPr lvl="1"/>
            <a:r>
              <a:rPr lang="en-US" dirty="0"/>
              <a:t>Additional Topics</a:t>
            </a:r>
          </a:p>
          <a:p>
            <a:pPr lvl="1"/>
            <a:r>
              <a:rPr lang="en-US" dirty="0"/>
              <a:t>Final Review</a:t>
            </a:r>
          </a:p>
          <a:p>
            <a:pPr lvl="1"/>
            <a:r>
              <a:rPr lang="en-US" dirty="0"/>
              <a:t>Work Time</a:t>
            </a:r>
          </a:p>
          <a:p>
            <a:r>
              <a:rPr lang="en-US" dirty="0"/>
              <a:t>Week 16 – Final Exam</a:t>
            </a:r>
          </a:p>
          <a:p>
            <a:pPr lvl="1"/>
            <a:r>
              <a:rPr lang="en-US" dirty="0"/>
              <a:t>300 Points</a:t>
            </a:r>
          </a:p>
          <a:p>
            <a:pPr lvl="1"/>
            <a:r>
              <a:rPr lang="en-US" dirty="0"/>
              <a:t>Tuesday April 29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5:00PM – 7:00PM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s://www.tsl.texas.gov/sites/default/files/public/tslac/slrm/landingpage/retentionsched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108" y="3506801"/>
            <a:ext cx="2649300" cy="26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545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System Services - </a:t>
            </a:r>
            <a:r>
              <a:rPr lang="en-US" dirty="0" err="1"/>
              <a:t>SystemD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850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Systemd</a:t>
            </a:r>
            <a:r>
              <a:rPr lang="en-US" dirty="0"/>
              <a:t> – Suite of software that provides system and service management</a:t>
            </a:r>
          </a:p>
          <a:p>
            <a:pPr lvl="1"/>
            <a:r>
              <a:rPr lang="en-US" dirty="0" err="1"/>
              <a:t>Runlevels</a:t>
            </a:r>
            <a:r>
              <a:rPr lang="en-US" dirty="0"/>
              <a:t> replaced with targets</a:t>
            </a:r>
          </a:p>
          <a:p>
            <a:pPr lvl="2"/>
            <a:r>
              <a:rPr lang="en-US" dirty="0" err="1"/>
              <a:t>Runlevel</a:t>
            </a:r>
            <a:r>
              <a:rPr lang="en-US" dirty="0"/>
              <a:t> 1 - </a:t>
            </a:r>
            <a:r>
              <a:rPr lang="en-US" dirty="0" err="1"/>
              <a:t>rescue.target</a:t>
            </a:r>
            <a:endParaRPr lang="en-US" dirty="0"/>
          </a:p>
          <a:p>
            <a:pPr lvl="2"/>
            <a:r>
              <a:rPr lang="en-US" dirty="0" err="1"/>
              <a:t>Runlevel</a:t>
            </a:r>
            <a:r>
              <a:rPr lang="en-US" dirty="0"/>
              <a:t> 3 - multi-</a:t>
            </a:r>
            <a:r>
              <a:rPr lang="en-US" dirty="0" err="1"/>
              <a:t>user.target</a:t>
            </a:r>
            <a:endParaRPr lang="en-US" dirty="0"/>
          </a:p>
          <a:p>
            <a:pPr lvl="2"/>
            <a:r>
              <a:rPr lang="en-US" dirty="0" err="1"/>
              <a:t>Runlevel</a:t>
            </a:r>
            <a:r>
              <a:rPr lang="en-US" dirty="0"/>
              <a:t> 5 – </a:t>
            </a:r>
            <a:r>
              <a:rPr lang="en-US" dirty="0" err="1"/>
              <a:t>graphical.target</a:t>
            </a:r>
            <a:endParaRPr lang="en-US" dirty="0"/>
          </a:p>
          <a:p>
            <a:pPr lvl="2"/>
            <a:r>
              <a:rPr lang="en-US" dirty="0"/>
              <a:t>Custom, </a:t>
            </a:r>
            <a:r>
              <a:rPr lang="en-US" dirty="0" err="1"/>
              <a:t>poweroff</a:t>
            </a:r>
            <a:r>
              <a:rPr lang="en-US" dirty="0"/>
              <a:t>, and reboot targets also available</a:t>
            </a:r>
          </a:p>
          <a:p>
            <a:pPr lvl="1"/>
            <a:r>
              <a:rPr lang="en-US" dirty="0"/>
              <a:t>Services can be started in parallel</a:t>
            </a:r>
          </a:p>
          <a:p>
            <a:pPr lvl="2"/>
            <a:r>
              <a:rPr lang="en-US" dirty="0"/>
              <a:t>Services dependencies can be created</a:t>
            </a:r>
          </a:p>
          <a:p>
            <a:pPr lvl="3"/>
            <a:r>
              <a:rPr lang="en-US" dirty="0"/>
              <a:t>Services can be started if all required dependent services are started</a:t>
            </a:r>
          </a:p>
          <a:p>
            <a:pPr lvl="2"/>
            <a:r>
              <a:rPr lang="en-US" dirty="0"/>
              <a:t>System can start faster, parallelize</a:t>
            </a:r>
          </a:p>
          <a:p>
            <a:pPr lvl="1"/>
            <a:r>
              <a:rPr lang="en-US" dirty="0"/>
              <a:t>Can also control additional units</a:t>
            </a:r>
          </a:p>
          <a:p>
            <a:pPr lvl="2"/>
            <a:r>
              <a:rPr lang="en-US" dirty="0"/>
              <a:t>Socket units – local and network connections</a:t>
            </a:r>
          </a:p>
          <a:p>
            <a:pPr lvl="2"/>
            <a:r>
              <a:rPr lang="en-US" dirty="0"/>
              <a:t>Device units – devices on a system</a:t>
            </a:r>
          </a:p>
          <a:p>
            <a:pPr lvl="2"/>
            <a:r>
              <a:rPr lang="en-US" dirty="0"/>
              <a:t>Mount units – file system mounts</a:t>
            </a:r>
          </a:p>
          <a:p>
            <a:pPr lvl="2"/>
            <a:r>
              <a:rPr lang="en-US" dirty="0"/>
              <a:t>Timer units – can be used for triggering activation of other units</a:t>
            </a:r>
          </a:p>
          <a:p>
            <a:pPr lvl="2"/>
            <a:r>
              <a:rPr lang="en-US" dirty="0"/>
              <a:t>Snapshot units – used to save the state of a set of units</a:t>
            </a:r>
          </a:p>
          <a:p>
            <a:pPr lvl="1"/>
            <a:r>
              <a:rPr lang="en-US" dirty="0"/>
              <a:t>Standard configuration file type – less complicated than individual scripts</a:t>
            </a:r>
          </a:p>
        </p:txBody>
      </p:sp>
      <p:pic>
        <p:nvPicPr>
          <p:cNvPr id="1026" name="Picture 2" descr="https://s3.amazonaws.com/cp-s3/wp-content/uploads/2015/06/08090613/SYSTEMD-e143422977595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927" y="4990723"/>
            <a:ext cx="3038573" cy="9867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31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System Services - </a:t>
            </a:r>
            <a:r>
              <a:rPr lang="en-US" dirty="0" err="1"/>
              <a:t>xinetd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inet</a:t>
            </a:r>
            <a:r>
              <a:rPr lang="en-US" dirty="0"/>
              <a:t> and </a:t>
            </a:r>
            <a:r>
              <a:rPr lang="en-US" dirty="0" err="1"/>
              <a:t>xinetd</a:t>
            </a:r>
            <a:r>
              <a:rPr lang="en-US" dirty="0"/>
              <a:t> are a suite of packages that provide services to other services</a:t>
            </a:r>
          </a:p>
          <a:p>
            <a:pPr lvl="1"/>
            <a:r>
              <a:rPr lang="en-US" dirty="0" err="1"/>
              <a:t>xinetd</a:t>
            </a:r>
            <a:r>
              <a:rPr lang="en-US" dirty="0"/>
              <a:t> is the modern replacement of legacy package </a:t>
            </a:r>
            <a:r>
              <a:rPr lang="en-US" dirty="0" err="1"/>
              <a:t>inetd</a:t>
            </a:r>
            <a:endParaRPr lang="en-US" dirty="0"/>
          </a:p>
          <a:p>
            <a:pPr lvl="1"/>
            <a:r>
              <a:rPr lang="en-US" dirty="0"/>
              <a:t>Function as “super-server” to other network related services</a:t>
            </a:r>
          </a:p>
          <a:p>
            <a:pPr lvl="1"/>
            <a:r>
              <a:rPr lang="en-US" dirty="0"/>
              <a:t>If a service is not used frequently, and a separate service is not warranted, </a:t>
            </a:r>
            <a:r>
              <a:rPr lang="en-US" dirty="0" err="1"/>
              <a:t>xinetd</a:t>
            </a:r>
            <a:r>
              <a:rPr lang="en-US" dirty="0"/>
              <a:t> may instead run and call the additional systems when needed</a:t>
            </a:r>
          </a:p>
          <a:p>
            <a:pPr lvl="1"/>
            <a:r>
              <a:rPr lang="en-US" dirty="0"/>
              <a:t>Low-volume services are best used through </a:t>
            </a:r>
            <a:r>
              <a:rPr lang="en-US" dirty="0" err="1"/>
              <a:t>xinetd</a:t>
            </a:r>
            <a:r>
              <a:rPr lang="en-US" dirty="0"/>
              <a:t>, high-volume </a:t>
            </a:r>
            <a:br>
              <a:rPr lang="en-US" dirty="0"/>
            </a:br>
            <a:r>
              <a:rPr lang="en-US" dirty="0"/>
              <a:t>services run better with dedicated processes.</a:t>
            </a:r>
          </a:p>
          <a:p>
            <a:pPr lvl="1"/>
            <a:r>
              <a:rPr lang="en-US" dirty="0"/>
              <a:t>Typical </a:t>
            </a:r>
            <a:r>
              <a:rPr lang="en-US" dirty="0" err="1"/>
              <a:t>xinetd</a:t>
            </a:r>
            <a:r>
              <a:rPr lang="en-US" dirty="0"/>
              <a:t> services include </a:t>
            </a:r>
            <a:r>
              <a:rPr lang="en-US" dirty="0" err="1"/>
              <a:t>tftp</a:t>
            </a:r>
            <a:r>
              <a:rPr lang="en-US" dirty="0"/>
              <a:t>, </a:t>
            </a:r>
            <a:r>
              <a:rPr lang="en-US" dirty="0" err="1"/>
              <a:t>chargen</a:t>
            </a:r>
            <a:r>
              <a:rPr lang="en-US" dirty="0"/>
              <a:t>, echo, or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138" y="3295862"/>
            <a:ext cx="4376590" cy="28973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8634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System Services – Logging &amp; </a:t>
            </a:r>
            <a:r>
              <a:rPr lang="en-US" dirty="0" err="1"/>
              <a:t>Cron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3906"/>
          </a:xfrm>
        </p:spPr>
        <p:txBody>
          <a:bodyPr/>
          <a:lstStyle/>
          <a:p>
            <a:r>
              <a:rPr lang="en-US" dirty="0" err="1"/>
              <a:t>Rsyslog</a:t>
            </a:r>
            <a:r>
              <a:rPr lang="en-US" dirty="0"/>
              <a:t> service – Provides a standardized way to perform logging</a:t>
            </a:r>
          </a:p>
          <a:p>
            <a:pPr lvl="1"/>
            <a:r>
              <a:rPr lang="en-US" dirty="0"/>
              <a:t>Can specify what priority of logs are written where</a:t>
            </a:r>
          </a:p>
          <a:p>
            <a:pPr lvl="2"/>
            <a:r>
              <a:rPr lang="en-US" dirty="0"/>
              <a:t>Emergency messages may be logged to the console screen!</a:t>
            </a:r>
          </a:p>
          <a:p>
            <a:pPr lvl="1"/>
            <a:r>
              <a:rPr lang="en-US" dirty="0"/>
              <a:t>Can classify log messages as different types (facility)</a:t>
            </a:r>
          </a:p>
          <a:p>
            <a:pPr lvl="2"/>
            <a:r>
              <a:rPr lang="en-US" dirty="0"/>
              <a:t>Messages may come from mail subsystem, or authentication subsystem, etc.</a:t>
            </a:r>
          </a:p>
          <a:p>
            <a:pPr lvl="1"/>
            <a:r>
              <a:rPr lang="en-US" dirty="0"/>
              <a:t>Logging details specified within </a:t>
            </a:r>
            <a:r>
              <a:rPr lang="en-US" dirty="0" err="1"/>
              <a:t>rsyslog</a:t>
            </a:r>
            <a:r>
              <a:rPr lang="en-US" dirty="0"/>
              <a:t> configuration files</a:t>
            </a:r>
          </a:p>
          <a:p>
            <a:pPr lvl="2"/>
            <a:r>
              <a:rPr lang="en-US" dirty="0"/>
              <a:t>Templates available for custom log creation</a:t>
            </a:r>
          </a:p>
          <a:p>
            <a:r>
              <a:rPr lang="en-US" dirty="0" err="1"/>
              <a:t>Cron</a:t>
            </a:r>
            <a:r>
              <a:rPr lang="en-US" dirty="0"/>
              <a:t> – Schedule a program to run at a specific time</a:t>
            </a:r>
          </a:p>
          <a:p>
            <a:pPr lvl="1"/>
            <a:r>
              <a:rPr lang="en-US" dirty="0" err="1"/>
              <a:t>Cron</a:t>
            </a:r>
            <a:r>
              <a:rPr lang="en-US" dirty="0"/>
              <a:t> service runs, reading </a:t>
            </a:r>
            <a:r>
              <a:rPr lang="en-US" dirty="0" err="1"/>
              <a:t>cron</a:t>
            </a:r>
            <a:r>
              <a:rPr lang="en-US" dirty="0"/>
              <a:t> configuration files, running commands at the appropriate times</a:t>
            </a:r>
          </a:p>
          <a:p>
            <a:pPr lvl="1"/>
            <a:r>
              <a:rPr lang="en-US" dirty="0"/>
              <a:t>Commands can be set to run on a schedule, or only run once</a:t>
            </a:r>
          </a:p>
          <a:p>
            <a:pPr lvl="1"/>
            <a:r>
              <a:rPr lang="en-US" dirty="0"/>
              <a:t>Crontab files edited with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crontab -e</a:t>
            </a:r>
            <a:r>
              <a:rPr lang="en-US" dirty="0"/>
              <a:t> command</a:t>
            </a:r>
          </a:p>
          <a:p>
            <a:pPr lvl="2"/>
            <a:r>
              <a:rPr lang="en-US" dirty="0"/>
              <a:t>Uses vi editor by default!</a:t>
            </a:r>
          </a:p>
          <a:p>
            <a:pPr lvl="2"/>
            <a:r>
              <a:rPr lang="en-US" dirty="0"/>
              <a:t>Change default editor with the following command: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EDITOR=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976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Netfilter</a:t>
            </a:r>
            <a:r>
              <a:rPr lang="en-US" dirty="0"/>
              <a:t> Firewall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5957"/>
          </a:xfrm>
        </p:spPr>
        <p:txBody>
          <a:bodyPr/>
          <a:lstStyle/>
          <a:p>
            <a:r>
              <a:rPr lang="en-US" dirty="0"/>
              <a:t>The Linux </a:t>
            </a:r>
            <a:r>
              <a:rPr lang="en-US" dirty="0" err="1"/>
              <a:t>Netfilter</a:t>
            </a:r>
            <a:r>
              <a:rPr lang="en-US" dirty="0"/>
              <a:t> Firewall operates multiple tables and chains</a:t>
            </a:r>
          </a:p>
          <a:p>
            <a:pPr lvl="1"/>
            <a:r>
              <a:rPr lang="en-US" dirty="0"/>
              <a:t>Each table uses a different combination of chains</a:t>
            </a:r>
          </a:p>
          <a:p>
            <a:pPr lvl="1"/>
            <a:r>
              <a:rPr lang="en-US" dirty="0"/>
              <a:t>Packets coming in first hit the </a:t>
            </a:r>
            <a:r>
              <a:rPr lang="en-US" dirty="0" err="1"/>
              <a:t>prerouting</a:t>
            </a:r>
            <a:r>
              <a:rPr lang="en-US" dirty="0"/>
              <a:t> chain, which is within NAT and Mangle tables.</a:t>
            </a:r>
          </a:p>
          <a:p>
            <a:pPr lvl="2"/>
            <a:r>
              <a:rPr lang="en-US" dirty="0"/>
              <a:t>This is where Destination NAT would be implemented</a:t>
            </a:r>
          </a:p>
          <a:p>
            <a:pPr lvl="1"/>
            <a:r>
              <a:rPr lang="en-US" dirty="0"/>
              <a:t>Packets may be forwarded according to rules in the forward chain, if forwarding is enabled</a:t>
            </a:r>
          </a:p>
          <a:p>
            <a:pPr lvl="2"/>
            <a:r>
              <a:rPr lang="en-US" dirty="0"/>
              <a:t>Similar to routing, when a server is forwarding packets between networks</a:t>
            </a:r>
          </a:p>
          <a:p>
            <a:pPr lvl="1"/>
            <a:r>
              <a:rPr lang="en-US" dirty="0"/>
              <a:t>Packets are further inspected in the input chain, if destined for the server</a:t>
            </a:r>
          </a:p>
          <a:p>
            <a:pPr lvl="2"/>
            <a:r>
              <a:rPr lang="en-US" dirty="0"/>
              <a:t>The input chain specifies what packets are allowed in to the server</a:t>
            </a:r>
          </a:p>
          <a:p>
            <a:pPr lvl="1"/>
            <a:r>
              <a:rPr lang="en-US" dirty="0"/>
              <a:t>The output chain is invoked, when packets are sent from applications running on the host itself</a:t>
            </a:r>
          </a:p>
          <a:p>
            <a:pPr lvl="2"/>
            <a:r>
              <a:rPr lang="en-US" dirty="0"/>
              <a:t>Outbound SSH connections could be blocked from the output chain</a:t>
            </a:r>
          </a:p>
          <a:p>
            <a:pPr lvl="1"/>
            <a:r>
              <a:rPr lang="en-US" dirty="0"/>
              <a:t>Many more options available</a:t>
            </a:r>
          </a:p>
          <a:p>
            <a:pPr lvl="2"/>
            <a:r>
              <a:rPr lang="en-US" dirty="0"/>
              <a:t>Connection tracking for established or related traffic (FTP or IRC)</a:t>
            </a:r>
          </a:p>
          <a:p>
            <a:pPr lvl="2"/>
            <a:r>
              <a:rPr lang="en-US" dirty="0"/>
              <a:t>Quality of Service packet manipulation for traffic shaping</a:t>
            </a:r>
          </a:p>
        </p:txBody>
      </p:sp>
    </p:spTree>
    <p:extLst>
      <p:ext uri="{BB962C8B-B14F-4D97-AF65-F5344CB8AC3E}">
        <p14:creationId xmlns:p14="http://schemas.microsoft.com/office/powerpoint/2010/main" val="32479937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Firewalld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Firewalld</a:t>
            </a:r>
            <a:r>
              <a:rPr lang="en-US" dirty="0"/>
              <a:t> is a dynamic firewall manager, managing </a:t>
            </a:r>
            <a:r>
              <a:rPr lang="en-US" dirty="0" err="1"/>
              <a:t>netfilter</a:t>
            </a:r>
            <a:r>
              <a:rPr lang="en-US" dirty="0"/>
              <a:t> rules</a:t>
            </a:r>
          </a:p>
          <a:p>
            <a:r>
              <a:rPr lang="en-US" dirty="0" err="1"/>
              <a:t>Firewalld</a:t>
            </a:r>
            <a:r>
              <a:rPr lang="en-US" dirty="0"/>
              <a:t> is configured with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/>
              <a:t> command</a:t>
            </a:r>
          </a:p>
          <a:p>
            <a:pPr lvl="1"/>
            <a:r>
              <a:rPr lang="en-US" dirty="0"/>
              <a:t>Add or remove rules, list services, configure zones</a:t>
            </a:r>
          </a:p>
          <a:p>
            <a:r>
              <a:rPr lang="en-US" dirty="0" err="1"/>
              <a:t>Firewalld</a:t>
            </a:r>
            <a:r>
              <a:rPr lang="en-US" dirty="0"/>
              <a:t> uses different zones, to specify trust levels for certain connections</a:t>
            </a:r>
          </a:p>
          <a:p>
            <a:pPr lvl="1"/>
            <a:r>
              <a:rPr lang="en-US" dirty="0"/>
              <a:t>Local connections may be trusted more than internet connections</a:t>
            </a:r>
          </a:p>
          <a:p>
            <a:pPr lvl="1"/>
            <a:r>
              <a:rPr lang="en-US" dirty="0"/>
              <a:t>Home, work, public, etc. types of networks</a:t>
            </a:r>
          </a:p>
        </p:txBody>
      </p:sp>
      <p:pic>
        <p:nvPicPr>
          <p:cNvPr id="4" name="Picture 2" descr="http://www.fedsolutions.com/wp-content/uploads/2014/05/Windows_Firewall_Vista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280" y="343069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2162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A6B0-73D8-227F-A906-D276589B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IPTables</a:t>
            </a:r>
            <a:r>
              <a:rPr lang="en-US" dirty="0"/>
              <a:t> Flowchart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66A6A-9EB1-7B72-FBBC-4C346CEAA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Traffic flow through the Linux firewall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525319-984A-1136-9AF8-CAD139685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74" y="286603"/>
            <a:ext cx="4280706" cy="59904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099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Stuxnet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81689"/>
          </a:xfrm>
        </p:spPr>
        <p:txBody>
          <a:bodyPr/>
          <a:lstStyle/>
          <a:p>
            <a:r>
              <a:rPr lang="en-US" dirty="0"/>
              <a:t>High-level overview of the Stuxnet virus</a:t>
            </a:r>
          </a:p>
          <a:p>
            <a:pPr lvl="1"/>
            <a:r>
              <a:rPr lang="en-US" dirty="0">
                <a:hlinkClick r:id="rId2"/>
              </a:rPr>
              <a:t>https://www.ted.com/talks/ralph_langner_cracking_stuxnet_a_21st_century_cyberweapon</a:t>
            </a:r>
            <a:endParaRPr lang="en-US" dirty="0"/>
          </a:p>
          <a:p>
            <a:pPr lvl="1"/>
            <a:r>
              <a:rPr lang="en-US" dirty="0"/>
              <a:t>10 minutes 40 seconds runtime</a:t>
            </a:r>
          </a:p>
          <a:p>
            <a:pPr lvl="2"/>
            <a:r>
              <a:rPr lang="en-US" dirty="0"/>
              <a:t>We already talked about a similar video?!</a:t>
            </a:r>
          </a:p>
          <a:p>
            <a:pPr lvl="1"/>
            <a:r>
              <a:rPr lang="en-US" dirty="0"/>
              <a:t>When first discovered in 2010, the Stuxnet computer worm posed a baffling puzzle. Beyond its sophistication loomed a more troubling mystery: its purpose. Ralph </a:t>
            </a:r>
            <a:r>
              <a:rPr lang="en-US" dirty="0" err="1"/>
              <a:t>Langner</a:t>
            </a:r>
            <a:r>
              <a:rPr lang="en-US" dirty="0"/>
              <a:t> and team helped crack the code that revealed this digital warhead's final target. In a fascinating look inside cyber-forensics, he explains how — and makes a bold (and, it turns out, correct) guess at its shocking origins.</a:t>
            </a:r>
          </a:p>
          <a:p>
            <a:pPr lvl="1"/>
            <a:r>
              <a:rPr lang="en-US" dirty="0"/>
              <a:t>Anonymous American officials speaking to </a:t>
            </a:r>
            <a:r>
              <a:rPr lang="en-US" i="1" dirty="0"/>
              <a:t>The Washington Post</a:t>
            </a:r>
            <a:r>
              <a:rPr lang="en-US" dirty="0"/>
              <a:t> claimed the worm was developed during the Bush administration to sabotage Iran's nuclear </a:t>
            </a:r>
            <a:br>
              <a:rPr lang="en-US" dirty="0"/>
            </a:br>
            <a:r>
              <a:rPr lang="en-US" dirty="0"/>
              <a:t>program with what would seem like a long series of </a:t>
            </a:r>
            <a:br>
              <a:rPr lang="en-US" dirty="0"/>
            </a:br>
            <a:r>
              <a:rPr lang="en-US" dirty="0"/>
              <a:t>unfortunate accidents.</a:t>
            </a:r>
          </a:p>
          <a:p>
            <a:r>
              <a:rPr lang="en-US" dirty="0"/>
              <a:t>Nation-state warfare?!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0" y="4554549"/>
            <a:ext cx="4069319" cy="15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53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BF955-4DC6-054B-978E-CBAE3E71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Factor Authentication (MFA)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2B72A-F465-904B-A34B-71225EE7D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5733"/>
          </a:xfrm>
        </p:spPr>
        <p:txBody>
          <a:bodyPr>
            <a:normAutofit/>
          </a:bodyPr>
          <a:lstStyle/>
          <a:p>
            <a:r>
              <a:rPr lang="en-US" dirty="0"/>
              <a:t>Presenting multiple pieces of information to confirm who you are</a:t>
            </a:r>
          </a:p>
          <a:p>
            <a:pPr lvl="1"/>
            <a:r>
              <a:rPr lang="en-US" dirty="0"/>
              <a:t>Something only you know (password or pin)</a:t>
            </a:r>
          </a:p>
          <a:p>
            <a:pPr lvl="1"/>
            <a:r>
              <a:rPr lang="en-US" dirty="0"/>
              <a:t>Something only you have (your card or your phone/token)</a:t>
            </a:r>
          </a:p>
          <a:p>
            <a:pPr lvl="1"/>
            <a:r>
              <a:rPr lang="en-US" dirty="0"/>
              <a:t>Something only you are (biometrics)</a:t>
            </a:r>
          </a:p>
          <a:p>
            <a:pPr lvl="1"/>
            <a:r>
              <a:rPr lang="en-US" dirty="0"/>
              <a:t>Somewhere you have to be (location)</a:t>
            </a:r>
          </a:p>
          <a:p>
            <a:r>
              <a:rPr lang="en-US" dirty="0"/>
              <a:t>A subset is known as Two Factor Authentication (2FA)</a:t>
            </a:r>
          </a:p>
          <a:p>
            <a:pPr lvl="1"/>
            <a:r>
              <a:rPr lang="en-US" dirty="0"/>
              <a:t>Only 2 of the three items are needed</a:t>
            </a:r>
          </a:p>
          <a:p>
            <a:r>
              <a:rPr lang="en-US" dirty="0"/>
              <a:t>Can prevent exposed password attacks</a:t>
            </a:r>
          </a:p>
          <a:p>
            <a:pPr lvl="1"/>
            <a:r>
              <a:rPr lang="en-US" dirty="0"/>
              <a:t>Can’t protect against some attacks, can create a false sense</a:t>
            </a:r>
            <a:br>
              <a:rPr lang="en-US" dirty="0"/>
            </a:br>
            <a:r>
              <a:rPr lang="en-US" dirty="0"/>
              <a:t>of security (skimming, MITM, phishing)</a:t>
            </a:r>
          </a:p>
          <a:p>
            <a:r>
              <a:rPr lang="en-US" dirty="0"/>
              <a:t>Considerations of systems</a:t>
            </a:r>
          </a:p>
          <a:p>
            <a:pPr lvl="1"/>
            <a:r>
              <a:rPr lang="en-US" dirty="0"/>
              <a:t>Cost, complexity, overhead/maintenance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0A175-4481-5F4D-A7E4-52CB926A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630" y="3429000"/>
            <a:ext cx="4543781" cy="25484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1593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1939"/>
          </a:xfrm>
        </p:spPr>
        <p:txBody>
          <a:bodyPr>
            <a:normAutofit/>
          </a:bodyPr>
          <a:lstStyle/>
          <a:p>
            <a:r>
              <a:rPr lang="en-US" dirty="0"/>
              <a:t>A One-Way Hash is a function that takes a variable length input string, and returns a fixed length output string</a:t>
            </a:r>
          </a:p>
          <a:p>
            <a:pPr lvl="1"/>
            <a:r>
              <a:rPr lang="en-US" dirty="0"/>
              <a:t>Two input strings should not be able to produce the same output hash</a:t>
            </a:r>
          </a:p>
          <a:p>
            <a:pPr lvl="1"/>
            <a:r>
              <a:rPr lang="en-US" dirty="0"/>
              <a:t>Process should be difficult to reverse</a:t>
            </a:r>
          </a:p>
          <a:p>
            <a:pPr lvl="1"/>
            <a:r>
              <a:rPr lang="en-US" dirty="0"/>
              <a:t>A minor change in input should create significant change in output</a:t>
            </a:r>
          </a:p>
          <a:p>
            <a:pPr lvl="1"/>
            <a:r>
              <a:rPr lang="en-US" dirty="0"/>
              <a:t>Sometimes called message digest or fingerprint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MD4 &amp; MD5 (Message Digest)</a:t>
            </a:r>
          </a:p>
          <a:p>
            <a:pPr lvl="2"/>
            <a:r>
              <a:rPr lang="en-US" dirty="0"/>
              <a:t>128-bit hash values</a:t>
            </a:r>
          </a:p>
          <a:p>
            <a:pPr lvl="1"/>
            <a:r>
              <a:rPr lang="en-US" dirty="0"/>
              <a:t>SHA (Secure Hash Algorithm)</a:t>
            </a:r>
          </a:p>
          <a:p>
            <a:pPr lvl="2"/>
            <a:r>
              <a:rPr lang="en-US" dirty="0"/>
              <a:t>160-bit hash values; generally accepted algorithm</a:t>
            </a:r>
          </a:p>
          <a:p>
            <a:pPr lvl="1"/>
            <a:r>
              <a:rPr lang="en-US" dirty="0"/>
              <a:t>SHA256/512</a:t>
            </a:r>
          </a:p>
          <a:p>
            <a:pPr lvl="2"/>
            <a:r>
              <a:rPr lang="en-US" dirty="0"/>
              <a:t>256/512-bit hash values</a:t>
            </a:r>
          </a:p>
        </p:txBody>
      </p:sp>
      <p:pic>
        <p:nvPicPr>
          <p:cNvPr id="1026" name="Picture 2" descr="http://onewayinn.net/images/topimage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9243" y="4658302"/>
            <a:ext cx="5350212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068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Hash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>
            <a:normAutofit/>
          </a:bodyPr>
          <a:lstStyle/>
          <a:p>
            <a:r>
              <a:rPr lang="en-US" dirty="0"/>
              <a:t>Sha 1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Jason | sha1sum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fd63cd05af60b1cc6335c58edf763b3dda6ac9da  -</a:t>
            </a:r>
          </a:p>
          <a:p>
            <a:r>
              <a:rPr lang="en-US" dirty="0"/>
              <a:t>Sha 256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Jason | sha256sum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3c8315b413f539959cbccb7572a9ed403a29e71175dc3e29c59fbaf2b6c1c9b0  -</a:t>
            </a:r>
          </a:p>
          <a:p>
            <a:r>
              <a:rPr lang="en-US" dirty="0"/>
              <a:t>Sha 512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Jason | sha512sum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41edac92c7ef6d8d1c63c1e550bf09ecfb1577a26ecc4bfbe8cb1293650ec556f5f10d978c99a954b141044c4ffe5871b0bffaeffc5b4e12c91c79392425b6f7  -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jason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| sha512sum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79ca5c1bd9b053f3712cde8c1001de2dadd18500cf8161da5099c5351380332f8ec43916bf529251b26e17492871dc32d8e35e49b5bbf715d22a3ff579fbff65  -</a:t>
            </a:r>
          </a:p>
        </p:txBody>
      </p:sp>
    </p:spTree>
    <p:extLst>
      <p:ext uri="{BB962C8B-B14F-4D97-AF65-F5344CB8AC3E}">
        <p14:creationId xmlns:p14="http://schemas.microsoft.com/office/powerpoint/2010/main" val="76760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Semester Grades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3"/>
            <a:ext cx="10191404" cy="4688417"/>
          </a:xfrm>
        </p:spPr>
        <p:txBody>
          <a:bodyPr>
            <a:normAutofit/>
          </a:bodyPr>
          <a:lstStyle/>
          <a:p>
            <a:r>
              <a:rPr lang="en-US" dirty="0"/>
              <a:t>Grades are assessed according to the following breakdown:</a:t>
            </a:r>
          </a:p>
          <a:p>
            <a:r>
              <a:rPr lang="en-US" u="sng" dirty="0"/>
              <a:t>Description</a:t>
            </a:r>
            <a:r>
              <a:rPr lang="en-US" dirty="0"/>
              <a:t>		</a:t>
            </a:r>
            <a:r>
              <a:rPr lang="en-US" u="sng" dirty="0"/>
              <a:t>Percentage</a:t>
            </a:r>
            <a:r>
              <a:rPr lang="en-US" dirty="0"/>
              <a:t>	</a:t>
            </a:r>
            <a:r>
              <a:rPr lang="en-US" u="sng" dirty="0"/>
              <a:t>Total Points</a:t>
            </a:r>
            <a:r>
              <a:rPr lang="en-US" dirty="0"/>
              <a:t>	</a:t>
            </a:r>
            <a:r>
              <a:rPr lang="en-US" u="sng" dirty="0"/>
              <a:t>Graded points</a:t>
            </a:r>
            <a:r>
              <a:rPr lang="en-US" dirty="0"/>
              <a:t>	</a:t>
            </a:r>
            <a:r>
              <a:rPr lang="en-US" b="1" u="sng" dirty="0"/>
              <a:t>Remaining Points</a:t>
            </a:r>
          </a:p>
          <a:p>
            <a:r>
              <a:rPr lang="en-US" dirty="0"/>
              <a:t>Midterm Exam		21.42%		300		300		</a:t>
            </a:r>
            <a:r>
              <a:rPr lang="en-US" b="1" dirty="0"/>
              <a:t>0</a:t>
            </a:r>
            <a:r>
              <a:rPr lang="en-US" dirty="0"/>
              <a:t>		</a:t>
            </a:r>
          </a:p>
          <a:p>
            <a:r>
              <a:rPr lang="en-US" dirty="0"/>
              <a:t>Final Exam		21.42%		300		0		</a:t>
            </a:r>
            <a:r>
              <a:rPr lang="en-US" b="1" dirty="0"/>
              <a:t>300</a:t>
            </a:r>
          </a:p>
          <a:p>
            <a:r>
              <a:rPr lang="en-US" dirty="0"/>
              <a:t>Attendance 23-28  	6.00%		84		66		</a:t>
            </a:r>
            <a:r>
              <a:rPr lang="en-US" b="1" dirty="0"/>
              <a:t>18</a:t>
            </a:r>
          </a:p>
          <a:p>
            <a:r>
              <a:rPr lang="en-US" dirty="0"/>
              <a:t>Assignments 12-14	51.14%		716		476		</a:t>
            </a:r>
            <a:r>
              <a:rPr lang="en-US" b="1" dirty="0"/>
              <a:t>240</a:t>
            </a:r>
          </a:p>
          <a:p>
            <a:r>
              <a:rPr lang="en-US" dirty="0"/>
              <a:t>Total			100.0%		1400		842		</a:t>
            </a:r>
            <a:r>
              <a:rPr lang="en-US" b="1" dirty="0"/>
              <a:t>558</a:t>
            </a:r>
          </a:p>
          <a:p>
            <a:endParaRPr lang="en-US" b="1" dirty="0"/>
          </a:p>
          <a:p>
            <a:pPr lvl="1"/>
            <a:r>
              <a:rPr lang="en-US" b="1" dirty="0"/>
              <a:t>Assignment 14 – 150 Points, more detail &amp; input expected!</a:t>
            </a:r>
          </a:p>
          <a:p>
            <a:pPr lvl="1"/>
            <a:r>
              <a:rPr lang="en-US" b="1" dirty="0"/>
              <a:t>Final – 300 Points – Hands on configuration portion (40 points), mostly 2</a:t>
            </a:r>
            <a:r>
              <a:rPr lang="en-US" b="1" baseline="30000" dirty="0"/>
              <a:t>nd</a:t>
            </a:r>
            <a:r>
              <a:rPr lang="en-US" b="1" dirty="0"/>
              <a:t> half content</a:t>
            </a:r>
          </a:p>
          <a:p>
            <a:pPr lvl="1"/>
            <a:r>
              <a:rPr lang="en-US" b="1" dirty="0"/>
              <a:t>Not including today’s attendance points</a:t>
            </a:r>
          </a:p>
          <a:p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E77D1F-9319-4BDF-9030-BEEF58F6864F}"/>
              </a:ext>
            </a:extLst>
          </p:cNvPr>
          <p:cNvSpPr/>
          <p:nvPr/>
        </p:nvSpPr>
        <p:spPr>
          <a:xfrm rot="21232164">
            <a:off x="9590580" y="5218182"/>
            <a:ext cx="20786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Bonus assignment</a:t>
            </a:r>
            <a:b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AWS –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points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B02635-9294-1891-8851-2385A2D09C8D}"/>
              </a:ext>
            </a:extLst>
          </p:cNvPr>
          <p:cNvCxnSpPr/>
          <p:nvPr/>
        </p:nvCxnSpPr>
        <p:spPr>
          <a:xfrm>
            <a:off x="1097280" y="4508205"/>
            <a:ext cx="8812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832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761345" cy="4023360"/>
          </a:xfrm>
        </p:spPr>
        <p:txBody>
          <a:bodyPr/>
          <a:lstStyle/>
          <a:p>
            <a:r>
              <a:rPr lang="en-US" dirty="0"/>
              <a:t>A precomputed table for reversing cryptographic hash functions, usually for cracking password hashes.</a:t>
            </a:r>
          </a:p>
          <a:p>
            <a:pPr lvl="1"/>
            <a:r>
              <a:rPr lang="en-US" dirty="0"/>
              <a:t>Simple rainbow table may be </a:t>
            </a:r>
            <a:br>
              <a:rPr lang="en-US" dirty="0"/>
            </a:br>
            <a:r>
              <a:rPr lang="en-US" dirty="0"/>
              <a:t>called a lookup table</a:t>
            </a:r>
          </a:p>
          <a:p>
            <a:pPr lvl="1"/>
            <a:r>
              <a:rPr lang="en-US" dirty="0"/>
              <a:t>Large amount of space may be</a:t>
            </a:r>
            <a:br>
              <a:rPr lang="en-US" dirty="0"/>
            </a:br>
            <a:r>
              <a:rPr lang="en-US" dirty="0"/>
              <a:t>necessary</a:t>
            </a:r>
          </a:p>
          <a:p>
            <a:pPr lvl="1"/>
            <a:r>
              <a:rPr lang="en-US" dirty="0"/>
              <a:t>Effective use of a password salt</a:t>
            </a:r>
            <a:br>
              <a:rPr lang="en-US" dirty="0"/>
            </a:br>
            <a:r>
              <a:rPr lang="en-US" dirty="0"/>
              <a:t>can make this method impractical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92977" y="2255838"/>
          <a:ext cx="6362703" cy="4022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2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87428fc522803d31065e7bce3cf03fe475096631e5e07bbd7a0fde60c4cf25c7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rainbow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b0578f4319d0d3b8e6dab5b958c43e321680771caf9cf29e5e5755fe442327f0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table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7ed9ac3831f7d8525696b390cde2ece4c1df132a433268072a47b4d42a6e8931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55165eeb5ff20b59c77fbc5b28095f2ac50ed622326dba9f2e8ca2b7e355b026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87428fc522803d31065e7bce3cf03fe475096631e5e07bbd7a0fde60c4cf25c7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precomputed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5830e8d919056cff3260a1b29466fd28d867f0055d31a1cc6c59cdadcdb6cb16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table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7ed9ac3831f7d8525696b390cde2ece4c1df132a433268072a47b4d42a6e8931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fb599077f68975786911064cdb9179bf4a51cb9df4f852b7181763835b1306f3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reversing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e079fe4734eee81c7ff2e7b42df50a50addd10b27daa99c6c1ebcd4ee58b75f9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cryptographic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3c6e8d0d4d353f545e47457c0f5efed3d80aa80f977af4bf899ecf77e9bc30d3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hash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4e5e494fa316ffc82b8252b23524f1433639858267d641c1217059dc4403e045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functions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aa7b7f1d11b545fbbab39bcc6b089769703a649b27a72a038c8fceaf3d98347a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usually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6a7bfef230b7e43f469c3eeb77c78828e22350d5cdbd5c866dc3f85406a80eeb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fb599077f68975786911064cdb9179bf4a51cb9df4f852b7181763835b1306f3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cracking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b565cf1343768ab362958b3115cfe305a4bb891df8c879c60611e13313edd801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password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6b3a55e0261b0304143f805a24924d0c1c44524821305f31d9277843b8a10f4e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hashes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2606bc2e70a5398d273d5726950202a0df629d1badd659945f20eff1c820bf5c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9" marR="1669" marT="16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1026" name="Picture 2" descr="http://cdn.theatlantic.com/assets/media/img/mt/2014/09/The_More_You_Know/lead_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4361528"/>
            <a:ext cx="2355850" cy="17123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547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Salt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dirty="0"/>
              <a:t>Random data used as an additional input to a password hashing function</a:t>
            </a:r>
          </a:p>
          <a:p>
            <a:r>
              <a:rPr lang="en-US" dirty="0"/>
              <a:t>Salts are typically kept in separate locations/databases than hashed password values</a:t>
            </a:r>
          </a:p>
          <a:p>
            <a:pPr lvl="1"/>
            <a:r>
              <a:rPr lang="en-US" dirty="0"/>
              <a:t>Provides additional security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sha256sum(password) 	= 6b3a55e0261b0304143f805a24924d0c1c44524821305f31d9277843b8a10f4e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sha256sum(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password+salt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	= c9a9e4fe603b1eca1653272eb95d7ddc1d2f29f720b59980b85695fe2c1d46c9 </a:t>
            </a:r>
          </a:p>
        </p:txBody>
      </p:sp>
      <p:pic>
        <p:nvPicPr>
          <p:cNvPr id="2052" name="Picture 4" descr="https://student.societyforscience.org/sites/student.societyforscience.org/files/main/articles/a1786_18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12" y="4086224"/>
            <a:ext cx="1782868" cy="17828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658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Attackers try all the strings in a predefined list, such as a dictionary.</a:t>
            </a:r>
          </a:p>
          <a:p>
            <a:pPr lvl="1"/>
            <a:r>
              <a:rPr lang="en-US" dirty="0"/>
              <a:t>Pre-computed hash tables are called rainbow tables!</a:t>
            </a:r>
          </a:p>
          <a:p>
            <a:pPr lvl="1"/>
            <a:r>
              <a:rPr lang="en-US" dirty="0"/>
              <a:t>These precomputed tables can be mitigated against by using password salts.</a:t>
            </a:r>
          </a:p>
          <a:p>
            <a:r>
              <a:rPr lang="en-US" dirty="0"/>
              <a:t>People have a tendency to choose short passwords, ordinary words, or common passwords</a:t>
            </a:r>
          </a:p>
          <a:p>
            <a:pPr lvl="1"/>
            <a:r>
              <a:rPr lang="en-US" dirty="0"/>
              <a:t>This is what allows dictionary attacks to work</a:t>
            </a:r>
          </a:p>
          <a:p>
            <a:r>
              <a:rPr lang="en-US" dirty="0"/>
              <a:t>Dictionary attacks can be defeated by choosing a password that is not a simple dictionary word</a:t>
            </a:r>
          </a:p>
          <a:p>
            <a:pPr lvl="1"/>
            <a:r>
              <a:rPr lang="en-US" dirty="0"/>
              <a:t>A simple variant of a dictionary word should not be used either!</a:t>
            </a:r>
          </a:p>
        </p:txBody>
      </p:sp>
      <p:pic>
        <p:nvPicPr>
          <p:cNvPr id="3074" name="Picture 2" descr="http://www.eslstation.net/ESL310L/dictionary.b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655" y="4221268"/>
            <a:ext cx="2105025" cy="19431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741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124135" cy="4254818"/>
          </a:xfrm>
        </p:spPr>
        <p:txBody>
          <a:bodyPr>
            <a:normAutofit/>
          </a:bodyPr>
          <a:lstStyle/>
          <a:p>
            <a:r>
              <a:rPr lang="en-US" dirty="0"/>
              <a:t>Also called exhaustive key search</a:t>
            </a:r>
          </a:p>
          <a:p>
            <a:r>
              <a:rPr lang="en-US" dirty="0"/>
              <a:t>Brute force attacks systematically check all possible password combinations</a:t>
            </a:r>
          </a:p>
          <a:p>
            <a:pPr lvl="1"/>
            <a:r>
              <a:rPr lang="en-US" dirty="0"/>
              <a:t>Shorter passwords take less time, longer passwords take more time</a:t>
            </a:r>
          </a:p>
          <a:p>
            <a:pPr lvl="1"/>
            <a:r>
              <a:rPr lang="en-US" dirty="0"/>
              <a:t>Larger possibility of characters increases time necessary to brute force a password</a:t>
            </a:r>
          </a:p>
          <a:p>
            <a:pPr lvl="2"/>
            <a:r>
              <a:rPr lang="en-US" dirty="0"/>
              <a:t>Uppercase/lowercase letters</a:t>
            </a:r>
          </a:p>
          <a:p>
            <a:pPr lvl="2"/>
            <a:r>
              <a:rPr lang="en-US" dirty="0"/>
              <a:t>Numbers</a:t>
            </a:r>
          </a:p>
          <a:p>
            <a:pPr lvl="2"/>
            <a:r>
              <a:rPr lang="en-US" dirty="0"/>
              <a:t>Symbols</a:t>
            </a:r>
          </a:p>
          <a:p>
            <a:pPr lvl="1"/>
            <a:r>
              <a:rPr lang="en-US" dirty="0"/>
              <a:t>Salting passwords makes brute force more difficult</a:t>
            </a:r>
          </a:p>
          <a:p>
            <a:pPr lvl="1"/>
            <a:r>
              <a:rPr lang="en-US" dirty="0"/>
              <a:t>Given enough time a brute force attempt will always succeed</a:t>
            </a:r>
          </a:p>
          <a:p>
            <a:r>
              <a:rPr lang="en-US" dirty="0"/>
              <a:t>One of the simplest types of password attacks</a:t>
            </a:r>
          </a:p>
        </p:txBody>
      </p:sp>
      <p:pic>
        <p:nvPicPr>
          <p:cNvPr id="4098" name="Picture 2" descr="https://upload.wikimedia.org/wikipedia/en/d/d0/Brute_Force_Cover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280" y="2642976"/>
            <a:ext cx="2438400" cy="34575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3769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4700-33CB-0768-CA18-204756DF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Attack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3EED6-3810-85CF-92D3-0D3565B9E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91" y="1737360"/>
            <a:ext cx="8727831" cy="458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225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0880-05E1-454B-BCD1-DE938079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14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7C4D4-D612-4957-BAAB-1F8F9C3AA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1282"/>
          </a:xfrm>
        </p:spPr>
        <p:txBody>
          <a:bodyPr>
            <a:normAutofit/>
          </a:bodyPr>
          <a:lstStyle/>
          <a:p>
            <a:r>
              <a:rPr lang="en-US" u="sng" dirty="0"/>
              <a:t>a14.##.conf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*:80&gt;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a14.##.megastuff.biz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"/var/www/a14"</a:t>
            </a:r>
          </a:p>
          <a:p>
            <a:pPr marL="384048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RewriteEngine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on</a:t>
            </a:r>
          </a:p>
          <a:p>
            <a:pPr marL="384048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RewriteCond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%{HTTPS} !=on</a:t>
            </a:r>
          </a:p>
          <a:p>
            <a:pPr marL="384048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RewriteRule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^/?(.*) https://%{SERVER_NAME}/$1 [R,L]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384048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*:443&gt;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a14.##.megastuff.biz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DocumentRoot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"/var/www/a14"</a:t>
            </a:r>
          </a:p>
          <a:p>
            <a:pPr marL="384048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SSLEngine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on</a:t>
            </a:r>
          </a:p>
          <a:p>
            <a:pPr marL="384048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SSLCertificateFile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/certs/a14.##.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megastuff.biz.crt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SSLCertificateKeyFile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/private/a14.##.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megastuff.biz.key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VirtualHost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47276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A91B-894D-42D8-B7A2-71C065F3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14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3C0D7-5573-437C-910D-E99FF63DE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1029407" cy="4410688"/>
          </a:xfrm>
        </p:spPr>
        <p:txBody>
          <a:bodyPr>
            <a:normAutofit/>
          </a:bodyPr>
          <a:lstStyle/>
          <a:p>
            <a:r>
              <a:rPr lang="en-US" dirty="0"/>
              <a:t>Create new SSL Cert</a:t>
            </a:r>
          </a:p>
          <a:p>
            <a:pPr marL="384048" lvl="2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tls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/private/</a:t>
            </a:r>
          </a:p>
          <a:p>
            <a:pPr marL="384048" lvl="2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req 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rsa:2048 -nodes 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keyout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a14.##.megastuff.biz.key -x509 -days 365 -out a14.##.megastuff.biz.crt</a:t>
            </a:r>
          </a:p>
          <a:p>
            <a:pPr marL="384048" lvl="2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600 a14.*.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megastuff.biz.key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384048" lvl="2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mv a14.*.megastuff.biz.crt ../certs</a:t>
            </a:r>
          </a:p>
          <a:p>
            <a:pPr marL="384048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r>
              <a:rPr lang="en-US" dirty="0"/>
              <a:t>Country Name (2 letter code) [XX]:</a:t>
            </a:r>
            <a:r>
              <a:rPr lang="en-US" b="1" dirty="0"/>
              <a:t>US</a:t>
            </a:r>
            <a:br>
              <a:rPr lang="en-US" dirty="0"/>
            </a:br>
            <a:r>
              <a:rPr lang="en-US" dirty="0"/>
              <a:t>State or Province Name (full name) []:</a:t>
            </a:r>
            <a:r>
              <a:rPr lang="en-US" b="1" dirty="0"/>
              <a:t>Pennsylvania</a:t>
            </a:r>
            <a:br>
              <a:rPr lang="en-US" dirty="0"/>
            </a:br>
            <a:r>
              <a:rPr lang="en-US" dirty="0"/>
              <a:t>Locality Name (</a:t>
            </a:r>
            <a:r>
              <a:rPr lang="en-US" dirty="0" err="1"/>
              <a:t>eg</a:t>
            </a:r>
            <a:r>
              <a:rPr lang="en-US" dirty="0"/>
              <a:t>, city) [Default City]:</a:t>
            </a:r>
            <a:r>
              <a:rPr lang="en-US" b="1" dirty="0"/>
              <a:t>Edinboro</a:t>
            </a:r>
            <a:br>
              <a:rPr lang="en-US" dirty="0"/>
            </a:br>
            <a:r>
              <a:rPr lang="en-US" dirty="0"/>
              <a:t>Organization Name (</a:t>
            </a:r>
            <a:r>
              <a:rPr lang="en-US" dirty="0" err="1"/>
              <a:t>eg</a:t>
            </a:r>
            <a:r>
              <a:rPr lang="en-US" dirty="0"/>
              <a:t>, company) [Default Company Ltd]:</a:t>
            </a:r>
            <a:r>
              <a:rPr lang="en-US" b="1" dirty="0"/>
              <a:t>EUP</a:t>
            </a:r>
            <a:br>
              <a:rPr lang="en-US" dirty="0"/>
            </a:br>
            <a:r>
              <a:rPr lang="en-US" dirty="0"/>
              <a:t>Organizational Unit Name (</a:t>
            </a:r>
            <a:r>
              <a:rPr lang="en-US" dirty="0" err="1"/>
              <a:t>eg</a:t>
            </a:r>
            <a:r>
              <a:rPr lang="en-US" dirty="0"/>
              <a:t>, section) []:</a:t>
            </a:r>
            <a:r>
              <a:rPr lang="en-US" b="1" dirty="0"/>
              <a:t>ECSC325</a:t>
            </a:r>
            <a:br>
              <a:rPr lang="en-US" dirty="0"/>
            </a:br>
            <a:r>
              <a:rPr lang="en-US" dirty="0"/>
              <a:t>Common Name (</a:t>
            </a:r>
            <a:r>
              <a:rPr lang="en-US" dirty="0" err="1"/>
              <a:t>eg</a:t>
            </a:r>
            <a:r>
              <a:rPr lang="en-US" dirty="0"/>
              <a:t>, your name or your server's hostname) []: </a:t>
            </a:r>
            <a:r>
              <a:rPr lang="en-US" b="1" dirty="0"/>
              <a:t>a14.##.</a:t>
            </a:r>
            <a:r>
              <a:rPr lang="en-US" b="1" dirty="0" err="1"/>
              <a:t>megastuff.biz</a:t>
            </a:r>
            <a:br>
              <a:rPr lang="en-US" dirty="0"/>
            </a:br>
            <a:r>
              <a:rPr lang="en-US" dirty="0"/>
              <a:t>Email Address []:</a:t>
            </a:r>
            <a:r>
              <a:rPr lang="en-US" b="1" dirty="0"/>
              <a:t>YOUR_ACCOUNT@##.</a:t>
            </a:r>
            <a:r>
              <a:rPr lang="en-US" b="1" dirty="0" err="1"/>
              <a:t>megastuff.biz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985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49CDD-DF40-5E7B-D7ED-ACD4D5B21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09E7-A968-AAA9-E4FD-8918E497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14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B8DB5-4B4F-F731-A2D3-DD6CF77A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36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Crontab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┌───────────── minute (0 - 59)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│ ┌───────────── hour (0 - 23)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│ │ ┌───────────── day of the month (1 - 31)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│ │ │ ┌───────────── month (1 - 12)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│ │ │ │ ┌───────────── day of the week (0 - 6) (Sunday to Saturday;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│ │ │ │ │                                   7 is also Sunday on some systems)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* * * * * &lt;command to execute&gt;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2 * * *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--delete /var/log /backups/var/  # Executes at 2:00AM</a:t>
            </a:r>
          </a:p>
          <a:p>
            <a:pPr marL="384048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30 1 * * * /root/backups.sh                            # Executes at 1:30AM</a:t>
            </a:r>
          </a:p>
          <a:p>
            <a:pPr marL="384048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Backups.sh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Sync /var/log directory to /backups/var/log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--delete /var/log /backups/var/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87CABABA-359D-8777-FDBA-8E3A91D86AD5}"/>
              </a:ext>
            </a:extLst>
          </p:cNvPr>
          <p:cNvCxnSpPr/>
          <p:nvPr/>
        </p:nvCxnSpPr>
        <p:spPr>
          <a:xfrm rot="16200000" flipV="1">
            <a:off x="9475721" y="3976914"/>
            <a:ext cx="312057" cy="297543"/>
          </a:xfrm>
          <a:prstGeom prst="bentConnector3">
            <a:avLst>
              <a:gd name="adj1" fmla="val 988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534BF664-99A9-2169-F8BC-63C6009D7FF3}"/>
              </a:ext>
            </a:extLst>
          </p:cNvPr>
          <p:cNvCxnSpPr/>
          <p:nvPr/>
        </p:nvCxnSpPr>
        <p:spPr>
          <a:xfrm rot="10800000" flipV="1">
            <a:off x="9482979" y="4281714"/>
            <a:ext cx="297543" cy="239486"/>
          </a:xfrm>
          <a:prstGeom prst="bentConnector3">
            <a:avLst>
              <a:gd name="adj1" fmla="val 12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DC9FDF8-1BFB-9D31-8EA5-6D254CA92470}"/>
              </a:ext>
            </a:extLst>
          </p:cNvPr>
          <p:cNvSpPr/>
          <p:nvPr/>
        </p:nvSpPr>
        <p:spPr>
          <a:xfrm>
            <a:off x="9704367" y="4027472"/>
            <a:ext cx="21146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One or the other…</a:t>
            </a:r>
          </a:p>
        </p:txBody>
      </p:sp>
    </p:spTree>
    <p:extLst>
      <p:ext uri="{BB962C8B-B14F-4D97-AF65-F5344CB8AC3E}">
        <p14:creationId xmlns:p14="http://schemas.microsoft.com/office/powerpoint/2010/main" val="31589606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A91B-894D-42D8-B7A2-71C065F3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14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3C0D7-5573-437C-910D-E99FF63DE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57355"/>
          </a:xfrm>
        </p:spPr>
        <p:txBody>
          <a:bodyPr>
            <a:normAutofit/>
          </a:bodyPr>
          <a:lstStyle/>
          <a:p>
            <a:r>
              <a:rPr lang="en-US" dirty="0"/>
              <a:t>Firewall Config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--add-service=ftp --permanent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--add-service=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--permanent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--add-service=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--permanent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--add-service=pop3 --permanent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--add-service=smtp --permanent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--add-service=http --permanent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--add-service=https --permanent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--reload</a:t>
            </a:r>
          </a:p>
          <a:p>
            <a:pPr marL="384048" lvl="2" indent="0">
              <a:buNone/>
            </a:pPr>
            <a:endParaRPr lang="en-US" dirty="0"/>
          </a:p>
          <a:p>
            <a:r>
              <a:rPr lang="en-US" dirty="0" err="1"/>
              <a:t>NMap</a:t>
            </a:r>
            <a:endParaRPr lang="en-US" dirty="0"/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-p 1-65535 147.64.243.110   #run a full scan on all ports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147.64.243.160              #run a default scan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-O 147.64.243.160           #run an OS fingerprinting scan – capital O</a:t>
            </a:r>
          </a:p>
          <a:p>
            <a:pPr marL="384048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968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A91B-894D-42D8-B7A2-71C065F3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14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3C0D7-5573-437C-910D-E99FF63DE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1" y="1845732"/>
            <a:ext cx="11451265" cy="4555067"/>
          </a:xfrm>
        </p:spPr>
        <p:txBody>
          <a:bodyPr>
            <a:normAutofit/>
          </a:bodyPr>
          <a:lstStyle/>
          <a:p>
            <a:r>
              <a:rPr lang="en-US" dirty="0"/>
              <a:t>enp10s0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add type ethernet con-name enp10s0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enp10s0 ip4 172.16.99.1##/23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enp10s0 ipv4.method manual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reload enp10s0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down enp10s0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up enp10s0</a:t>
            </a:r>
          </a:p>
          <a:p>
            <a:pPr marL="384048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enp10s0.200 VLAN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add 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vlan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con-name enp10s0.200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enp10s0.200 dev enp10s0 id 200 ip4 172.20.200.1##/23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reload enp10s0.200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down enp10s0.200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up enp10s0.200</a:t>
            </a:r>
          </a:p>
          <a:p>
            <a:pPr marL="384048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0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11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/>
          <a:lstStyle/>
          <a:p>
            <a:r>
              <a:rPr lang="en-US" dirty="0"/>
              <a:t>Install and configure </a:t>
            </a:r>
            <a:r>
              <a:rPr lang="en-US" dirty="0" err="1"/>
              <a:t>AWStats</a:t>
            </a:r>
            <a:r>
              <a:rPr lang="en-US" dirty="0"/>
              <a:t> to monitor Apache</a:t>
            </a:r>
          </a:p>
          <a:p>
            <a:r>
              <a:rPr lang="en-US" dirty="0"/>
              <a:t>Week 11</a:t>
            </a:r>
          </a:p>
          <a:p>
            <a:pPr lvl="1"/>
            <a:r>
              <a:rPr lang="en-US" dirty="0"/>
              <a:t>Install </a:t>
            </a:r>
            <a:r>
              <a:rPr lang="en-US" dirty="0" err="1"/>
              <a:t>AWStats</a:t>
            </a:r>
            <a:endParaRPr lang="en-US" dirty="0"/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awstats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Edit </a:t>
            </a:r>
            <a:r>
              <a:rPr lang="en-US" dirty="0" err="1"/>
              <a:t>AWStats</a:t>
            </a:r>
            <a:r>
              <a:rPr lang="en-US" dirty="0"/>
              <a:t> Apache config file, allow any IP to connect</a:t>
            </a:r>
          </a:p>
          <a:p>
            <a:pPr lvl="2"/>
            <a:r>
              <a:rPr lang="en-US" dirty="0"/>
              <a:t>File: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/httpd/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awstats.conf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cs typeface="Courier New" panose="02070309020205020404" pitchFamily="49" charset="0"/>
              </a:rPr>
              <a:t>Change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Require local </a:t>
            </a:r>
            <a:r>
              <a:rPr lang="en-US" dirty="0">
                <a:cs typeface="Courier New" panose="02070309020205020404" pitchFamily="49" charset="0"/>
              </a:rPr>
              <a:t>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Require all granted</a:t>
            </a:r>
          </a:p>
          <a:p>
            <a:pPr lvl="2"/>
            <a:r>
              <a:rPr lang="en-US" dirty="0"/>
              <a:t>Change the Allow from lines to say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Allow from any</a:t>
            </a:r>
          </a:p>
          <a:p>
            <a:pPr lvl="1"/>
            <a:r>
              <a:rPr lang="en-US" dirty="0"/>
              <a:t>Restart Apache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httpd.service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Visit and refresh your webpages a few times</a:t>
            </a:r>
          </a:p>
          <a:p>
            <a:pPr lvl="2"/>
            <a:r>
              <a:rPr lang="en-US" dirty="0"/>
              <a:t>##.megastuff.biz</a:t>
            </a:r>
          </a:p>
          <a:p>
            <a:pPr lvl="2"/>
            <a:r>
              <a:rPr lang="en-US" dirty="0"/>
              <a:t>1##.megastuff.biz</a:t>
            </a:r>
          </a:p>
          <a:p>
            <a:pPr lvl="2"/>
            <a:r>
              <a:rPr lang="en-US" dirty="0"/>
              <a:t>31##.megastuff.biz</a:t>
            </a:r>
          </a:p>
          <a:p>
            <a:pPr lvl="2"/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0DB79-004C-43A2-98D7-31B37B68F40B}"/>
              </a:ext>
            </a:extLst>
          </p:cNvPr>
          <p:cNvSpPr txBox="1"/>
          <p:nvPr/>
        </p:nvSpPr>
        <p:spPr>
          <a:xfrm>
            <a:off x="6717030" y="1838528"/>
            <a:ext cx="4438650" cy="289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&lt;Directory "/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/share/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awstats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wwwroot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Options None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AllowOverride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None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IfModule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mod_authz_core.c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Apache 2.4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Require all granted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IfModule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IfModule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!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mod_authz_core.c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Apache 2.2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Order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allow,deny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Allow from any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IfModule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&lt;/Directory&gt;</a:t>
            </a:r>
            <a:endParaRPr lang="en-US" dirty="0"/>
          </a:p>
        </p:txBody>
      </p:sp>
      <p:pic>
        <p:nvPicPr>
          <p:cNvPr id="5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3EFCCC54-2AEB-42CE-8A58-6CC734693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010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A91B-894D-42D8-B7A2-71C065F3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14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3C0D7-5573-437C-910D-E99FF63DE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501163" cy="44106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Firewall Rich Rule Accept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--add-rich-rule 'rule family="ipv4" source address="172.20.0.0/16" port port=12345 protocol=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accept'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--add-rich-rule 'rule family="ipv4" source address="172.20.0.0/16" port port=12345 protocol=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accept' --permanent</a:t>
            </a:r>
          </a:p>
          <a:p>
            <a:pPr marL="384048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Firewall default target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#firewall-cmd --zone=external --set-target=DROP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--zone=external --set-target=DROP --permanent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--reload</a:t>
            </a:r>
          </a:p>
          <a:p>
            <a:pPr marL="384048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Firewall Rich Rule Reject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--add-rich-rule 'rule family="ipv4" source address="147.64.242.0/23" port port=32123 protocol=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reject'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--add-rich-rule 'rule family="ipv4" source address="147.64.242.0/23" port port=32123 protocol=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reject' --permanent</a:t>
            </a:r>
          </a:p>
        </p:txBody>
      </p:sp>
    </p:spTree>
    <p:extLst>
      <p:ext uri="{BB962C8B-B14F-4D97-AF65-F5344CB8AC3E}">
        <p14:creationId xmlns:p14="http://schemas.microsoft.com/office/powerpoint/2010/main" val="23431090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78173-6B54-991B-E371-C876FF519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6CC9-DA5B-49F4-51CB-F8D240FA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C81B7-6C5C-3C60-3E56-ED873386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551381" cy="43836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IP Address: 147.64.243.1##/23 (01-25)</a:t>
            </a:r>
          </a:p>
          <a:p>
            <a:r>
              <a:rPr lang="en-US" dirty="0"/>
              <a:t>Hostname: ecsc325-1##.cs.edinboro.edu (01-25)</a:t>
            </a:r>
          </a:p>
          <a:p>
            <a:r>
              <a:rPr lang="en-US" dirty="0"/>
              <a:t>Aliases:</a:t>
            </a:r>
          </a:p>
          <a:p>
            <a:pPr lvl="1"/>
            <a:r>
              <a:rPr lang="en-US" dirty="0"/>
              <a:t>31##.megastuff.biz, 1##.megastuff.biz, ##.megastuff.biz (01-25)</a:t>
            </a:r>
          </a:p>
          <a:p>
            <a:pPr lvl="1"/>
            <a:r>
              <a:rPr lang="en-US" dirty="0"/>
              <a:t>1##.ultrastuff.net, more?</a:t>
            </a:r>
          </a:p>
          <a:p>
            <a:r>
              <a:rPr lang="en-US" dirty="0"/>
              <a:t>Assignment 12 due April 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endParaRPr lang="en-US" baseline="30000" dirty="0"/>
          </a:p>
          <a:p>
            <a:pPr lvl="1"/>
            <a:r>
              <a:rPr lang="en-US" dirty="0"/>
              <a:t>Check script </a:t>
            </a:r>
            <a:r>
              <a:rPr lang="en-US" b="1" u="sng" dirty="0"/>
              <a:t>and</a:t>
            </a:r>
            <a:r>
              <a:rPr lang="en-US" dirty="0"/>
              <a:t> upload in D2L!</a:t>
            </a:r>
            <a:endParaRPr lang="en-US" u="sng" dirty="0"/>
          </a:p>
          <a:p>
            <a:r>
              <a:rPr lang="en-US" dirty="0"/>
              <a:t>Assignment 13 due April 16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endParaRPr lang="en-US" baseline="30000" dirty="0"/>
          </a:p>
          <a:p>
            <a:pPr lvl="1"/>
            <a:r>
              <a:rPr lang="en-US" dirty="0"/>
              <a:t>Check script </a:t>
            </a:r>
            <a:r>
              <a:rPr lang="en-US" b="1" u="sng" dirty="0"/>
              <a:t>and</a:t>
            </a:r>
            <a:r>
              <a:rPr lang="en-US" dirty="0"/>
              <a:t> upload in D2L!</a:t>
            </a:r>
            <a:endParaRPr lang="en-US" u="sng" dirty="0"/>
          </a:p>
          <a:p>
            <a:r>
              <a:rPr lang="en-US" dirty="0"/>
              <a:t>Accessing VM’s from off campus requires a connection to the CS VPN first, </a:t>
            </a:r>
            <a:br>
              <a:rPr lang="en-US" dirty="0"/>
            </a:br>
            <a:r>
              <a:rPr lang="en-US" dirty="0"/>
              <a:t>before opening a connection to your machine!</a:t>
            </a:r>
          </a:p>
          <a:p>
            <a:pPr lvl="1"/>
            <a:r>
              <a:rPr lang="en-US" sz="1600" dirty="0"/>
              <a:t>CS firewall prevents direct connections from other networks to our VM’s!</a:t>
            </a:r>
          </a:p>
          <a:p>
            <a:pPr lvl="2"/>
            <a:r>
              <a:rPr lang="en-US" sz="1500" dirty="0"/>
              <a:t>Once VPN is active: </a:t>
            </a:r>
            <a:r>
              <a:rPr lang="en-US" sz="1500" b="1" dirty="0"/>
              <a:t>ssh user@ecsc325-1##.cs.edinboro.edu</a:t>
            </a:r>
            <a:endParaRPr lang="en-US" sz="1500" dirty="0"/>
          </a:p>
        </p:txBody>
      </p:sp>
      <p:pic>
        <p:nvPicPr>
          <p:cNvPr id="1026" name="Picture 2" descr="Virtual Dedicated Server Graph">
            <a:extLst>
              <a:ext uri="{FF2B5EF4-FFF2-40B4-BE49-F238E27FC236}">
                <a16:creationId xmlns:a16="http://schemas.microsoft.com/office/drawing/2014/main" id="{7F217790-ADD3-12DA-5124-7C15ADCE8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36" y="3269974"/>
            <a:ext cx="2845517" cy="28997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7772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Hosts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120642" cy="460195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http://ecsc325-1##.cs.edinboro.edu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http://147.64.243.1##</a:t>
            </a:r>
            <a:endParaRPr lang="en-US" dirty="0"/>
          </a:p>
          <a:p>
            <a:pPr lvl="1"/>
            <a:r>
              <a:rPr lang="en-US" dirty="0"/>
              <a:t>PHP Info</a:t>
            </a:r>
          </a:p>
          <a:p>
            <a:r>
              <a:rPr lang="en-US" dirty="0">
                <a:hlinkClick r:id="rId4"/>
              </a:rPr>
              <a:t>http://ecsc325-1##.cs.edinboro.edu/phpmyadmin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http://147.64.243.1##/phpmyadmin</a:t>
            </a:r>
            <a:endParaRPr lang="en-US" dirty="0"/>
          </a:p>
          <a:p>
            <a:pPr lvl="1"/>
            <a:r>
              <a:rPr lang="en-US" dirty="0" err="1"/>
              <a:t>phyMyAdmin</a:t>
            </a:r>
            <a:r>
              <a:rPr lang="en-US" dirty="0"/>
              <a:t> Website</a:t>
            </a:r>
          </a:p>
          <a:p>
            <a:r>
              <a:rPr lang="en-US" dirty="0">
                <a:hlinkClick r:id="rId6"/>
              </a:rPr>
              <a:t>http://1##.megastuff.biz/temp/temp.php</a:t>
            </a:r>
            <a:endParaRPr lang="en-US" dirty="0"/>
          </a:p>
          <a:p>
            <a:pPr lvl="1"/>
            <a:r>
              <a:rPr lang="en-US" dirty="0"/>
              <a:t>Temperature Graph Website</a:t>
            </a:r>
          </a:p>
          <a:p>
            <a:r>
              <a:rPr lang="en-US" dirty="0">
                <a:hlinkClick r:id="rId7"/>
              </a:rPr>
              <a:t>http://31##.megastuff.biz</a:t>
            </a:r>
            <a:endParaRPr lang="en-US" dirty="0"/>
          </a:p>
          <a:p>
            <a:pPr lvl="1"/>
            <a:r>
              <a:rPr lang="en-US" dirty="0"/>
              <a:t>index.html: Hello </a:t>
            </a:r>
            <a:r>
              <a:rPr lang="en-US" dirty="0" err="1"/>
              <a:t>Megastuff</a:t>
            </a:r>
            <a:r>
              <a:rPr lang="en-US" dirty="0"/>
              <a:t> Website</a:t>
            </a:r>
          </a:p>
          <a:p>
            <a:r>
              <a:rPr lang="en-US" dirty="0">
                <a:hlinkClick r:id="rId8" invalidUrl="http://##.megastuff.biz"/>
              </a:rPr>
              <a:t>http://##.megastuff.biz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http://1##.megastuff.biz</a:t>
            </a:r>
            <a:endParaRPr lang="en-US" dirty="0"/>
          </a:p>
          <a:p>
            <a:pPr lvl="1"/>
            <a:r>
              <a:rPr lang="en-US" dirty="0"/>
              <a:t>TBD: Testing 123…</a:t>
            </a:r>
          </a:p>
          <a:p>
            <a:r>
              <a:rPr lang="en-US" dirty="0">
                <a:hlinkClick r:id="rId10"/>
              </a:rPr>
              <a:t>http://ecsc325-1##.cs.edinboro.edu/awstats/</a:t>
            </a:r>
            <a:br>
              <a:rPr lang="en-US" dirty="0">
                <a:hlinkClick r:id="rId10"/>
              </a:rPr>
            </a:br>
            <a:r>
              <a:rPr lang="en-US" dirty="0">
                <a:hlinkClick r:id="rId10"/>
              </a:rPr>
              <a:t>awstats.pl?config=localhost.localdomain</a:t>
            </a:r>
            <a:endParaRPr lang="en-US" dirty="0"/>
          </a:p>
          <a:p>
            <a:pPr lvl="1"/>
            <a:r>
              <a:rPr lang="en-US" dirty="0" err="1"/>
              <a:t>AWStats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5974080" cy="4812974"/>
          </a:xfrm>
        </p:spPr>
        <p:txBody>
          <a:bodyPr>
            <a:normAutofit fontScale="92500" lnSpcReduction="20000"/>
          </a:bodyPr>
          <a:lstStyle/>
          <a:p>
            <a:r>
              <a:rPr lang="en-US" strike="sngStrike" dirty="0">
                <a:hlinkClick r:id="rId11"/>
              </a:rPr>
              <a:t>http://ecsc325-1##.cs.Edinboro.edu/squirrelmail</a:t>
            </a:r>
            <a:endParaRPr lang="en-US" strike="sngStrike" dirty="0"/>
          </a:p>
          <a:p>
            <a:pPr lvl="1"/>
            <a:r>
              <a:rPr lang="en-US" strike="sngStrike" dirty="0" err="1"/>
              <a:t>Squirrelmail</a:t>
            </a:r>
            <a:r>
              <a:rPr lang="en-US" strike="sngStrike" dirty="0"/>
              <a:t> website</a:t>
            </a:r>
          </a:p>
          <a:p>
            <a:r>
              <a:rPr lang="en-US" dirty="0">
                <a:hlinkClick r:id="rId12"/>
              </a:rPr>
              <a:t>http://roundcube.##.megastuff.biz</a:t>
            </a:r>
            <a:endParaRPr lang="en-US" dirty="0"/>
          </a:p>
          <a:p>
            <a:pPr lvl="1"/>
            <a:r>
              <a:rPr lang="en-US" dirty="0" err="1"/>
              <a:t>Roundcube</a:t>
            </a:r>
            <a:r>
              <a:rPr lang="en-US" dirty="0"/>
              <a:t> webmail</a:t>
            </a:r>
          </a:p>
          <a:p>
            <a:r>
              <a:rPr lang="en-US" dirty="0">
                <a:hlinkClick r:id="rId13"/>
              </a:rPr>
              <a:t>http://1##.ultrastuff.net</a:t>
            </a:r>
            <a:endParaRPr lang="en-US" dirty="0"/>
          </a:p>
          <a:p>
            <a:pPr lvl="1"/>
            <a:r>
              <a:rPr lang="en-US" dirty="0"/>
              <a:t>Ultra Modern Template Website</a:t>
            </a:r>
          </a:p>
          <a:p>
            <a:r>
              <a:rPr lang="en-US" dirty="0">
                <a:hlinkClick r:id="rId14"/>
              </a:rPr>
              <a:t>http://31##.ultrastuff.net</a:t>
            </a:r>
            <a:endParaRPr lang="en-US" dirty="0"/>
          </a:p>
          <a:p>
            <a:pPr lvl="1"/>
            <a:r>
              <a:rPr lang="en-US" dirty="0"/>
              <a:t>WordPress Website</a:t>
            </a:r>
          </a:p>
          <a:p>
            <a:r>
              <a:rPr lang="en-US" dirty="0">
                <a:hlinkClick r:id="rId15"/>
              </a:rPr>
              <a:t>https://ecsc325-1##.cs.edinboro.edu/private</a:t>
            </a:r>
            <a:endParaRPr lang="en-US" dirty="0"/>
          </a:p>
          <a:p>
            <a:pPr lvl="1"/>
            <a:r>
              <a:rPr lang="en-US" dirty="0"/>
              <a:t>Private web site!</a:t>
            </a:r>
          </a:p>
          <a:p>
            <a:r>
              <a:rPr lang="en-US" sz="2100" dirty="0">
                <a:hlinkClick r:id="rId16"/>
              </a:rPr>
              <a:t>https://a14.##.megastuff.biz</a:t>
            </a:r>
            <a:endParaRPr lang="en-US" sz="2100" dirty="0"/>
          </a:p>
          <a:p>
            <a:pPr lvl="1"/>
            <a:r>
              <a:rPr lang="en-US" dirty="0"/>
              <a:t>Assignment 14 web site!</a:t>
            </a:r>
          </a:p>
        </p:txBody>
      </p:sp>
      <p:sp>
        <p:nvSpPr>
          <p:cNvPr id="5" name="Rectangle 4"/>
          <p:cNvSpPr/>
          <p:nvPr/>
        </p:nvSpPr>
        <p:spPr>
          <a:xfrm rot="181965">
            <a:off x="9239760" y="4812083"/>
            <a:ext cx="26228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Replace the ## with your 2 digit number!!!</a:t>
            </a:r>
          </a:p>
        </p:txBody>
      </p:sp>
    </p:spTree>
    <p:extLst>
      <p:ext uri="{BB962C8B-B14F-4D97-AF65-F5344CB8AC3E}">
        <p14:creationId xmlns:p14="http://schemas.microsoft.com/office/powerpoint/2010/main" val="21501707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7" y="1853135"/>
            <a:ext cx="2322197" cy="4477619"/>
          </a:xfrm>
        </p:spPr>
        <p:txBody>
          <a:bodyPr>
            <a:normAutofit/>
          </a:bodyPr>
          <a:lstStyle/>
          <a:p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</a:p>
          <a:p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</a:p>
          <a:p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</a:p>
          <a:p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</a:p>
          <a:p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</a:p>
          <a:p>
            <a:r>
              <a:rPr lang="nb-NO" dirty="0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htpasswd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804283" y="1858420"/>
            <a:ext cx="2322197" cy="4472334"/>
          </a:xfrm>
        </p:spPr>
        <p:txBody>
          <a:bodyPr>
            <a:norm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mount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umount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lsof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fsck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xfs_repair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fdisk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pvcreate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vgcreate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lvcreate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4E2C974-403A-8D4E-8C11-32553A7AB9CA}"/>
              </a:ext>
            </a:extLst>
          </p:cNvPr>
          <p:cNvSpPr txBox="1">
            <a:spLocks/>
          </p:cNvSpPr>
          <p:nvPr/>
        </p:nvSpPr>
        <p:spPr>
          <a:xfrm>
            <a:off x="6511289" y="1853135"/>
            <a:ext cx="2322197" cy="44776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iptables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sha1sum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sha256sum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sha512sum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chown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mkfs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14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493759" y="1998662"/>
            <a:ext cx="3250565" cy="4217987"/>
          </a:xfrm>
        </p:spPr>
        <p:txBody>
          <a:bodyPr>
            <a:normAutofit/>
          </a:bodyPr>
          <a:lstStyle/>
          <a:p>
            <a:r>
              <a:rPr lang="en-US" dirty="0"/>
              <a:t>salt</a:t>
            </a:r>
          </a:p>
          <a:p>
            <a:r>
              <a:rPr lang="en-US" dirty="0"/>
              <a:t>dictionary attack</a:t>
            </a:r>
          </a:p>
          <a:p>
            <a:r>
              <a:rPr lang="en-US" dirty="0"/>
              <a:t>brute force attack</a:t>
            </a:r>
          </a:p>
          <a:p>
            <a:r>
              <a:rPr lang="en-US" dirty="0"/>
              <a:t>packet filtering</a:t>
            </a:r>
          </a:p>
          <a:p>
            <a:r>
              <a:rPr lang="en-US" dirty="0" err="1"/>
              <a:t>stateful</a:t>
            </a:r>
            <a:r>
              <a:rPr lang="en-US" dirty="0"/>
              <a:t> packet inspection</a:t>
            </a:r>
          </a:p>
          <a:p>
            <a:r>
              <a:rPr lang="en-US" dirty="0"/>
              <a:t>FTP active/passive transfers</a:t>
            </a:r>
          </a:p>
          <a:p>
            <a:r>
              <a:rPr lang="en-US" dirty="0" err="1"/>
              <a:t>Intrustion</a:t>
            </a:r>
            <a:r>
              <a:rPr lang="en-US" dirty="0"/>
              <a:t> detection software</a:t>
            </a:r>
          </a:p>
          <a:p>
            <a:r>
              <a:rPr lang="en-US" dirty="0" err="1"/>
              <a:t>SELinux</a:t>
            </a:r>
            <a:endParaRPr lang="en-US" dirty="0"/>
          </a:p>
          <a:p>
            <a:r>
              <a:rPr lang="en-US" dirty="0"/>
              <a:t>Proxy Server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5212081" y="1996246"/>
            <a:ext cx="2963628" cy="4217987"/>
          </a:xfrm>
        </p:spPr>
        <p:txBody>
          <a:bodyPr>
            <a:normAutofit/>
          </a:bodyPr>
          <a:lstStyle/>
          <a:p>
            <a:r>
              <a:rPr lang="en-US" dirty="0" err="1"/>
              <a:t>inittab</a:t>
            </a:r>
            <a:endParaRPr lang="en-US" dirty="0"/>
          </a:p>
          <a:p>
            <a:r>
              <a:rPr lang="en-US" dirty="0" err="1"/>
              <a:t>runlevels</a:t>
            </a:r>
            <a:r>
              <a:rPr lang="en-US" dirty="0"/>
              <a:t> &amp; targets</a:t>
            </a:r>
          </a:p>
          <a:p>
            <a:r>
              <a:rPr lang="en-US" dirty="0" err="1"/>
              <a:t>cron</a:t>
            </a:r>
            <a:endParaRPr lang="en-US" dirty="0"/>
          </a:p>
          <a:p>
            <a:r>
              <a:rPr lang="en-US" dirty="0" err="1"/>
              <a:t>rsyslog</a:t>
            </a:r>
            <a:endParaRPr lang="en-US" dirty="0"/>
          </a:p>
          <a:p>
            <a:r>
              <a:rPr lang="en-US" dirty="0"/>
              <a:t>firewall</a:t>
            </a:r>
          </a:p>
          <a:p>
            <a:r>
              <a:rPr lang="en-US" dirty="0" err="1"/>
              <a:t>stuxnet</a:t>
            </a:r>
            <a:endParaRPr lang="en-US" dirty="0"/>
          </a:p>
          <a:p>
            <a:r>
              <a:rPr lang="en-US" dirty="0"/>
              <a:t>one-way hash</a:t>
            </a:r>
          </a:p>
          <a:p>
            <a:r>
              <a:rPr lang="en-US" dirty="0"/>
              <a:t>rainbow table</a:t>
            </a:r>
          </a:p>
          <a:p>
            <a:r>
              <a:rPr lang="en-US" dirty="0"/>
              <a:t>password</a:t>
            </a:r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42358"/>
            <a:ext cx="2933700" cy="3571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30980" y="1998662"/>
            <a:ext cx="2278380" cy="4217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472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493759" y="1998662"/>
            <a:ext cx="3250565" cy="42179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Ping Flood</a:t>
            </a:r>
          </a:p>
          <a:p>
            <a:r>
              <a:rPr lang="en-US" dirty="0"/>
              <a:t>DNS Cache Poisoning</a:t>
            </a:r>
          </a:p>
          <a:p>
            <a:r>
              <a:rPr lang="en-US" dirty="0"/>
              <a:t>Input Sanitizing</a:t>
            </a:r>
          </a:p>
          <a:p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  <a:p>
            <a:r>
              <a:rPr lang="en-US" dirty="0"/>
              <a:t>SSL</a:t>
            </a:r>
          </a:p>
          <a:p>
            <a:r>
              <a:rPr lang="en-US" dirty="0"/>
              <a:t>HTTPS Session</a:t>
            </a:r>
          </a:p>
          <a:p>
            <a:r>
              <a:rPr lang="en-US" dirty="0"/>
              <a:t>System Life Cycle</a:t>
            </a:r>
          </a:p>
          <a:p>
            <a:r>
              <a:rPr lang="en-US" dirty="0"/>
              <a:t>One-Way Hash</a:t>
            </a:r>
          </a:p>
          <a:p>
            <a:r>
              <a:rPr lang="fr-FR" dirty="0"/>
              <a:t>Physical volumes</a:t>
            </a:r>
          </a:p>
          <a:p>
            <a:r>
              <a:rPr lang="fr-FR" dirty="0"/>
              <a:t>Volume Groups</a:t>
            </a:r>
          </a:p>
          <a:p>
            <a:r>
              <a:rPr lang="fr-FR" dirty="0" err="1"/>
              <a:t>Logical</a:t>
            </a:r>
            <a:r>
              <a:rPr lang="fr-FR" dirty="0"/>
              <a:t> Volumes</a:t>
            </a:r>
          </a:p>
          <a:p>
            <a:r>
              <a:rPr lang="fr-FR" dirty="0"/>
              <a:t>/</a:t>
            </a:r>
            <a:r>
              <a:rPr lang="fr-FR" dirty="0" err="1"/>
              <a:t>etc</a:t>
            </a:r>
            <a:r>
              <a:rPr lang="fr-FR" dirty="0"/>
              <a:t>/</a:t>
            </a:r>
            <a:r>
              <a:rPr lang="fr-FR" dirty="0" err="1"/>
              <a:t>fstab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5212081" y="1996246"/>
            <a:ext cx="2963628" cy="42179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Hacker</a:t>
            </a:r>
          </a:p>
          <a:p>
            <a:r>
              <a:rPr lang="en-US" dirty="0"/>
              <a:t>Cracker</a:t>
            </a:r>
          </a:p>
          <a:p>
            <a:r>
              <a:rPr lang="en-US" dirty="0"/>
              <a:t>Attacker</a:t>
            </a:r>
          </a:p>
          <a:p>
            <a:r>
              <a:rPr lang="en-US" dirty="0"/>
              <a:t>Denial of Service (</a:t>
            </a:r>
            <a:r>
              <a:rPr lang="en-US" dirty="0" err="1"/>
              <a:t>DoS</a:t>
            </a:r>
            <a:r>
              <a:rPr lang="en-US" dirty="0"/>
              <a:t>)</a:t>
            </a:r>
          </a:p>
          <a:p>
            <a:r>
              <a:rPr lang="en-US" dirty="0"/>
              <a:t>Distributed </a:t>
            </a:r>
            <a:r>
              <a:rPr lang="en-US" dirty="0" err="1"/>
              <a:t>DoS</a:t>
            </a:r>
            <a:r>
              <a:rPr lang="en-US" dirty="0"/>
              <a:t> (DDoS)</a:t>
            </a:r>
          </a:p>
          <a:p>
            <a:r>
              <a:rPr lang="en-US" dirty="0"/>
              <a:t>TCP 3-way handshake</a:t>
            </a:r>
          </a:p>
          <a:p>
            <a:r>
              <a:rPr lang="en-US" dirty="0"/>
              <a:t>SYN flood</a:t>
            </a:r>
          </a:p>
          <a:p>
            <a:r>
              <a:rPr lang="en-US" dirty="0"/>
              <a:t>Reflection attacks</a:t>
            </a:r>
          </a:p>
          <a:p>
            <a:r>
              <a:rPr lang="sv-SE" dirty="0"/>
              <a:t>i-nodes</a:t>
            </a:r>
          </a:p>
          <a:p>
            <a:r>
              <a:rPr lang="sv-SE" dirty="0"/>
              <a:t>Blocks &amp; Superblocks</a:t>
            </a:r>
          </a:p>
          <a:p>
            <a:r>
              <a:rPr lang="sv-SE" dirty="0"/>
              <a:t>File Systems</a:t>
            </a:r>
          </a:p>
          <a:p>
            <a:r>
              <a:rPr lang="sv-SE" dirty="0"/>
              <a:t>Partitions</a:t>
            </a:r>
            <a:endParaRPr lang="en-US" dirty="0"/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42358"/>
            <a:ext cx="2933700" cy="3571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30980" y="1998662"/>
            <a:ext cx="2278380" cy="4217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25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36208"/>
            <a:ext cx="10058400" cy="46776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They who can give up essential liberty to obtain a little temporary safety deserve neither liberty nor safety. -Benjamin Franklin</a:t>
            </a:r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Chapter 14: Local Security</a:t>
            </a:r>
          </a:p>
          <a:p>
            <a:pPr lvl="1"/>
            <a:r>
              <a:rPr lang="en-US" dirty="0"/>
              <a:t>Chapter 15: Network Security</a:t>
            </a:r>
          </a:p>
          <a:p>
            <a:r>
              <a:rPr lang="en-US" dirty="0"/>
              <a:t>Next week topics</a:t>
            </a:r>
          </a:p>
          <a:p>
            <a:pPr lvl="1"/>
            <a:r>
              <a:rPr lang="en-US" dirty="0"/>
              <a:t>Monitoring &amp; Performance Tuning</a:t>
            </a:r>
          </a:p>
          <a:p>
            <a:pPr lvl="1"/>
            <a:r>
              <a:rPr lang="en-US" dirty="0"/>
              <a:t>Backups</a:t>
            </a:r>
          </a:p>
          <a:p>
            <a:pPr lvl="1"/>
            <a:r>
              <a:rPr lang="en-US" dirty="0"/>
              <a:t>Work Time</a:t>
            </a:r>
          </a:p>
          <a:p>
            <a:pPr lvl="1"/>
            <a:r>
              <a:rPr lang="en-US" dirty="0"/>
              <a:t>Scripting?</a:t>
            </a:r>
          </a:p>
          <a:p>
            <a:r>
              <a:rPr lang="en-US" dirty="0"/>
              <a:t>Continuing work with VM’s</a:t>
            </a:r>
          </a:p>
          <a:p>
            <a:pPr lvl="1"/>
            <a:r>
              <a:rPr lang="en-US" dirty="0"/>
              <a:t>Assignment 12 due this week, assignment 13 due next week!</a:t>
            </a:r>
          </a:p>
          <a:p>
            <a:pPr lvl="1"/>
            <a:r>
              <a:rPr lang="en-US" dirty="0"/>
              <a:t>Just because all tests say OK, doesn’t mean everything is working properly!</a:t>
            </a:r>
          </a:p>
          <a:p>
            <a:pPr lvl="2"/>
            <a:r>
              <a:rPr lang="en-US" dirty="0"/>
              <a:t>Sometimes my check scripts have errors…</a:t>
            </a:r>
          </a:p>
          <a:p>
            <a:pPr lvl="2"/>
            <a:r>
              <a:rPr lang="en-US" dirty="0"/>
              <a:t>I can’t write check scripts for every possibility…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537" y="3850639"/>
            <a:ext cx="2876010" cy="21120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21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D3C0-085C-4056-B4AB-D2C851C6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11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50EE-AF06-4C5C-8A9A-BEB26922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972800" cy="4725663"/>
          </a:xfrm>
        </p:spPr>
        <p:txBody>
          <a:bodyPr/>
          <a:lstStyle/>
          <a:p>
            <a:r>
              <a:rPr lang="en-US" dirty="0"/>
              <a:t>Install and configure </a:t>
            </a:r>
            <a:r>
              <a:rPr lang="en-US" dirty="0" err="1"/>
              <a:t>AWStats</a:t>
            </a:r>
            <a:r>
              <a:rPr lang="en-US" dirty="0"/>
              <a:t> to monitor your Apache services</a:t>
            </a:r>
          </a:p>
          <a:p>
            <a:r>
              <a:rPr lang="en-US" dirty="0"/>
              <a:t>Week 11</a:t>
            </a:r>
          </a:p>
          <a:p>
            <a:pPr lvl="1"/>
            <a:r>
              <a:rPr lang="en-US" dirty="0"/>
              <a:t>Configure automatic statistic updates - Create a new crontab entry for root user: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*/5 * * * * /usr/share/awstats/wwwroot/cgi-bin/awstats.pl -config=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localhost.localdomain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-update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This runs the command every 5 minutes as the root user to update our log statistics</a:t>
            </a:r>
          </a:p>
          <a:p>
            <a:pPr lvl="1"/>
            <a:r>
              <a:rPr lang="en-US" dirty="0"/>
              <a:t>Update statistics manually the first time by running the following command: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/usr/share/awstats/wwwroot/cgi-bin/awstats.pl -config=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localhost.localdomain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-update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/>
              <a:t>Refresh earlier stats webpage after updating statistics!</a:t>
            </a:r>
          </a:p>
          <a:p>
            <a:pPr lvl="2"/>
            <a:r>
              <a:rPr lang="en-US" dirty="0">
                <a:hlinkClick r:id="rId2"/>
              </a:rPr>
              <a:t>http://ecsc325-1##.cs.edinboro.edu/awstats/awstats.pl?config=localhost.localdomain</a:t>
            </a:r>
            <a:endParaRPr lang="en-US" dirty="0"/>
          </a:p>
          <a:p>
            <a:pPr lvl="2"/>
            <a:endParaRPr lang="en-US" dirty="0"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 descr="https://encrypted-tbn1.gstatic.com/images?q=tbn:ANd9GcQa0TJHn-soj3Kp-68fHvHF987Q66RUHwQRGun-iPalj45_xM6Y">
            <a:extLst>
              <a:ext uri="{FF2B5EF4-FFF2-40B4-BE49-F238E27FC236}">
                <a16:creationId xmlns:a16="http://schemas.microsoft.com/office/drawing/2014/main" id="{DCAA99A1-86C4-483B-89BD-7AFE01F9B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4819649"/>
            <a:ext cx="2014969" cy="1340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4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3141"/>
          </a:xfrm>
        </p:spPr>
        <p:txBody>
          <a:bodyPr>
            <a:normAutofit/>
          </a:bodyPr>
          <a:lstStyle/>
          <a:p>
            <a:r>
              <a:rPr lang="en-US" dirty="0" err="1"/>
              <a:t>FirewallD</a:t>
            </a:r>
            <a:endParaRPr lang="en-US" dirty="0"/>
          </a:p>
          <a:p>
            <a:pPr lvl="1"/>
            <a:r>
              <a:rPr lang="en-US" dirty="0"/>
              <a:t>Front-end controller for </a:t>
            </a:r>
            <a:r>
              <a:rPr lang="en-US" dirty="0" err="1"/>
              <a:t>iptables</a:t>
            </a:r>
            <a:r>
              <a:rPr lang="en-US" dirty="0"/>
              <a:t>, used to implement persistent network traffic rules</a:t>
            </a:r>
          </a:p>
          <a:p>
            <a:pPr lvl="1"/>
            <a:r>
              <a:rPr lang="en-US" dirty="0"/>
              <a:t>Command line and graphical interfaces available</a:t>
            </a:r>
          </a:p>
          <a:p>
            <a:pPr lvl="1"/>
            <a:r>
              <a:rPr lang="en-US" dirty="0"/>
              <a:t>Rules can be added/removed/modified without interfering with current network traffic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/>
              <a:t> command used to modify firewall rules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--get-default-zone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What zone is currently being used by default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Different zones can be applied to different interfaces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--get-active-zones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What zones are currently active on what interfaces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--list-all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What rules are currently configured in the firewall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 descr="http://www.fedsolutions.com/wp-content/uploads/2014/05/Windows_Firewall_Vista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000" y="4223210"/>
            <a:ext cx="1928690" cy="192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094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</TotalTime>
  <Words>7571</Words>
  <Application>Microsoft Macintosh PowerPoint</Application>
  <PresentationFormat>Widescreen</PresentationFormat>
  <Paragraphs>1067</Paragraphs>
  <Slides>76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Calibri</vt:lpstr>
      <vt:lpstr>Calibri Light</vt:lpstr>
      <vt:lpstr>Courier New</vt:lpstr>
      <vt:lpstr>RedHatText</vt:lpstr>
      <vt:lpstr>Wingdings</vt:lpstr>
      <vt:lpstr>Retrospect</vt:lpstr>
      <vt:lpstr>ECSC 325.200 Web Server Administration</vt:lpstr>
      <vt:lpstr>Objectives</vt:lpstr>
      <vt:lpstr>Weekly Info</vt:lpstr>
      <vt:lpstr>Recap and Review</vt:lpstr>
      <vt:lpstr>Remaining Class Schedule*</vt:lpstr>
      <vt:lpstr>Semester Grades Review</vt:lpstr>
      <vt:lpstr>Assignment 11 Review</vt:lpstr>
      <vt:lpstr>Assignment 11 Review</vt:lpstr>
      <vt:lpstr>Firewall Configurations</vt:lpstr>
      <vt:lpstr>Firewall Configurations</vt:lpstr>
      <vt:lpstr>Firewall Configurations</vt:lpstr>
      <vt:lpstr>Firewall Configurations</vt:lpstr>
      <vt:lpstr>Firewall Configurations</vt:lpstr>
      <vt:lpstr>Firewall Configurations</vt:lpstr>
      <vt:lpstr>Nmap – The Network Mapper</vt:lpstr>
      <vt:lpstr>Nmap – The Network Mapper</vt:lpstr>
      <vt:lpstr>Securing Network Services</vt:lpstr>
      <vt:lpstr>Certificate Authority</vt:lpstr>
      <vt:lpstr>Secure Sockets Layer (SSL)</vt:lpstr>
      <vt:lpstr>Establish HTTPS Session – Session Key</vt:lpstr>
      <vt:lpstr>SSH Tunnels</vt:lpstr>
      <vt:lpstr>System Security – Best Practices</vt:lpstr>
      <vt:lpstr>System Security – Best Practices</vt:lpstr>
      <vt:lpstr>System Security – Best Practices</vt:lpstr>
      <vt:lpstr>One-Way Hash</vt:lpstr>
      <vt:lpstr>Documentation</vt:lpstr>
      <vt:lpstr>System Life Cycle</vt:lpstr>
      <vt:lpstr>Web Server Security - SSL</vt:lpstr>
      <vt:lpstr>Web Server Security - SSL</vt:lpstr>
      <vt:lpstr>Web Server Security - SSL</vt:lpstr>
      <vt:lpstr>Web Server Security - SSL</vt:lpstr>
      <vt:lpstr>Web Server Security - SSL</vt:lpstr>
      <vt:lpstr>Web Server Security - SSL</vt:lpstr>
      <vt:lpstr>Web Server Security - SSL</vt:lpstr>
      <vt:lpstr>Web Server Security - SSL</vt:lpstr>
      <vt:lpstr>Web Server Security - SSL</vt:lpstr>
      <vt:lpstr>Web Server Security - SSL</vt:lpstr>
      <vt:lpstr>Web Server Security - Permissions</vt:lpstr>
      <vt:lpstr>Web Server Security - Permissions</vt:lpstr>
      <vt:lpstr>Web Server Security - Permissions</vt:lpstr>
      <vt:lpstr>Web Server Security - Directory</vt:lpstr>
      <vt:lpstr>Web Server Security - Directory</vt:lpstr>
      <vt:lpstr>Assignment 13</vt:lpstr>
      <vt:lpstr>For Next Class</vt:lpstr>
      <vt:lpstr>ECSC 325.200 Web Server Administration</vt:lpstr>
      <vt:lpstr>Secure Copy</vt:lpstr>
      <vt:lpstr>Backups</vt:lpstr>
      <vt:lpstr>Backups</vt:lpstr>
      <vt:lpstr>Core System Services - SysVinit</vt:lpstr>
      <vt:lpstr>Core System Services - SystemD</vt:lpstr>
      <vt:lpstr>Core System Services - xinetd</vt:lpstr>
      <vt:lpstr>Core System Services – Logging &amp; Cron</vt:lpstr>
      <vt:lpstr>Netfilter Firewall</vt:lpstr>
      <vt:lpstr>Firewalld</vt:lpstr>
      <vt:lpstr>IPTables Flowchart</vt:lpstr>
      <vt:lpstr>Stuxnet</vt:lpstr>
      <vt:lpstr>Multi Factor Authentication (MFA)</vt:lpstr>
      <vt:lpstr>One-Way Hash</vt:lpstr>
      <vt:lpstr>One-Way Hash</vt:lpstr>
      <vt:lpstr>Rainbow Tables</vt:lpstr>
      <vt:lpstr>Password Salt</vt:lpstr>
      <vt:lpstr>Dictionary Attack</vt:lpstr>
      <vt:lpstr>Brute Force Attack</vt:lpstr>
      <vt:lpstr>Brute Force Attack</vt:lpstr>
      <vt:lpstr>Assignment 14 Info</vt:lpstr>
      <vt:lpstr>Assignment 14 Info</vt:lpstr>
      <vt:lpstr>Assignment 14 Info</vt:lpstr>
      <vt:lpstr>Assignment 14 Info</vt:lpstr>
      <vt:lpstr>Assignment 14 Info</vt:lpstr>
      <vt:lpstr>Assignment 14 Info</vt:lpstr>
      <vt:lpstr>Virtual Machine Info</vt:lpstr>
      <vt:lpstr>Virtual Hosts</vt:lpstr>
      <vt:lpstr>Linux Commands</vt:lpstr>
      <vt:lpstr>Key Terms and Items</vt:lpstr>
      <vt:lpstr>Key Terms and Items</vt:lpstr>
      <vt:lpstr>For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Jason Patalon</cp:lastModifiedBy>
  <cp:revision>10</cp:revision>
  <dcterms:created xsi:type="dcterms:W3CDTF">2016-03-20T20:50:28Z</dcterms:created>
  <dcterms:modified xsi:type="dcterms:W3CDTF">2025-04-17T21:58:14Z</dcterms:modified>
</cp:coreProperties>
</file>