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731" r:id="rId2"/>
    <p:sldMasterId id="2147483743" r:id="rId3"/>
  </p:sldMasterIdLst>
  <p:notesMasterIdLst>
    <p:notesMasterId r:id="rId122"/>
  </p:notesMasterIdLst>
  <p:sldIdLst>
    <p:sldId id="256" r:id="rId4"/>
    <p:sldId id="267" r:id="rId5"/>
    <p:sldId id="331" r:id="rId6"/>
    <p:sldId id="328" r:id="rId7"/>
    <p:sldId id="257" r:id="rId8"/>
    <p:sldId id="260" r:id="rId9"/>
    <p:sldId id="266" r:id="rId10"/>
    <p:sldId id="265" r:id="rId11"/>
    <p:sldId id="264" r:id="rId12"/>
    <p:sldId id="341" r:id="rId13"/>
    <p:sldId id="261" r:id="rId14"/>
    <p:sldId id="262" r:id="rId15"/>
    <p:sldId id="473" r:id="rId16"/>
    <p:sldId id="269" r:id="rId17"/>
    <p:sldId id="268" r:id="rId18"/>
    <p:sldId id="270" r:id="rId19"/>
    <p:sldId id="342" r:id="rId20"/>
    <p:sldId id="343" r:id="rId21"/>
    <p:sldId id="344" r:id="rId22"/>
    <p:sldId id="345" r:id="rId23"/>
    <p:sldId id="346" r:id="rId24"/>
    <p:sldId id="347" r:id="rId25"/>
    <p:sldId id="348" r:id="rId26"/>
    <p:sldId id="349" r:id="rId27"/>
    <p:sldId id="279" r:id="rId28"/>
    <p:sldId id="350" r:id="rId29"/>
    <p:sldId id="351" r:id="rId30"/>
    <p:sldId id="419" r:id="rId31"/>
    <p:sldId id="420" r:id="rId32"/>
    <p:sldId id="285" r:id="rId33"/>
    <p:sldId id="286" r:id="rId34"/>
    <p:sldId id="287" r:id="rId35"/>
    <p:sldId id="288" r:id="rId36"/>
    <p:sldId id="289" r:id="rId37"/>
    <p:sldId id="421" r:id="rId38"/>
    <p:sldId id="422" r:id="rId39"/>
    <p:sldId id="461" r:id="rId40"/>
    <p:sldId id="462" r:id="rId41"/>
    <p:sldId id="423" r:id="rId42"/>
    <p:sldId id="424" r:id="rId43"/>
    <p:sldId id="296" r:id="rId44"/>
    <p:sldId id="294" r:id="rId45"/>
    <p:sldId id="425" r:id="rId46"/>
    <p:sldId id="298" r:id="rId47"/>
    <p:sldId id="426" r:id="rId48"/>
    <p:sldId id="427" r:id="rId49"/>
    <p:sldId id="428" r:id="rId50"/>
    <p:sldId id="429" r:id="rId51"/>
    <p:sldId id="300" r:id="rId52"/>
    <p:sldId id="430" r:id="rId53"/>
    <p:sldId id="431" r:id="rId54"/>
    <p:sldId id="432" r:id="rId55"/>
    <p:sldId id="305" r:id="rId56"/>
    <p:sldId id="433" r:id="rId57"/>
    <p:sldId id="307" r:id="rId58"/>
    <p:sldId id="470" r:id="rId59"/>
    <p:sldId id="303" r:id="rId60"/>
    <p:sldId id="434" r:id="rId61"/>
    <p:sldId id="435" r:id="rId62"/>
    <p:sldId id="310" r:id="rId63"/>
    <p:sldId id="438" r:id="rId64"/>
    <p:sldId id="312" r:id="rId65"/>
    <p:sldId id="313" r:id="rId66"/>
    <p:sldId id="314" r:id="rId67"/>
    <p:sldId id="321" r:id="rId68"/>
    <p:sldId id="439" r:id="rId69"/>
    <p:sldId id="393" r:id="rId70"/>
    <p:sldId id="394" r:id="rId71"/>
    <p:sldId id="397" r:id="rId72"/>
    <p:sldId id="398" r:id="rId73"/>
    <p:sldId id="399" r:id="rId74"/>
    <p:sldId id="440" r:id="rId75"/>
    <p:sldId id="441" r:id="rId76"/>
    <p:sldId id="442" r:id="rId77"/>
    <p:sldId id="443" r:id="rId78"/>
    <p:sldId id="444" r:id="rId79"/>
    <p:sldId id="445" r:id="rId80"/>
    <p:sldId id="446" r:id="rId81"/>
    <p:sldId id="447" r:id="rId82"/>
    <p:sldId id="448" r:id="rId83"/>
    <p:sldId id="354" r:id="rId84"/>
    <p:sldId id="362" r:id="rId85"/>
    <p:sldId id="353" r:id="rId86"/>
    <p:sldId id="355" r:id="rId87"/>
    <p:sldId id="356" r:id="rId88"/>
    <p:sldId id="359" r:id="rId89"/>
    <p:sldId id="375" r:id="rId90"/>
    <p:sldId id="357" r:id="rId91"/>
    <p:sldId id="387" r:id="rId92"/>
    <p:sldId id="358" r:id="rId93"/>
    <p:sldId id="360" r:id="rId94"/>
    <p:sldId id="364" r:id="rId95"/>
    <p:sldId id="361" r:id="rId96"/>
    <p:sldId id="400" r:id="rId97"/>
    <p:sldId id="325" r:id="rId98"/>
    <p:sldId id="401" r:id="rId99"/>
    <p:sldId id="402" r:id="rId100"/>
    <p:sldId id="449" r:id="rId101"/>
    <p:sldId id="403" r:id="rId102"/>
    <p:sldId id="450" r:id="rId103"/>
    <p:sldId id="451" r:id="rId104"/>
    <p:sldId id="452" r:id="rId105"/>
    <p:sldId id="404" r:id="rId106"/>
    <p:sldId id="453" r:id="rId107"/>
    <p:sldId id="330" r:id="rId108"/>
    <p:sldId id="454" r:id="rId109"/>
    <p:sldId id="332" r:id="rId110"/>
    <p:sldId id="333" r:id="rId111"/>
    <p:sldId id="415" r:id="rId112"/>
    <p:sldId id="334" r:id="rId113"/>
    <p:sldId id="335" r:id="rId114"/>
    <p:sldId id="456" r:id="rId115"/>
    <p:sldId id="392" r:id="rId116"/>
    <p:sldId id="457" r:id="rId117"/>
    <p:sldId id="458" r:id="rId118"/>
    <p:sldId id="459" r:id="rId119"/>
    <p:sldId id="326" r:id="rId120"/>
    <p:sldId id="460"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88707" autoAdjust="0"/>
  </p:normalViewPr>
  <p:slideViewPr>
    <p:cSldViewPr snapToGrid="0">
      <p:cViewPr varScale="1">
        <p:scale>
          <a:sx n="97" d="100"/>
          <a:sy n="97" d="100"/>
        </p:scale>
        <p:origin x="216" y="536"/>
      </p:cViewPr>
      <p:guideLst>
        <p:guide orient="horz" pos="2160"/>
        <p:guide pos="384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8622"/>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_rels/viewProps.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slide" Target="slides/slide2.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D6298-35CE-43CB-8EEA-3135A698E698}" type="datetimeFigureOut">
              <a:rPr lang="en-US" smtClean="0"/>
              <a:t>2/11/25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93D70-214C-4073-BDC4-44A749555568}" type="slidenum">
              <a:rPr lang="en-US" smtClean="0"/>
              <a:t>‹#›</a:t>
            </a:fld>
            <a:endParaRPr lang="en-US" dirty="0"/>
          </a:p>
        </p:txBody>
      </p:sp>
    </p:spTree>
    <p:extLst>
      <p:ext uri="{BB962C8B-B14F-4D97-AF65-F5344CB8AC3E}">
        <p14:creationId xmlns:p14="http://schemas.microsoft.com/office/powerpoint/2010/main" val="29751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ontinuitycentral.com/feature0660.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https://en.wikipedia.org/wiki/File_server</a:t>
            </a:r>
          </a:p>
          <a:p>
            <a:r>
              <a:rPr lang="en-US" dirty="0"/>
              <a:t>RAID Arrays</a:t>
            </a:r>
          </a:p>
        </p:txBody>
      </p:sp>
      <p:sp>
        <p:nvSpPr>
          <p:cNvPr id="4" name="Slide Number Placeholder 3"/>
          <p:cNvSpPr>
            <a:spLocks noGrp="1"/>
          </p:cNvSpPr>
          <p:nvPr>
            <p:ph type="sldNum" sz="quarter" idx="10"/>
          </p:nvPr>
        </p:nvSpPr>
        <p:spPr/>
        <p:txBody>
          <a:bodyPr/>
          <a:lstStyle/>
          <a:p>
            <a:fld id="{76C3EEFE-AE15-4CAC-B7B8-B32012761E44}" type="slidenum">
              <a:rPr lang="en-US" smtClean="0"/>
              <a:t>6</a:t>
            </a:fld>
            <a:endParaRPr lang="en-US"/>
          </a:p>
        </p:txBody>
      </p:sp>
    </p:spTree>
    <p:extLst>
      <p:ext uri="{BB962C8B-B14F-4D97-AF65-F5344CB8AC3E}">
        <p14:creationId xmlns:p14="http://schemas.microsoft.com/office/powerpoint/2010/main" val="341449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19</a:t>
            </a:fld>
            <a:endParaRPr lang="en-US"/>
          </a:p>
        </p:txBody>
      </p:sp>
    </p:spTree>
    <p:extLst>
      <p:ext uri="{BB962C8B-B14F-4D97-AF65-F5344CB8AC3E}">
        <p14:creationId xmlns:p14="http://schemas.microsoft.com/office/powerpoint/2010/main" val="3791171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optional</a:t>
            </a:r>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20</a:t>
            </a:fld>
            <a:endParaRPr lang="en-US"/>
          </a:p>
        </p:txBody>
      </p:sp>
    </p:spTree>
    <p:extLst>
      <p:ext uri="{BB962C8B-B14F-4D97-AF65-F5344CB8AC3E}">
        <p14:creationId xmlns:p14="http://schemas.microsoft.com/office/powerpoint/2010/main" val="293732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SATA DOM: Serial Advanced Technology Attachment Disk On Module</a:t>
            </a:r>
          </a:p>
        </p:txBody>
      </p:sp>
      <p:sp>
        <p:nvSpPr>
          <p:cNvPr id="4" name="Slide Number Placeholder 3"/>
          <p:cNvSpPr>
            <a:spLocks noGrp="1"/>
          </p:cNvSpPr>
          <p:nvPr>
            <p:ph type="sldNum" sz="quarter" idx="10"/>
          </p:nvPr>
        </p:nvSpPr>
        <p:spPr/>
        <p:txBody>
          <a:bodyPr/>
          <a:lstStyle/>
          <a:p>
            <a:fld id="{76C3EEFE-AE15-4CAC-B7B8-B32012761E44}" type="slidenum">
              <a:rPr lang="en-US" smtClean="0"/>
              <a:t>22</a:t>
            </a:fld>
            <a:endParaRPr lang="en-US"/>
          </a:p>
        </p:txBody>
      </p:sp>
    </p:spTree>
    <p:extLst>
      <p:ext uri="{BB962C8B-B14F-4D97-AF65-F5344CB8AC3E}">
        <p14:creationId xmlns:p14="http://schemas.microsoft.com/office/powerpoint/2010/main" val="125737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study performed by Carnegie Mellon University on manufacturers' published MTBF:</a:t>
            </a:r>
            <a:r>
              <a:rPr lang="en-US" sz="1200" b="0" i="0" kern="1200" baseline="0" dirty="0">
                <a:solidFill>
                  <a:schemeClr val="tx1"/>
                </a:solidFill>
                <a:effectLst/>
                <a:latin typeface="+mn-lt"/>
                <a:ea typeface="+mn-ea"/>
                <a:cs typeface="+mn-cs"/>
              </a:rPr>
              <a:t> http://www.dailytech.com/Study+Hard+Drive+MTBF+Ratings+Highly+Exaggerated/article6404.htm</a:t>
            </a:r>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25</a:t>
            </a:fld>
            <a:endParaRPr lang="en-US"/>
          </a:p>
        </p:txBody>
      </p:sp>
    </p:spTree>
    <p:extLst>
      <p:ext uri="{BB962C8B-B14F-4D97-AF65-F5344CB8AC3E}">
        <p14:creationId xmlns:p14="http://schemas.microsoft.com/office/powerpoint/2010/main" val="708452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26</a:t>
            </a:fld>
            <a:endParaRPr lang="en-US"/>
          </a:p>
        </p:txBody>
      </p:sp>
    </p:spTree>
    <p:extLst>
      <p:ext uri="{BB962C8B-B14F-4D97-AF65-F5344CB8AC3E}">
        <p14:creationId xmlns:p14="http://schemas.microsoft.com/office/powerpoint/2010/main" val="3068239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Files are stored on disk in blocks</a:t>
            </a:r>
          </a:p>
          <a:p>
            <a:r>
              <a:rPr lang="en-US" dirty="0"/>
              <a:t>One or more blocks are used to store files</a:t>
            </a:r>
          </a:p>
          <a:p>
            <a:r>
              <a:rPr lang="en-US" dirty="0"/>
              <a:t>Only one file can occupy a block</a:t>
            </a:r>
          </a:p>
        </p:txBody>
      </p:sp>
      <p:sp>
        <p:nvSpPr>
          <p:cNvPr id="4" name="Slide Number Placeholder 3"/>
          <p:cNvSpPr>
            <a:spLocks noGrp="1"/>
          </p:cNvSpPr>
          <p:nvPr>
            <p:ph type="sldNum" sz="quarter" idx="10"/>
          </p:nvPr>
        </p:nvSpPr>
        <p:spPr/>
        <p:txBody>
          <a:bodyPr/>
          <a:lstStyle/>
          <a:p>
            <a:fld id="{76C3EEFE-AE15-4CAC-B7B8-B32012761E44}" type="slidenum">
              <a:rPr lang="en-US" smtClean="0"/>
              <a:t>27</a:t>
            </a:fld>
            <a:endParaRPr lang="en-US"/>
          </a:p>
        </p:txBody>
      </p:sp>
    </p:spTree>
    <p:extLst>
      <p:ext uri="{BB962C8B-B14F-4D97-AF65-F5344CB8AC3E}">
        <p14:creationId xmlns:p14="http://schemas.microsoft.com/office/powerpoint/2010/main" val="1129326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look at the end of a lit fiber cable!</a:t>
            </a:r>
          </a:p>
        </p:txBody>
      </p:sp>
      <p:sp>
        <p:nvSpPr>
          <p:cNvPr id="4" name="Slide Number Placeholder 3"/>
          <p:cNvSpPr>
            <a:spLocks noGrp="1"/>
          </p:cNvSpPr>
          <p:nvPr>
            <p:ph type="sldNum" sz="quarter" idx="10"/>
          </p:nvPr>
        </p:nvSpPr>
        <p:spPr/>
        <p:txBody>
          <a:bodyPr/>
          <a:lstStyle/>
          <a:p>
            <a:fld id="{76C3EEFE-AE15-4CAC-B7B8-B32012761E44}" type="slidenum">
              <a:rPr lang="en-US" smtClean="0"/>
              <a:t>28</a:t>
            </a:fld>
            <a:endParaRPr lang="en-US"/>
          </a:p>
        </p:txBody>
      </p:sp>
    </p:spTree>
    <p:extLst>
      <p:ext uri="{BB962C8B-B14F-4D97-AF65-F5344CB8AC3E}">
        <p14:creationId xmlns:p14="http://schemas.microsoft.com/office/powerpoint/2010/main" val="1654934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look at the end of a lit fiber cable!</a:t>
            </a:r>
          </a:p>
        </p:txBody>
      </p:sp>
      <p:sp>
        <p:nvSpPr>
          <p:cNvPr id="4" name="Slide Number Placeholder 3"/>
          <p:cNvSpPr>
            <a:spLocks noGrp="1"/>
          </p:cNvSpPr>
          <p:nvPr>
            <p:ph type="sldNum" sz="quarter" idx="10"/>
          </p:nvPr>
        </p:nvSpPr>
        <p:spPr/>
        <p:txBody>
          <a:bodyPr/>
          <a:lstStyle/>
          <a:p>
            <a:fld id="{76C3EEFE-AE15-4CAC-B7B8-B32012761E44}" type="slidenum">
              <a:rPr lang="en-US" smtClean="0"/>
              <a:t>29</a:t>
            </a:fld>
            <a:endParaRPr lang="en-US"/>
          </a:p>
        </p:txBody>
      </p:sp>
    </p:spTree>
    <p:extLst>
      <p:ext uri="{BB962C8B-B14F-4D97-AF65-F5344CB8AC3E}">
        <p14:creationId xmlns:p14="http://schemas.microsoft.com/office/powerpoint/2010/main" val="237683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BNC connects to a single copper coax cable</a:t>
            </a:r>
          </a:p>
          <a:p>
            <a:r>
              <a:rPr lang="en-US" dirty="0"/>
              <a:t>AUI is a 15-pin connection</a:t>
            </a:r>
          </a:p>
        </p:txBody>
      </p:sp>
      <p:sp>
        <p:nvSpPr>
          <p:cNvPr id="4" name="Slide Number Placeholder 3"/>
          <p:cNvSpPr>
            <a:spLocks noGrp="1"/>
          </p:cNvSpPr>
          <p:nvPr>
            <p:ph type="sldNum" sz="quarter" idx="10"/>
          </p:nvPr>
        </p:nvSpPr>
        <p:spPr/>
        <p:txBody>
          <a:bodyPr/>
          <a:lstStyle/>
          <a:p>
            <a:fld id="{76C3EEFE-AE15-4CAC-B7B8-B32012761E44}" type="slidenum">
              <a:rPr lang="en-US" smtClean="0"/>
              <a:t>40</a:t>
            </a:fld>
            <a:endParaRPr lang="en-US"/>
          </a:p>
        </p:txBody>
      </p:sp>
    </p:spTree>
    <p:extLst>
      <p:ext uri="{BB962C8B-B14F-4D97-AF65-F5344CB8AC3E}">
        <p14:creationId xmlns:p14="http://schemas.microsoft.com/office/powerpoint/2010/main" val="4219216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 Metropolitan Area Network</a:t>
            </a:r>
          </a:p>
        </p:txBody>
      </p:sp>
      <p:sp>
        <p:nvSpPr>
          <p:cNvPr id="4" name="Slide Number Placeholder 3"/>
          <p:cNvSpPr>
            <a:spLocks noGrp="1"/>
          </p:cNvSpPr>
          <p:nvPr>
            <p:ph type="sldNum" sz="quarter" idx="10"/>
          </p:nvPr>
        </p:nvSpPr>
        <p:spPr/>
        <p:txBody>
          <a:bodyPr/>
          <a:lstStyle/>
          <a:p>
            <a:fld id="{76C3EEFE-AE15-4CAC-B7B8-B32012761E44}" type="slidenum">
              <a:rPr lang="en-US" smtClean="0"/>
              <a:t>49</a:t>
            </a:fld>
            <a:endParaRPr lang="en-US"/>
          </a:p>
        </p:txBody>
      </p:sp>
    </p:spTree>
    <p:extLst>
      <p:ext uri="{BB962C8B-B14F-4D97-AF65-F5344CB8AC3E}">
        <p14:creationId xmlns:p14="http://schemas.microsoft.com/office/powerpoint/2010/main" val="54273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http://www.service-architecture.com/articles/application-servers/application_server_definition.html</a:t>
            </a:r>
          </a:p>
        </p:txBody>
      </p:sp>
      <p:sp>
        <p:nvSpPr>
          <p:cNvPr id="4" name="Slide Number Placeholder 3"/>
          <p:cNvSpPr>
            <a:spLocks noGrp="1"/>
          </p:cNvSpPr>
          <p:nvPr>
            <p:ph type="sldNum" sz="quarter" idx="10"/>
          </p:nvPr>
        </p:nvSpPr>
        <p:spPr/>
        <p:txBody>
          <a:bodyPr/>
          <a:lstStyle/>
          <a:p>
            <a:fld id="{76C3EEFE-AE15-4CAC-B7B8-B32012761E44}" type="slidenum">
              <a:rPr lang="en-US" smtClean="0"/>
              <a:t>7</a:t>
            </a:fld>
            <a:endParaRPr lang="en-US"/>
          </a:p>
        </p:txBody>
      </p:sp>
    </p:spTree>
    <p:extLst>
      <p:ext uri="{BB962C8B-B14F-4D97-AF65-F5344CB8AC3E}">
        <p14:creationId xmlns:p14="http://schemas.microsoft.com/office/powerpoint/2010/main" val="997998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RTO: Recovery Time Objective - T</a:t>
            </a:r>
            <a:r>
              <a:rPr lang="en-US" sz="1200" b="0" i="0" kern="1200" dirty="0">
                <a:solidFill>
                  <a:schemeClr val="tx1"/>
                </a:solidFill>
                <a:effectLst/>
                <a:latin typeface="+mn-lt"/>
                <a:ea typeface="+mn-ea"/>
                <a:cs typeface="+mn-cs"/>
              </a:rPr>
              <a:t>he targeted duration of time and a service level within which a business process must be restored after a disaster (or disruption) in order to avoid unacceptable consequences associated with a break in business continuity.</a:t>
            </a:r>
          </a:p>
          <a:p>
            <a:r>
              <a:rPr lang="en-US" sz="1200" b="0" i="0" kern="1200" dirty="0">
                <a:solidFill>
                  <a:schemeClr val="tx1"/>
                </a:solidFill>
                <a:effectLst/>
                <a:latin typeface="+mn-lt"/>
                <a:ea typeface="+mn-ea"/>
                <a:cs typeface="+mn-cs"/>
              </a:rPr>
              <a:t>RPO: Recovery Point Objective - The maximum targeted period in which data might be lost from an IT service due to a major incident.</a:t>
            </a:r>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52</a:t>
            </a:fld>
            <a:endParaRPr lang="en-US"/>
          </a:p>
        </p:txBody>
      </p:sp>
    </p:spTree>
    <p:extLst>
      <p:ext uri="{BB962C8B-B14F-4D97-AF65-F5344CB8AC3E}">
        <p14:creationId xmlns:p14="http://schemas.microsoft.com/office/powerpoint/2010/main" val="1997943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hlinkClick r:id="rId3"/>
              </a:rPr>
              <a:t>Business continuity statistics: where myth meets fact.</a:t>
            </a:r>
            <a:r>
              <a:rPr lang="en-US" sz="1200" b="0" i="0" kern="1200" dirty="0">
                <a:solidFill>
                  <a:schemeClr val="tx1"/>
                </a:solidFill>
                <a:effectLst/>
                <a:latin typeface="+mn-lt"/>
                <a:ea typeface="+mn-ea"/>
                <a:cs typeface="+mn-cs"/>
              </a:rPr>
              <a:t> Continuity Central. 24 April 2009. Retrieved 3 August 2012.</a:t>
            </a:r>
          </a:p>
          <a:p>
            <a:r>
              <a:rPr lang="en-US" sz="1200" b="0" i="0" kern="1200" dirty="0">
                <a:solidFill>
                  <a:schemeClr val="tx1"/>
                </a:solidFill>
                <a:effectLst/>
                <a:latin typeface="+mn-lt"/>
                <a:ea typeface="+mn-ea"/>
                <a:cs typeface="+mn-cs"/>
              </a:rPr>
              <a:t>Infrastructure tier: Network services (DNS, DHCP, AD, NTP, etc.)</a:t>
            </a:r>
          </a:p>
          <a:p>
            <a:r>
              <a:rPr lang="en-US" sz="1200" b="0" i="0" kern="1200" dirty="0">
                <a:solidFill>
                  <a:schemeClr val="tx1"/>
                </a:solidFill>
                <a:effectLst/>
                <a:latin typeface="+mn-lt"/>
                <a:ea typeface="+mn-ea"/>
                <a:cs typeface="+mn-cs"/>
              </a:rPr>
              <a:t>Business Critical Tier: Systems critical for business operation (database servers, file servers, email, critical business apps, etc.)</a:t>
            </a:r>
          </a:p>
          <a:p>
            <a:r>
              <a:rPr lang="en-US" sz="1200" b="0" i="0" kern="1200" dirty="0">
                <a:solidFill>
                  <a:schemeClr val="tx1"/>
                </a:solidFill>
                <a:effectLst/>
                <a:latin typeface="+mn-lt"/>
                <a:ea typeface="+mn-ea"/>
                <a:cs typeface="+mn-cs"/>
              </a:rPr>
              <a:t>Lower Business Tiers: Not as critical systems (reporting services, payroll, internal intranet resources, </a:t>
            </a:r>
            <a:r>
              <a:rPr lang="en-US" sz="1200" b="0" i="0" kern="1200" dirty="0" err="1">
                <a:solidFill>
                  <a:schemeClr val="tx1"/>
                </a:solidFill>
                <a:effectLst/>
                <a:latin typeface="+mn-lt"/>
                <a:ea typeface="+mn-ea"/>
                <a:cs typeface="+mn-cs"/>
              </a:rPr>
              <a:t>etc</a:t>
            </a:r>
            <a:r>
              <a:rPr lang="en-US" sz="1200" b="0" i="0" kern="120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53</a:t>
            </a:fld>
            <a:endParaRPr lang="en-US"/>
          </a:p>
        </p:txBody>
      </p:sp>
    </p:spTree>
    <p:extLst>
      <p:ext uri="{BB962C8B-B14F-4D97-AF65-F5344CB8AC3E}">
        <p14:creationId xmlns:p14="http://schemas.microsoft.com/office/powerpoint/2010/main" val="1758134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54</a:t>
            </a:fld>
            <a:endParaRPr lang="en-US"/>
          </a:p>
        </p:txBody>
      </p:sp>
    </p:spTree>
    <p:extLst>
      <p:ext uri="{BB962C8B-B14F-4D97-AF65-F5344CB8AC3E}">
        <p14:creationId xmlns:p14="http://schemas.microsoft.com/office/powerpoint/2010/main" val="1718398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55</a:t>
            </a:fld>
            <a:endParaRPr lang="en-US"/>
          </a:p>
        </p:txBody>
      </p:sp>
    </p:spTree>
    <p:extLst>
      <p:ext uri="{BB962C8B-B14F-4D97-AF65-F5344CB8AC3E}">
        <p14:creationId xmlns:p14="http://schemas.microsoft.com/office/powerpoint/2010/main" val="3268990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Heartbeat – Connection between two servers, so each knows the other is alive.  Typically over LAN (not a separate network).</a:t>
            </a:r>
          </a:p>
        </p:txBody>
      </p:sp>
      <p:sp>
        <p:nvSpPr>
          <p:cNvPr id="4" name="Slide Number Placeholder 3"/>
          <p:cNvSpPr>
            <a:spLocks noGrp="1"/>
          </p:cNvSpPr>
          <p:nvPr>
            <p:ph type="sldNum" sz="quarter" idx="10"/>
          </p:nvPr>
        </p:nvSpPr>
        <p:spPr/>
        <p:txBody>
          <a:bodyPr/>
          <a:lstStyle/>
          <a:p>
            <a:fld id="{76C3EEFE-AE15-4CAC-B7B8-B32012761E44}" type="slidenum">
              <a:rPr lang="en-US" smtClean="0"/>
              <a:t>59</a:t>
            </a:fld>
            <a:endParaRPr lang="en-US"/>
          </a:p>
        </p:txBody>
      </p:sp>
    </p:spTree>
    <p:extLst>
      <p:ext uri="{BB962C8B-B14F-4D97-AF65-F5344CB8AC3E}">
        <p14:creationId xmlns:p14="http://schemas.microsoft.com/office/powerpoint/2010/main" val="3717822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cat command</a:t>
            </a:r>
          </a:p>
        </p:txBody>
      </p:sp>
      <p:sp>
        <p:nvSpPr>
          <p:cNvPr id="4" name="Slide Number Placeholder 3"/>
          <p:cNvSpPr>
            <a:spLocks noGrp="1"/>
          </p:cNvSpPr>
          <p:nvPr>
            <p:ph type="sldNum" sz="quarter" idx="10"/>
          </p:nvPr>
        </p:nvSpPr>
        <p:spPr/>
        <p:txBody>
          <a:bodyPr/>
          <a:lstStyle/>
          <a:p>
            <a:fld id="{76C3EEFE-AE15-4CAC-B7B8-B32012761E44}" type="slidenum">
              <a:rPr lang="en-US" smtClean="0"/>
              <a:t>66</a:t>
            </a:fld>
            <a:endParaRPr lang="en-US"/>
          </a:p>
        </p:txBody>
      </p:sp>
    </p:spTree>
    <p:extLst>
      <p:ext uri="{BB962C8B-B14F-4D97-AF65-F5344CB8AC3E}">
        <p14:creationId xmlns:p14="http://schemas.microsoft.com/office/powerpoint/2010/main" val="662722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93D70-214C-4073-BDC4-44A749555568}" type="slidenum">
              <a:rPr lang="en-US" smtClean="0"/>
              <a:t>72</a:t>
            </a:fld>
            <a:endParaRPr lang="en-US" dirty="0"/>
          </a:p>
        </p:txBody>
      </p:sp>
    </p:spTree>
    <p:extLst>
      <p:ext uri="{BB962C8B-B14F-4D97-AF65-F5344CB8AC3E}">
        <p14:creationId xmlns:p14="http://schemas.microsoft.com/office/powerpoint/2010/main" val="1902479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ToS</a:t>
            </a:r>
            <a:r>
              <a:rPr lang="en-US" dirty="0"/>
              <a:t> used for rate shaping,</a:t>
            </a:r>
            <a:r>
              <a:rPr lang="en-US" baseline="0" dirty="0"/>
              <a:t> bandwidth prioritizing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4000 bytes split in to 1500, 1500, 1040 = 4000 (3080</a:t>
            </a:r>
            <a:r>
              <a:rPr lang="en-US" baseline="0" dirty="0"/>
              <a:t> data + 20 packet) </a:t>
            </a:r>
            <a:r>
              <a:rPr lang="en-US" dirty="0"/>
              <a:t> data encapsulated in 3</a:t>
            </a:r>
            <a:r>
              <a:rPr lang="en-US" baseline="0" dirty="0"/>
              <a:t> 20 bit packets</a:t>
            </a:r>
            <a:endParaRPr lang="en-US" dirty="0"/>
          </a:p>
          <a:p>
            <a:r>
              <a:rPr lang="en-US" dirty="0"/>
              <a:t>4000 (3080 data + 20 header)</a:t>
            </a:r>
            <a:r>
              <a:rPr lang="en-US" baseline="0" dirty="0"/>
              <a:t> = 1500 (1480 data + 20 header) + 1500 (1480 data + 20 header) + 1040 (1020 data + 20 header)</a:t>
            </a:r>
          </a:p>
          <a:p>
            <a:r>
              <a:rPr lang="en-US" baseline="0" dirty="0"/>
              <a:t>Extra 40 bits is from 2 extra packets (20 bit header per packet)</a:t>
            </a:r>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79</a:t>
            </a:fld>
            <a:endParaRPr lang="en-US"/>
          </a:p>
        </p:txBody>
      </p:sp>
    </p:spTree>
    <p:extLst>
      <p:ext uri="{BB962C8B-B14F-4D97-AF65-F5344CB8AC3E}">
        <p14:creationId xmlns:p14="http://schemas.microsoft.com/office/powerpoint/2010/main" val="3534028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80</a:t>
            </a:fld>
            <a:endParaRPr lang="en-US"/>
          </a:p>
        </p:txBody>
      </p:sp>
    </p:spTree>
    <p:extLst>
      <p:ext uri="{BB962C8B-B14F-4D97-AF65-F5344CB8AC3E}">
        <p14:creationId xmlns:p14="http://schemas.microsoft.com/office/powerpoint/2010/main" val="2859342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81</a:t>
            </a:fld>
            <a:endParaRPr lang="en-US"/>
          </a:p>
        </p:txBody>
      </p:sp>
    </p:spTree>
    <p:extLst>
      <p:ext uri="{BB962C8B-B14F-4D97-AF65-F5344CB8AC3E}">
        <p14:creationId xmlns:p14="http://schemas.microsoft.com/office/powerpoint/2010/main" val="142462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http://www.service-architecture.com/articles/application-servers/application_server_definition.html</a:t>
            </a:r>
          </a:p>
          <a:p>
            <a:r>
              <a:rPr lang="en-US" dirty="0"/>
              <a:t>EIS: Enterprise Information System</a:t>
            </a:r>
          </a:p>
        </p:txBody>
      </p:sp>
      <p:sp>
        <p:nvSpPr>
          <p:cNvPr id="4" name="Slide Number Placeholder 3"/>
          <p:cNvSpPr>
            <a:spLocks noGrp="1"/>
          </p:cNvSpPr>
          <p:nvPr>
            <p:ph type="sldNum" sz="quarter" idx="10"/>
          </p:nvPr>
        </p:nvSpPr>
        <p:spPr/>
        <p:txBody>
          <a:bodyPr/>
          <a:lstStyle/>
          <a:p>
            <a:fld id="{76C3EEFE-AE15-4CAC-B7B8-B32012761E44}" type="slidenum">
              <a:rPr lang="en-US" smtClean="0"/>
              <a:t>8</a:t>
            </a:fld>
            <a:endParaRPr lang="en-US"/>
          </a:p>
        </p:txBody>
      </p:sp>
    </p:spTree>
    <p:extLst>
      <p:ext uri="{BB962C8B-B14F-4D97-AF65-F5344CB8AC3E}">
        <p14:creationId xmlns:p14="http://schemas.microsoft.com/office/powerpoint/2010/main" val="1525686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82</a:t>
            </a:fld>
            <a:endParaRPr lang="en-US"/>
          </a:p>
        </p:txBody>
      </p:sp>
    </p:spTree>
    <p:extLst>
      <p:ext uri="{BB962C8B-B14F-4D97-AF65-F5344CB8AC3E}">
        <p14:creationId xmlns:p14="http://schemas.microsoft.com/office/powerpoint/2010/main" val="3628382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URD: Urgent</a:t>
            </a:r>
          </a:p>
          <a:p>
            <a:r>
              <a:rPr lang="en-US" dirty="0"/>
              <a:t>ACK: Acknowledgement</a:t>
            </a:r>
          </a:p>
          <a:p>
            <a:r>
              <a:rPr lang="en-US" dirty="0"/>
              <a:t>PSH: Push buffered data to application</a:t>
            </a:r>
          </a:p>
          <a:p>
            <a:r>
              <a:rPr lang="en-US" dirty="0"/>
              <a:t>RST: Reset the connection</a:t>
            </a:r>
          </a:p>
          <a:p>
            <a:r>
              <a:rPr lang="en-US" dirty="0"/>
              <a:t>SYN: Synchronize sequence numbers</a:t>
            </a:r>
          </a:p>
          <a:p>
            <a:r>
              <a:rPr lang="en-US" dirty="0"/>
              <a:t>FIN: Last</a:t>
            </a:r>
            <a:r>
              <a:rPr lang="en-US" baseline="0" dirty="0"/>
              <a:t> package</a:t>
            </a:r>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83</a:t>
            </a:fld>
            <a:endParaRPr lang="en-US"/>
          </a:p>
        </p:txBody>
      </p:sp>
    </p:spTree>
    <p:extLst>
      <p:ext uri="{BB962C8B-B14F-4D97-AF65-F5344CB8AC3E}">
        <p14:creationId xmlns:p14="http://schemas.microsoft.com/office/powerpoint/2010/main" val="4126036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84</a:t>
            </a:fld>
            <a:endParaRPr lang="en-US"/>
          </a:p>
        </p:txBody>
      </p:sp>
    </p:spTree>
    <p:extLst>
      <p:ext uri="{BB962C8B-B14F-4D97-AF65-F5344CB8AC3E}">
        <p14:creationId xmlns:p14="http://schemas.microsoft.com/office/powerpoint/2010/main" val="3852404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85</a:t>
            </a:fld>
            <a:endParaRPr lang="en-US"/>
          </a:p>
        </p:txBody>
      </p:sp>
    </p:spTree>
    <p:extLst>
      <p:ext uri="{BB962C8B-B14F-4D97-AF65-F5344CB8AC3E}">
        <p14:creationId xmlns:p14="http://schemas.microsoft.com/office/powerpoint/2010/main" val="2346578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TCP and UDP headers</a:t>
            </a:r>
          </a:p>
        </p:txBody>
      </p:sp>
      <p:sp>
        <p:nvSpPr>
          <p:cNvPr id="4" name="Slide Number Placeholder 3"/>
          <p:cNvSpPr>
            <a:spLocks noGrp="1"/>
          </p:cNvSpPr>
          <p:nvPr>
            <p:ph type="sldNum" sz="quarter" idx="10"/>
          </p:nvPr>
        </p:nvSpPr>
        <p:spPr/>
        <p:txBody>
          <a:bodyPr/>
          <a:lstStyle/>
          <a:p>
            <a:fld id="{76C3EEFE-AE15-4CAC-B7B8-B32012761E44}" type="slidenum">
              <a:rPr lang="en-US" smtClean="0"/>
              <a:t>86</a:t>
            </a:fld>
            <a:endParaRPr lang="en-US"/>
          </a:p>
        </p:txBody>
      </p:sp>
    </p:spTree>
    <p:extLst>
      <p:ext uri="{BB962C8B-B14F-4D97-AF65-F5344CB8AC3E}">
        <p14:creationId xmlns:p14="http://schemas.microsoft.com/office/powerpoint/2010/main" val="2717490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TCP and UDP headers</a:t>
            </a:r>
          </a:p>
        </p:txBody>
      </p:sp>
      <p:sp>
        <p:nvSpPr>
          <p:cNvPr id="4" name="Slide Number Placeholder 3"/>
          <p:cNvSpPr>
            <a:spLocks noGrp="1"/>
          </p:cNvSpPr>
          <p:nvPr>
            <p:ph type="sldNum" sz="quarter" idx="10"/>
          </p:nvPr>
        </p:nvSpPr>
        <p:spPr/>
        <p:txBody>
          <a:bodyPr/>
          <a:lstStyle/>
          <a:p>
            <a:fld id="{76C3EEFE-AE15-4CAC-B7B8-B32012761E44}" type="slidenum">
              <a:rPr lang="en-US" smtClean="0"/>
              <a:t>87</a:t>
            </a:fld>
            <a:endParaRPr lang="en-US"/>
          </a:p>
        </p:txBody>
      </p:sp>
    </p:spTree>
    <p:extLst>
      <p:ext uri="{BB962C8B-B14F-4D97-AF65-F5344CB8AC3E}">
        <p14:creationId xmlns:p14="http://schemas.microsoft.com/office/powerpoint/2010/main" val="1255637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Syn</a:t>
            </a:r>
            <a:r>
              <a:rPr lang="en-US" dirty="0"/>
              <a:t> flood</a:t>
            </a:r>
          </a:p>
        </p:txBody>
      </p:sp>
      <p:sp>
        <p:nvSpPr>
          <p:cNvPr id="4" name="Slide Number Placeholder 3"/>
          <p:cNvSpPr>
            <a:spLocks noGrp="1"/>
          </p:cNvSpPr>
          <p:nvPr>
            <p:ph type="sldNum" sz="quarter" idx="10"/>
          </p:nvPr>
        </p:nvSpPr>
        <p:spPr/>
        <p:txBody>
          <a:bodyPr/>
          <a:lstStyle/>
          <a:p>
            <a:fld id="{76C3EEFE-AE15-4CAC-B7B8-B32012761E44}" type="slidenum">
              <a:rPr lang="en-US" smtClean="0"/>
              <a:t>88</a:t>
            </a:fld>
            <a:endParaRPr lang="en-US"/>
          </a:p>
        </p:txBody>
      </p:sp>
    </p:spTree>
    <p:extLst>
      <p:ext uri="{BB962C8B-B14F-4D97-AF65-F5344CB8AC3E}">
        <p14:creationId xmlns:p14="http://schemas.microsoft.com/office/powerpoint/2010/main" val="2500524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Syn</a:t>
            </a:r>
            <a:r>
              <a:rPr lang="en-US" dirty="0"/>
              <a:t> flood</a:t>
            </a:r>
          </a:p>
        </p:txBody>
      </p:sp>
      <p:sp>
        <p:nvSpPr>
          <p:cNvPr id="4" name="Slide Number Placeholder 3"/>
          <p:cNvSpPr>
            <a:spLocks noGrp="1"/>
          </p:cNvSpPr>
          <p:nvPr>
            <p:ph type="sldNum" sz="quarter" idx="10"/>
          </p:nvPr>
        </p:nvSpPr>
        <p:spPr/>
        <p:txBody>
          <a:bodyPr/>
          <a:lstStyle/>
          <a:p>
            <a:fld id="{76C3EEFE-AE15-4CAC-B7B8-B32012761E44}" type="slidenum">
              <a:rPr lang="en-US" smtClean="0"/>
              <a:t>89</a:t>
            </a:fld>
            <a:endParaRPr lang="en-US"/>
          </a:p>
        </p:txBody>
      </p:sp>
    </p:spTree>
    <p:extLst>
      <p:ext uri="{BB962C8B-B14F-4D97-AF65-F5344CB8AC3E}">
        <p14:creationId xmlns:p14="http://schemas.microsoft.com/office/powerpoint/2010/main" val="2597210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ARP packets</a:t>
            </a:r>
          </a:p>
        </p:txBody>
      </p:sp>
      <p:sp>
        <p:nvSpPr>
          <p:cNvPr id="4" name="Slide Number Placeholder 3"/>
          <p:cNvSpPr>
            <a:spLocks noGrp="1"/>
          </p:cNvSpPr>
          <p:nvPr>
            <p:ph type="sldNum" sz="quarter" idx="10"/>
          </p:nvPr>
        </p:nvSpPr>
        <p:spPr/>
        <p:txBody>
          <a:bodyPr/>
          <a:lstStyle/>
          <a:p>
            <a:fld id="{76C3EEFE-AE15-4CAC-B7B8-B32012761E44}" type="slidenum">
              <a:rPr lang="en-US" smtClean="0"/>
              <a:t>93</a:t>
            </a:fld>
            <a:endParaRPr lang="en-US"/>
          </a:p>
        </p:txBody>
      </p:sp>
    </p:spTree>
    <p:extLst>
      <p:ext uri="{BB962C8B-B14F-4D97-AF65-F5344CB8AC3E}">
        <p14:creationId xmlns:p14="http://schemas.microsoft.com/office/powerpoint/2010/main" val="1394505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CIDR Calculator</a:t>
            </a:r>
          </a:p>
          <a:p>
            <a:r>
              <a:rPr lang="en-US" dirty="0"/>
              <a:t>CIDR:</a:t>
            </a:r>
            <a:r>
              <a:rPr lang="en-US" baseline="0" dirty="0"/>
              <a:t> </a:t>
            </a:r>
            <a:r>
              <a:rPr lang="en-US" dirty="0"/>
              <a:t>227.82.157.177/20</a:t>
            </a:r>
          </a:p>
          <a:p>
            <a:r>
              <a:rPr lang="en-US" dirty="0"/>
              <a:t>Netmask: 255.255.240.0</a:t>
            </a:r>
          </a:p>
          <a:p>
            <a:r>
              <a:rPr lang="en-US" dirty="0"/>
              <a:t>Range: 227.82.144.0 - 227.82.159.255</a:t>
            </a:r>
          </a:p>
        </p:txBody>
      </p:sp>
      <p:sp>
        <p:nvSpPr>
          <p:cNvPr id="4" name="Slide Number Placeholder 3"/>
          <p:cNvSpPr>
            <a:spLocks noGrp="1"/>
          </p:cNvSpPr>
          <p:nvPr>
            <p:ph type="sldNum" sz="quarter" idx="10"/>
          </p:nvPr>
        </p:nvSpPr>
        <p:spPr/>
        <p:txBody>
          <a:bodyPr/>
          <a:lstStyle/>
          <a:p>
            <a:fld id="{76C3EEFE-AE15-4CAC-B7B8-B32012761E44}" type="slidenum">
              <a:rPr lang="en-US" smtClean="0"/>
              <a:t>96</a:t>
            </a:fld>
            <a:endParaRPr lang="en-US"/>
          </a:p>
        </p:txBody>
      </p:sp>
    </p:spTree>
    <p:extLst>
      <p:ext uri="{BB962C8B-B14F-4D97-AF65-F5344CB8AC3E}">
        <p14:creationId xmlns:p14="http://schemas.microsoft.com/office/powerpoint/2010/main" val="148968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57FE4-94DE-B596-9BC1-2723B440E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F41F0-9E5A-8711-4A69-28DD69B43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96357-5B54-FF90-6A13-311056665DA9}"/>
              </a:ext>
            </a:extLst>
          </p:cNvPr>
          <p:cNvSpPr>
            <a:spLocks noGrp="1"/>
          </p:cNvSpPr>
          <p:nvPr>
            <p:ph type="body" idx="1"/>
          </p:nvPr>
        </p:nvSpPr>
        <p:spPr/>
        <p:txBody>
          <a:bodyPr/>
          <a:lstStyle/>
          <a:p>
            <a:r>
              <a:rPr lang="en-US" dirty="0"/>
              <a:t>Hertz: Cycles per second</a:t>
            </a:r>
          </a:p>
          <a:p>
            <a:r>
              <a:rPr lang="en-US" dirty="0"/>
              <a:t>Hertz: Rental car company</a:t>
            </a:r>
          </a:p>
          <a:p>
            <a:r>
              <a:rPr lang="en-US" dirty="0"/>
              <a:t>Intel 4004: The first microprocessor</a:t>
            </a:r>
          </a:p>
        </p:txBody>
      </p:sp>
      <p:sp>
        <p:nvSpPr>
          <p:cNvPr id="4" name="Slide Number Placeholder 3">
            <a:extLst>
              <a:ext uri="{FF2B5EF4-FFF2-40B4-BE49-F238E27FC236}">
                <a16:creationId xmlns:a16="http://schemas.microsoft.com/office/drawing/2014/main" id="{E66E00D8-B1AA-15A1-44AD-CC038227A3ED}"/>
              </a:ext>
            </a:extLst>
          </p:cNvPr>
          <p:cNvSpPr>
            <a:spLocks noGrp="1"/>
          </p:cNvSpPr>
          <p:nvPr>
            <p:ph type="sldNum" sz="quarter" idx="10"/>
          </p:nvPr>
        </p:nvSpPr>
        <p:spPr/>
        <p:txBody>
          <a:bodyPr/>
          <a:lstStyle/>
          <a:p>
            <a:fld id="{76C3EEFE-AE15-4CAC-B7B8-B32012761E44}" type="slidenum">
              <a:rPr lang="en-US" smtClean="0"/>
              <a:t>13</a:t>
            </a:fld>
            <a:endParaRPr lang="en-US"/>
          </a:p>
        </p:txBody>
      </p:sp>
    </p:spTree>
    <p:extLst>
      <p:ext uri="{BB962C8B-B14F-4D97-AF65-F5344CB8AC3E}">
        <p14:creationId xmlns:p14="http://schemas.microsoft.com/office/powerpoint/2010/main" val="1373769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IPv6 CIDR: 2001::7a11:a1e:cafe/32</a:t>
            </a:r>
          </a:p>
          <a:p>
            <a:r>
              <a:rPr lang="en-US" sz="1200" b="0" i="0" kern="1200" dirty="0">
                <a:solidFill>
                  <a:schemeClr val="tx1"/>
                </a:solidFill>
                <a:effectLst/>
                <a:latin typeface="+mn-lt"/>
                <a:ea typeface="+mn-ea"/>
                <a:cs typeface="+mn-cs"/>
              </a:rPr>
              <a:t>Range: 2001:0:0:0:0:0:0:0 - 2001:0:ffff:ffff:ffff:ffff:ffff:ffff</a:t>
            </a:r>
          </a:p>
        </p:txBody>
      </p:sp>
      <p:sp>
        <p:nvSpPr>
          <p:cNvPr id="4" name="Slide Number Placeholder 3"/>
          <p:cNvSpPr>
            <a:spLocks noGrp="1"/>
          </p:cNvSpPr>
          <p:nvPr>
            <p:ph type="sldNum" sz="quarter" idx="10"/>
          </p:nvPr>
        </p:nvSpPr>
        <p:spPr/>
        <p:txBody>
          <a:bodyPr/>
          <a:lstStyle/>
          <a:p>
            <a:fld id="{76C3EEFE-AE15-4CAC-B7B8-B32012761E44}" type="slidenum">
              <a:rPr lang="en-US" smtClean="0"/>
              <a:t>97</a:t>
            </a:fld>
            <a:endParaRPr lang="en-US"/>
          </a:p>
        </p:txBody>
      </p:sp>
    </p:spTree>
    <p:extLst>
      <p:ext uri="{BB962C8B-B14F-4D97-AF65-F5344CB8AC3E}">
        <p14:creationId xmlns:p14="http://schemas.microsoft.com/office/powerpoint/2010/main" val="1951015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0.0.0.0-127.255.255.255</a:t>
            </a:r>
          </a:p>
          <a:p>
            <a:r>
              <a:rPr lang="en-US" dirty="0"/>
              <a:t>B: 128.0.0.0-191.255.255.255</a:t>
            </a:r>
          </a:p>
          <a:p>
            <a:r>
              <a:rPr lang="en-US" dirty="0"/>
              <a:t>C: 192.0.0.0-223.255.255.255</a:t>
            </a:r>
          </a:p>
          <a:p>
            <a:r>
              <a:rPr lang="en-US" dirty="0"/>
              <a:t>D: 224.0.0.0-239.255.255.255</a:t>
            </a:r>
          </a:p>
          <a:p>
            <a:r>
              <a:rPr lang="en-US" dirty="0"/>
              <a:t>E:</a:t>
            </a:r>
            <a:r>
              <a:rPr lang="en-US" baseline="0" dirty="0"/>
              <a:t> 240.0.0.0-255.255.255.255</a:t>
            </a:r>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103</a:t>
            </a:fld>
            <a:endParaRPr lang="en-US"/>
          </a:p>
        </p:txBody>
      </p:sp>
    </p:spTree>
    <p:extLst>
      <p:ext uri="{BB962C8B-B14F-4D97-AF65-F5344CB8AC3E}">
        <p14:creationId xmlns:p14="http://schemas.microsoft.com/office/powerpoint/2010/main" val="3883341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Bitwise AND</a:t>
            </a:r>
          </a:p>
        </p:txBody>
      </p:sp>
      <p:sp>
        <p:nvSpPr>
          <p:cNvPr id="4" name="Slide Number Placeholder 3"/>
          <p:cNvSpPr>
            <a:spLocks noGrp="1"/>
          </p:cNvSpPr>
          <p:nvPr>
            <p:ph type="sldNum" sz="quarter" idx="10"/>
          </p:nvPr>
        </p:nvSpPr>
        <p:spPr/>
        <p:txBody>
          <a:bodyPr/>
          <a:lstStyle/>
          <a:p>
            <a:fld id="{76C3EEFE-AE15-4CAC-B7B8-B32012761E44}" type="slidenum">
              <a:rPr lang="en-US" smtClean="0"/>
              <a:t>108</a:t>
            </a:fld>
            <a:endParaRPr lang="en-US"/>
          </a:p>
        </p:txBody>
      </p:sp>
    </p:spTree>
    <p:extLst>
      <p:ext uri="{BB962C8B-B14F-4D97-AF65-F5344CB8AC3E}">
        <p14:creationId xmlns:p14="http://schemas.microsoft.com/office/powerpoint/2010/main" val="1441022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Bitwise AND</a:t>
            </a:r>
          </a:p>
        </p:txBody>
      </p:sp>
      <p:sp>
        <p:nvSpPr>
          <p:cNvPr id="4" name="Slide Number Placeholder 3"/>
          <p:cNvSpPr>
            <a:spLocks noGrp="1"/>
          </p:cNvSpPr>
          <p:nvPr>
            <p:ph type="sldNum" sz="quarter" idx="10"/>
          </p:nvPr>
        </p:nvSpPr>
        <p:spPr/>
        <p:txBody>
          <a:bodyPr/>
          <a:lstStyle/>
          <a:p>
            <a:fld id="{76C3EEFE-AE15-4CAC-B7B8-B32012761E44}" type="slidenum">
              <a:rPr lang="en-US" smtClean="0"/>
              <a:t>109</a:t>
            </a:fld>
            <a:endParaRPr lang="en-US"/>
          </a:p>
        </p:txBody>
      </p:sp>
    </p:spTree>
    <p:extLst>
      <p:ext uri="{BB962C8B-B14F-4D97-AF65-F5344CB8AC3E}">
        <p14:creationId xmlns:p14="http://schemas.microsoft.com/office/powerpoint/2010/main" val="219018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Hertz: Cycles per second</a:t>
            </a:r>
          </a:p>
          <a:p>
            <a:r>
              <a:rPr lang="en-US" dirty="0"/>
              <a:t>Hertz: Rental car company</a:t>
            </a:r>
          </a:p>
          <a:p>
            <a:r>
              <a:rPr lang="en-US" dirty="0"/>
              <a:t>Intel 4004: The first microprocessor</a:t>
            </a:r>
          </a:p>
        </p:txBody>
      </p:sp>
      <p:sp>
        <p:nvSpPr>
          <p:cNvPr id="4" name="Slide Number Placeholder 3"/>
          <p:cNvSpPr>
            <a:spLocks noGrp="1"/>
          </p:cNvSpPr>
          <p:nvPr>
            <p:ph type="sldNum" sz="quarter" idx="10"/>
          </p:nvPr>
        </p:nvSpPr>
        <p:spPr/>
        <p:txBody>
          <a:bodyPr/>
          <a:lstStyle/>
          <a:p>
            <a:fld id="{76C3EEFE-AE15-4CAC-B7B8-B32012761E44}" type="slidenum">
              <a:rPr lang="en-US" smtClean="0"/>
              <a:t>14</a:t>
            </a:fld>
            <a:endParaRPr lang="en-US"/>
          </a:p>
        </p:txBody>
      </p:sp>
    </p:spTree>
    <p:extLst>
      <p:ext uri="{BB962C8B-B14F-4D97-AF65-F5344CB8AC3E}">
        <p14:creationId xmlns:p14="http://schemas.microsoft.com/office/powerpoint/2010/main" val="217963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cores and hyper-thread cores are not equal!</a:t>
            </a:r>
          </a:p>
          <a:p>
            <a:r>
              <a:rPr lang="en-US" dirty="0"/>
              <a:t>http://www.pcmag.com/encyclopedia/term/44567/hyperthreading</a:t>
            </a:r>
          </a:p>
        </p:txBody>
      </p:sp>
      <p:sp>
        <p:nvSpPr>
          <p:cNvPr id="4" name="Slide Number Placeholder 3"/>
          <p:cNvSpPr>
            <a:spLocks noGrp="1"/>
          </p:cNvSpPr>
          <p:nvPr>
            <p:ph type="sldNum" sz="quarter" idx="10"/>
          </p:nvPr>
        </p:nvSpPr>
        <p:spPr/>
        <p:txBody>
          <a:bodyPr/>
          <a:lstStyle/>
          <a:p>
            <a:fld id="{76C3EEFE-AE15-4CAC-B7B8-B32012761E44}" type="slidenum">
              <a:rPr lang="en-US" smtClean="0"/>
              <a:t>15</a:t>
            </a:fld>
            <a:endParaRPr lang="en-US"/>
          </a:p>
        </p:txBody>
      </p:sp>
    </p:spTree>
    <p:extLst>
      <p:ext uri="{BB962C8B-B14F-4D97-AF65-F5344CB8AC3E}">
        <p14:creationId xmlns:p14="http://schemas.microsoft.com/office/powerpoint/2010/main" val="125166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16</a:t>
            </a:fld>
            <a:endParaRPr lang="en-US"/>
          </a:p>
        </p:txBody>
      </p:sp>
    </p:spTree>
    <p:extLst>
      <p:ext uri="{BB962C8B-B14F-4D97-AF65-F5344CB8AC3E}">
        <p14:creationId xmlns:p14="http://schemas.microsoft.com/office/powerpoint/2010/main" val="382801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C3EEFE-AE15-4CAC-B7B8-B32012761E44}" type="slidenum">
              <a:rPr lang="en-US" smtClean="0"/>
              <a:t>17</a:t>
            </a:fld>
            <a:endParaRPr lang="en-US"/>
          </a:p>
        </p:txBody>
      </p:sp>
    </p:spTree>
    <p:extLst>
      <p:ext uri="{BB962C8B-B14F-4D97-AF65-F5344CB8AC3E}">
        <p14:creationId xmlns:p14="http://schemas.microsoft.com/office/powerpoint/2010/main" val="181764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Anderson Batista Evangelista Lima - Own work, CC BY-SA 3.0</a:t>
            </a:r>
          </a:p>
        </p:txBody>
      </p:sp>
      <p:sp>
        <p:nvSpPr>
          <p:cNvPr id="4" name="Slide Number Placeholder 3"/>
          <p:cNvSpPr>
            <a:spLocks noGrp="1"/>
          </p:cNvSpPr>
          <p:nvPr>
            <p:ph type="sldNum" sz="quarter" idx="10"/>
          </p:nvPr>
        </p:nvSpPr>
        <p:spPr/>
        <p:txBody>
          <a:bodyPr/>
          <a:lstStyle/>
          <a:p>
            <a:fld id="{76C3EEFE-AE15-4CAC-B7B8-B32012761E44}" type="slidenum">
              <a:rPr lang="en-US" smtClean="0"/>
              <a:t>18</a:t>
            </a:fld>
            <a:endParaRPr lang="en-US"/>
          </a:p>
        </p:txBody>
      </p:sp>
    </p:spTree>
    <p:extLst>
      <p:ext uri="{BB962C8B-B14F-4D97-AF65-F5344CB8AC3E}">
        <p14:creationId xmlns:p14="http://schemas.microsoft.com/office/powerpoint/2010/main" val="68557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FB6464-7933-4304-9B3B-EF6CCF3A15CA}"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19336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3EC3A-57F8-4009-9DBE-7ADDF509CDFE}"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55969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BAB5F-956B-4E41-8E84-5F4E4D799FEE}"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83491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98C4B0-2A61-46D7-B805-B2731465A9D1}"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040897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E09CCF-1633-4270-B282-25954267FA8D}"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88720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120E42-2C67-4BC0-A733-4CDC4CFB138A}"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2658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E276FD-EF8F-4886-9EB1-BFA8FFC8E06D}"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211931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90BB81-E1DA-4394-B30F-12539360E77B}" type="datetime1">
              <a:rPr lang="en-US" smtClean="0"/>
              <a:t>2/11/25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5752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B4CC82-D169-422E-A48E-4C9E116071E1}" type="datetime1">
              <a:rPr lang="en-US" smtClean="0"/>
              <a:t>2/11/25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9047-9AFA-4A82-8069-D12132B7B90E}"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170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B61A5-ADA6-4256-9075-9344F53E9EAA}" type="datetime1">
              <a:rPr lang="en-US" smtClean="0"/>
              <a:t>2/11/25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4009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231B3-7B8A-4179-ACEE-2086BDE1D79A}"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84608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B0C27-DB6D-49F7-B6D0-AC1122E6377E}"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14342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C059C-955F-4FE2-8413-4A56142879FA}"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425190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241AB0-D9E8-4357-BE92-D13DF45A23D2}"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568509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13EAF-241F-4638-880B-DAFDCC282E37}"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527067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6C7346-6563-4269-9F58-E50EB2C38634}"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747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49FD16-8ED7-4A5A-9AAF-31F8334760D9}"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048490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C13546-ED48-42B8-9905-65514D4861EA}"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738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768CED-DA09-479B-B8E0-C5B1BEAE9981}"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283653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03974A-E042-464B-AD7B-1507ED2BFB62}" type="datetime1">
              <a:rPr lang="en-US" smtClean="0"/>
              <a:t>2/11/25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106700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CE2AC8-E9A0-4ACC-B657-EB651DE5E03E}" type="datetime1">
              <a:rPr lang="en-US" smtClean="0"/>
              <a:t>2/11/25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887051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F4C164E-A612-4386-AA3D-DE16D2DBE737}" type="datetime1">
              <a:rPr lang="en-US" smtClean="0"/>
              <a:t>2/11/25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79843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091B2B-FB59-438A-ACDC-47701874B650}"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906276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A6F18A5-EBA6-49C8-A8DF-1C8F2C5306DC}" type="datetime1">
              <a:rPr lang="en-US" smtClean="0"/>
              <a:t>2/11/25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B519047-9AFA-4A82-8069-D12132B7B90E}" type="slidenum">
              <a:rPr lang="en-US" smtClean="0"/>
              <a:t>‹#›</a:t>
            </a:fld>
            <a:endParaRPr lang="en-US" dirty="0"/>
          </a:p>
        </p:txBody>
      </p:sp>
    </p:spTree>
    <p:extLst>
      <p:ext uri="{BB962C8B-B14F-4D97-AF65-F5344CB8AC3E}">
        <p14:creationId xmlns:p14="http://schemas.microsoft.com/office/powerpoint/2010/main" val="585247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48AC05-A270-4A85-BD49-D1BEE74B6105}"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3209969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EAC9B-AF37-4663-9128-A74879FD23BB}"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267772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33715-7FD4-4E51-99DB-DCE0FC772BFF}" type="datetime1">
              <a:rPr lang="en-US" smtClean="0"/>
              <a:t>2/11/25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4030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3CAFE-C5BB-40FB-A774-4FE614115DD2}"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418064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AF513E-DAF2-4773-90A1-79213E3BE21B}" type="datetime1">
              <a:rPr lang="en-US" smtClean="0"/>
              <a:t>2/11/25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519047-9AFA-4A82-8069-D12132B7B90E}"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4031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D1A736-8C64-4635-88CC-AE9A1744241C}" type="datetime1">
              <a:rPr lang="en-US" smtClean="0"/>
              <a:t>2/11/25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519047-9AFA-4A82-8069-D12132B7B90E}"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967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3454B-6CC6-4106-8A25-8BBBE77444DB}" type="datetime1">
              <a:rPr lang="en-US" smtClean="0"/>
              <a:t>2/11/25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9425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C4F41-D7D5-41C9-BDB1-E320C9E65C2E}"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104861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80923-0AF4-4163-8A3C-9B6F5BD15DAA}" type="datetime1">
              <a:rPr lang="en-US" smtClean="0"/>
              <a:t>2/11/25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19047-9AFA-4A82-8069-D12132B7B90E}" type="slidenum">
              <a:rPr lang="en-US" smtClean="0"/>
              <a:t>‹#›</a:t>
            </a:fld>
            <a:endParaRPr lang="en-US" dirty="0"/>
          </a:p>
        </p:txBody>
      </p:sp>
    </p:spTree>
    <p:extLst>
      <p:ext uri="{BB962C8B-B14F-4D97-AF65-F5344CB8AC3E}">
        <p14:creationId xmlns:p14="http://schemas.microsoft.com/office/powerpoint/2010/main" val="213872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7447460-AEBE-474F-8828-452E13E71E98}" type="datetime1">
              <a:rPr lang="en-US" smtClean="0"/>
              <a:t>2/11/25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519047-9AFA-4A82-8069-D12132B7B90E}" type="slidenum">
              <a:rPr lang="en-US" smtClean="0"/>
              <a:t>‹#›</a:t>
            </a:fld>
            <a:endParaRPr lang="en-US" dirty="0"/>
          </a:p>
        </p:txBody>
      </p:sp>
    </p:spTree>
    <p:extLst>
      <p:ext uri="{BB962C8B-B14F-4D97-AF65-F5344CB8AC3E}">
        <p14:creationId xmlns:p14="http://schemas.microsoft.com/office/powerpoint/2010/main" val="29766549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0950942-1EA8-4C94-887E-24B9B2BC3CF9}" type="datetime1">
              <a:rPr lang="en-US" smtClean="0"/>
              <a:t>2/11/25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519047-9AFA-4A82-8069-D12132B7B90E}" type="slidenum">
              <a:rPr lang="en-US" smtClean="0"/>
              <a:t>‹#›</a:t>
            </a:fld>
            <a:endParaRPr lang="en-US" dirty="0"/>
          </a:p>
        </p:txBody>
      </p:sp>
    </p:spTree>
    <p:extLst>
      <p:ext uri="{BB962C8B-B14F-4D97-AF65-F5344CB8AC3E}">
        <p14:creationId xmlns:p14="http://schemas.microsoft.com/office/powerpoint/2010/main" val="268618914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807229C-8199-4793-89C5-DAC24A854176}" type="datetime1">
              <a:rPr lang="en-US" smtClean="0"/>
              <a:t>2/11/25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B519047-9AFA-4A82-8069-D12132B7B90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64998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www.subnet-calculator.com/cidr.php" TargetMode="Externa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image" Target="../media/image79.tiff"/><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hyperlink" Target="mailto:username@147.64.243.1##" TargetMode="External"/><Relationship Id="rId2" Type="http://schemas.openxmlformats.org/officeDocument/2006/relationships/hyperlink" Target="mailto:username@csci325-1##.math.cs.Edinboro.edu" TargetMode="External"/><Relationship Id="rId1" Type="http://schemas.openxmlformats.org/officeDocument/2006/relationships/slideLayout" Target="../slideLayouts/slideLayout24.xml"/><Relationship Id="rId4" Type="http://schemas.openxmlformats.org/officeDocument/2006/relationships/image" Target="../media/image4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6.gif"/></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59.png"/></Relationships>
</file>

<file path=ppt/slides/_rels/slide87.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ECSC 325.200</a:t>
            </a:r>
            <a:br>
              <a:rPr lang="en-US" dirty="0"/>
            </a:br>
            <a:r>
              <a:rPr lang="en-US" sz="5400" dirty="0"/>
              <a:t>Web Server Administration</a:t>
            </a:r>
          </a:p>
        </p:txBody>
      </p:sp>
      <p:sp>
        <p:nvSpPr>
          <p:cNvPr id="3" name="Subtitle 2"/>
          <p:cNvSpPr>
            <a:spLocks noGrp="1"/>
          </p:cNvSpPr>
          <p:nvPr>
            <p:ph type="subTitle" idx="1"/>
          </p:nvPr>
        </p:nvSpPr>
        <p:spPr/>
        <p:txBody>
          <a:bodyPr/>
          <a:lstStyle/>
          <a:p>
            <a:r>
              <a:rPr lang="en-US" dirty="0"/>
              <a:t>Spring 2025 – Week 2-1 – January 21</a:t>
            </a:r>
            <a:r>
              <a:rPr lang="en-US" baseline="30000" dirty="0"/>
              <a:t>st</a:t>
            </a:r>
            <a:r>
              <a:rPr lang="en-US" dirty="0"/>
              <a:t>, 2025</a:t>
            </a:r>
          </a:p>
          <a:p>
            <a:r>
              <a:rPr lang="en-US" dirty="0"/>
              <a:t>Introduction and overview 2</a:t>
            </a:r>
          </a:p>
        </p:txBody>
      </p:sp>
    </p:spTree>
    <p:extLst>
      <p:ext uri="{BB962C8B-B14F-4D97-AF65-F5344CB8AC3E}">
        <p14:creationId xmlns:p14="http://schemas.microsoft.com/office/powerpoint/2010/main" val="108414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Types of Servers</a:t>
            </a:r>
          </a:p>
        </p:txBody>
      </p:sp>
      <p:sp>
        <p:nvSpPr>
          <p:cNvPr id="8" name="Content Placeholder 7"/>
          <p:cNvSpPr>
            <a:spLocks noGrp="1"/>
          </p:cNvSpPr>
          <p:nvPr>
            <p:ph idx="1"/>
          </p:nvPr>
        </p:nvSpPr>
        <p:spPr>
          <a:xfrm>
            <a:off x="1097279" y="1845734"/>
            <a:ext cx="7822433" cy="4313526"/>
          </a:xfrm>
        </p:spPr>
        <p:txBody>
          <a:bodyPr>
            <a:normAutofit/>
          </a:bodyPr>
          <a:lstStyle/>
          <a:p>
            <a:r>
              <a:rPr lang="en-US" dirty="0"/>
              <a:t>Database Server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7280" y="3829234"/>
            <a:ext cx="2438400" cy="2438400"/>
          </a:xfrm>
          <a:prstGeom prst="rect">
            <a:avLst/>
          </a:prstGeom>
        </p:spPr>
      </p:pic>
      <p:pic>
        <p:nvPicPr>
          <p:cNvPr id="2050" name="Picture 2" descr="https://i-msdn.sec.s-msft.com/dynimg/IC6206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801" y="1845734"/>
            <a:ext cx="5183479" cy="431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3578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Classful/Classless Addressing</a:t>
            </a:r>
          </a:p>
        </p:txBody>
      </p:sp>
      <p:sp>
        <p:nvSpPr>
          <p:cNvPr id="3" name="Content Placeholder 2"/>
          <p:cNvSpPr>
            <a:spLocks noGrp="1"/>
          </p:cNvSpPr>
          <p:nvPr>
            <p:ph idx="1"/>
          </p:nvPr>
        </p:nvSpPr>
        <p:spPr/>
        <p:txBody>
          <a:bodyPr/>
          <a:lstStyle/>
          <a:p>
            <a:r>
              <a:rPr lang="en-US" sz="2400" dirty="0"/>
              <a:t>Classful IP Addressing</a:t>
            </a:r>
          </a:p>
          <a:p>
            <a:pPr lvl="1"/>
            <a:r>
              <a:rPr lang="en-US" sz="2000" dirty="0"/>
              <a:t>IP address ranges divided among 5 classes</a:t>
            </a:r>
          </a:p>
          <a:p>
            <a:pPr lvl="2"/>
            <a:r>
              <a:rPr lang="en-US" sz="1600" dirty="0"/>
              <a:t>Class A: First octet 1-127</a:t>
            </a:r>
          </a:p>
          <a:p>
            <a:pPr lvl="3"/>
            <a:r>
              <a:rPr lang="en-US" sz="1600" dirty="0"/>
              <a:t>First octet represents network</a:t>
            </a:r>
          </a:p>
          <a:p>
            <a:pPr lvl="2"/>
            <a:r>
              <a:rPr lang="en-US" sz="1600" dirty="0"/>
              <a:t>Class B: First octet 128-191</a:t>
            </a:r>
          </a:p>
          <a:p>
            <a:pPr lvl="3"/>
            <a:r>
              <a:rPr lang="en-US" sz="1600" dirty="0"/>
              <a:t>First and second octet represent network</a:t>
            </a:r>
          </a:p>
          <a:p>
            <a:pPr lvl="2"/>
            <a:r>
              <a:rPr lang="en-US" sz="1600" dirty="0"/>
              <a:t>Class C: First octet 192-223</a:t>
            </a:r>
          </a:p>
          <a:p>
            <a:pPr lvl="3"/>
            <a:r>
              <a:rPr lang="en-US" sz="1600" dirty="0"/>
              <a:t>First, second, and third octet represent network</a:t>
            </a:r>
          </a:p>
          <a:p>
            <a:pPr lvl="2"/>
            <a:r>
              <a:rPr lang="en-US" sz="1600" dirty="0"/>
              <a:t>Class D: First octet 224-239</a:t>
            </a:r>
          </a:p>
          <a:p>
            <a:pPr lvl="3"/>
            <a:r>
              <a:rPr lang="en-US" sz="1600" dirty="0"/>
              <a:t>Multicast</a:t>
            </a:r>
          </a:p>
          <a:p>
            <a:pPr lvl="2"/>
            <a:r>
              <a:rPr lang="en-US" sz="1600" dirty="0"/>
              <a:t>Class E: First octet 240-255</a:t>
            </a:r>
          </a:p>
          <a:p>
            <a:pPr lvl="3"/>
            <a:r>
              <a:rPr lang="en-US" sz="1600" dirty="0"/>
              <a:t>Reserved</a:t>
            </a:r>
          </a:p>
          <a:p>
            <a:endParaRPr lang="en-US" dirty="0"/>
          </a:p>
        </p:txBody>
      </p:sp>
      <p:pic>
        <p:nvPicPr>
          <p:cNvPr id="5" name="Picture 4"/>
          <p:cNvPicPr>
            <a:picLocks noChangeAspect="1"/>
          </p:cNvPicPr>
          <p:nvPr/>
        </p:nvPicPr>
        <p:blipFill>
          <a:blip r:embed="rId2"/>
          <a:stretch>
            <a:fillRect/>
          </a:stretch>
        </p:blipFill>
        <p:spPr>
          <a:xfrm>
            <a:off x="6660445" y="3186623"/>
            <a:ext cx="4495236" cy="2682471"/>
          </a:xfrm>
          <a:prstGeom prst="rect">
            <a:avLst/>
          </a:prstGeom>
          <a:ln>
            <a:solidFill>
              <a:schemeClr val="tx1"/>
            </a:solidFill>
          </a:ln>
        </p:spPr>
      </p:pic>
    </p:spTree>
    <p:extLst>
      <p:ext uri="{BB962C8B-B14F-4D97-AF65-F5344CB8AC3E}">
        <p14:creationId xmlns:p14="http://schemas.microsoft.com/office/powerpoint/2010/main" val="11756433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Classful/Classless Addressing</a:t>
            </a:r>
          </a:p>
        </p:txBody>
      </p:sp>
      <p:sp>
        <p:nvSpPr>
          <p:cNvPr id="3" name="Content Placeholder 2"/>
          <p:cNvSpPr>
            <a:spLocks noGrp="1"/>
          </p:cNvSpPr>
          <p:nvPr>
            <p:ph idx="1"/>
          </p:nvPr>
        </p:nvSpPr>
        <p:spPr>
          <a:xfrm>
            <a:off x="1097280" y="1845734"/>
            <a:ext cx="5292231" cy="4023360"/>
          </a:xfrm>
        </p:spPr>
        <p:txBody>
          <a:bodyPr/>
          <a:lstStyle/>
          <a:p>
            <a:r>
              <a:rPr lang="en-US" sz="2400" dirty="0"/>
              <a:t>Classful IP Addressing</a:t>
            </a:r>
          </a:p>
          <a:p>
            <a:pPr lvl="1"/>
            <a:r>
              <a:rPr lang="en-US" sz="2200" dirty="0"/>
              <a:t>Set up for organizations of different sizes</a:t>
            </a:r>
          </a:p>
          <a:p>
            <a:pPr lvl="1"/>
            <a:r>
              <a:rPr lang="en-US" sz="2000" dirty="0"/>
              <a:t>Replaced with Classless Inter-Domain Routing in 1993 (CIDR)</a:t>
            </a:r>
          </a:p>
          <a:p>
            <a:pPr lvl="1"/>
            <a:r>
              <a:rPr lang="en-US" sz="2000" dirty="0"/>
              <a:t>Limited number of separate networks (~2,100,000)</a:t>
            </a:r>
          </a:p>
          <a:p>
            <a:pPr lvl="1"/>
            <a:r>
              <a:rPr lang="en-US" sz="2000" dirty="0"/>
              <a:t>Networks that needed an address space</a:t>
            </a:r>
            <a:br>
              <a:rPr lang="en-US" sz="2000" dirty="0"/>
            </a:br>
            <a:r>
              <a:rPr lang="en-US" sz="2000" dirty="0"/>
              <a:t>larger than a class C would be designated</a:t>
            </a:r>
            <a:br>
              <a:rPr lang="en-US" sz="2000" dirty="0"/>
            </a:br>
            <a:r>
              <a:rPr lang="en-US" sz="2000" dirty="0"/>
              <a:t>a class B address, leading to unused addresses</a:t>
            </a:r>
          </a:p>
          <a:p>
            <a:pPr lvl="1"/>
            <a:r>
              <a:rPr lang="en-US" sz="2000" dirty="0"/>
              <a:t>CIDR specified in RFC’s 1518 and 1519</a:t>
            </a:r>
            <a:endParaRPr lang="en-US" sz="1600" dirty="0"/>
          </a:p>
          <a:p>
            <a:endParaRPr lang="en-US" dirty="0"/>
          </a:p>
        </p:txBody>
      </p:sp>
      <p:pic>
        <p:nvPicPr>
          <p:cNvPr id="5" name="Picture 4"/>
          <p:cNvPicPr>
            <a:picLocks noChangeAspect="1"/>
          </p:cNvPicPr>
          <p:nvPr/>
        </p:nvPicPr>
        <p:blipFill>
          <a:blip r:embed="rId2"/>
          <a:stretch>
            <a:fillRect/>
          </a:stretch>
        </p:blipFill>
        <p:spPr>
          <a:xfrm>
            <a:off x="6660445" y="3186623"/>
            <a:ext cx="4495236" cy="2682471"/>
          </a:xfrm>
          <a:prstGeom prst="rect">
            <a:avLst/>
          </a:prstGeom>
          <a:ln>
            <a:solidFill>
              <a:schemeClr val="tx1"/>
            </a:solidFill>
          </a:ln>
        </p:spPr>
      </p:pic>
    </p:spTree>
    <p:extLst>
      <p:ext uri="{BB962C8B-B14F-4D97-AF65-F5344CB8AC3E}">
        <p14:creationId xmlns:p14="http://schemas.microsoft.com/office/powerpoint/2010/main" val="384360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 Classes</a:t>
            </a:r>
          </a:p>
        </p:txBody>
      </p:sp>
      <p:sp>
        <p:nvSpPr>
          <p:cNvPr id="3" name="Content Placeholder 2"/>
          <p:cNvSpPr>
            <a:spLocks noGrp="1"/>
          </p:cNvSpPr>
          <p:nvPr>
            <p:ph idx="1"/>
          </p:nvPr>
        </p:nvSpPr>
        <p:spPr/>
        <p:txBody>
          <a:bodyPr/>
          <a:lstStyle/>
          <a:p>
            <a:r>
              <a:rPr lang="en-US" dirty="0"/>
              <a:t>Classful IP Addressing</a:t>
            </a:r>
          </a:p>
          <a:p>
            <a:endParaRPr lang="en-US" dirty="0"/>
          </a:p>
        </p:txBody>
      </p:sp>
      <p:sp>
        <p:nvSpPr>
          <p:cNvPr id="4" name="Slide Number Placeholder 3"/>
          <p:cNvSpPr>
            <a:spLocks noGrp="1"/>
          </p:cNvSpPr>
          <p:nvPr>
            <p:ph type="sldNum" sz="quarter" idx="12"/>
          </p:nvPr>
        </p:nvSpPr>
        <p:spPr/>
        <p:txBody>
          <a:bodyPr/>
          <a:lstStyle/>
          <a:p>
            <a:pPr>
              <a:defRPr/>
            </a:pPr>
            <a:fld id="{1637E1F4-4EF9-41A6-B6D2-C24FD158F28A}" type="slidenum">
              <a:rPr lang="en-US" altLang="en-US" smtClean="0"/>
              <a:pPr>
                <a:defRPr/>
              </a:pPr>
              <a:t>102</a:t>
            </a:fld>
            <a:endParaRPr lang="en-US" altLang="en-US"/>
          </a:p>
        </p:txBody>
      </p:sp>
      <p:graphicFrame>
        <p:nvGraphicFramePr>
          <p:cNvPr id="6" name="Table 5"/>
          <p:cNvGraphicFramePr>
            <a:graphicFrameLocks noGrp="1"/>
          </p:cNvGraphicFramePr>
          <p:nvPr/>
        </p:nvGraphicFramePr>
        <p:xfrm>
          <a:off x="2173062" y="2486382"/>
          <a:ext cx="7727396" cy="3214285"/>
        </p:xfrm>
        <a:graphic>
          <a:graphicData uri="http://schemas.openxmlformats.org/drawingml/2006/table">
            <a:tbl>
              <a:tblPr firstRow="1" firstCol="1" bandRow="1">
                <a:tableStyleId>{5C22544A-7EE6-4342-B048-85BDC9FD1C3A}</a:tableStyleId>
              </a:tblPr>
              <a:tblGrid>
                <a:gridCol w="472791">
                  <a:extLst>
                    <a:ext uri="{9D8B030D-6E8A-4147-A177-3AD203B41FA5}">
                      <a16:colId xmlns:a16="http://schemas.microsoft.com/office/drawing/2014/main" val="20000"/>
                    </a:ext>
                  </a:extLst>
                </a:gridCol>
                <a:gridCol w="878041">
                  <a:extLst>
                    <a:ext uri="{9D8B030D-6E8A-4147-A177-3AD203B41FA5}">
                      <a16:colId xmlns:a16="http://schemas.microsoft.com/office/drawing/2014/main" val="20001"/>
                    </a:ext>
                  </a:extLst>
                </a:gridCol>
                <a:gridCol w="878041">
                  <a:extLst>
                    <a:ext uri="{9D8B030D-6E8A-4147-A177-3AD203B41FA5}">
                      <a16:colId xmlns:a16="http://schemas.microsoft.com/office/drawing/2014/main" val="20002"/>
                    </a:ext>
                  </a:extLst>
                </a:gridCol>
                <a:gridCol w="878041">
                  <a:extLst>
                    <a:ext uri="{9D8B030D-6E8A-4147-A177-3AD203B41FA5}">
                      <a16:colId xmlns:a16="http://schemas.microsoft.com/office/drawing/2014/main" val="20003"/>
                    </a:ext>
                  </a:extLst>
                </a:gridCol>
                <a:gridCol w="878041">
                  <a:extLst>
                    <a:ext uri="{9D8B030D-6E8A-4147-A177-3AD203B41FA5}">
                      <a16:colId xmlns:a16="http://schemas.microsoft.com/office/drawing/2014/main" val="20004"/>
                    </a:ext>
                  </a:extLst>
                </a:gridCol>
                <a:gridCol w="945583">
                  <a:extLst>
                    <a:ext uri="{9D8B030D-6E8A-4147-A177-3AD203B41FA5}">
                      <a16:colId xmlns:a16="http://schemas.microsoft.com/office/drawing/2014/main" val="20005"/>
                    </a:ext>
                  </a:extLst>
                </a:gridCol>
                <a:gridCol w="2796858">
                  <a:extLst>
                    <a:ext uri="{9D8B030D-6E8A-4147-A177-3AD203B41FA5}">
                      <a16:colId xmlns:a16="http://schemas.microsoft.com/office/drawing/2014/main" val="20006"/>
                    </a:ext>
                  </a:extLst>
                </a:gridCol>
              </a:tblGrid>
              <a:tr h="404192">
                <a:tc>
                  <a:txBody>
                    <a:bodyPr/>
                    <a:lstStyle/>
                    <a:p>
                      <a:pPr marL="0" marR="0" algn="ctr">
                        <a:lnSpc>
                          <a:spcPct val="107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914400" rtl="0" eaLnBrk="1" latinLnBrk="0" hangingPunct="1">
                        <a:lnSpc>
                          <a:spcPct val="107000"/>
                        </a:lnSpc>
                        <a:spcBef>
                          <a:spcPts val="0"/>
                        </a:spcBef>
                        <a:spcAft>
                          <a:spcPts val="0"/>
                        </a:spcAft>
                      </a:pPr>
                      <a:r>
                        <a:rPr lang="en-US" sz="1400" b="1" kern="1200" dirty="0">
                          <a:solidFill>
                            <a:schemeClr val="lt1"/>
                          </a:solidFill>
                          <a:effectLst/>
                          <a:latin typeface="+mn-lt"/>
                          <a:ea typeface="+mn-ea"/>
                          <a:cs typeface="+mn-cs"/>
                        </a:rPr>
                        <a:t>Leading bits</a:t>
                      </a: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400" dirty="0">
                          <a:effectLst/>
                        </a:rPr>
                        <a:t>Network ID Bits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400" dirty="0">
                          <a:effectLst/>
                        </a:rPr>
                        <a:t>Host ID Bits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400" dirty="0">
                          <a:effectLst/>
                          <a:latin typeface="+mn-lt"/>
                          <a:cs typeface="Times New Roman" panose="02020603050405020304" pitchFamily="18" charset="0"/>
                        </a:rPr>
                        <a:t>Number of networks </a:t>
                      </a:r>
                      <a:endParaRPr lang="en-US" sz="1400" dirty="0">
                        <a:effectLst/>
                        <a:latin typeface="+mn-lt"/>
                        <a:ea typeface="Calibri" panose="020F0502020204030204" pitchFamily="34" charset="0"/>
                        <a:cs typeface="Times New Roman" panose="02020603050405020304" pitchFamily="18" charset="0"/>
                      </a:endParaRPr>
                    </a:p>
                  </a:txBody>
                  <a:tcPr marL="5059" marR="5059" marT="5059" marB="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400" dirty="0">
                          <a:effectLst/>
                          <a:latin typeface="+mn-lt"/>
                          <a:cs typeface="Times New Roman" panose="02020603050405020304" pitchFamily="18" charset="0"/>
                        </a:rPr>
                        <a:t>Number of hosts per network </a:t>
                      </a:r>
                      <a:endParaRPr lang="en-US" sz="1400" dirty="0">
                        <a:effectLst/>
                        <a:latin typeface="+mn-lt"/>
                        <a:ea typeface="Calibri" panose="020F0502020204030204" pitchFamily="34" charset="0"/>
                        <a:cs typeface="Times New Roman" panose="02020603050405020304" pitchFamily="18" charset="0"/>
                      </a:endParaRPr>
                    </a:p>
                  </a:txBody>
                  <a:tcPr marL="5059" marR="5059" marT="5059" marB="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07000"/>
                        </a:lnSpc>
                        <a:spcBef>
                          <a:spcPts val="0"/>
                        </a:spcBef>
                        <a:spcAft>
                          <a:spcPts val="0"/>
                        </a:spcAft>
                      </a:pPr>
                      <a:r>
                        <a:rPr lang="en-US" sz="1400" dirty="0">
                          <a:effectLst/>
                        </a:rPr>
                        <a:t>Intended Use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31283">
                <a:tc>
                  <a:txBody>
                    <a:bodyPr/>
                    <a:lstStyle/>
                    <a:p>
                      <a:pPr marL="0" marR="0" algn="ctr">
                        <a:lnSpc>
                          <a:spcPct val="107000"/>
                        </a:lnSpc>
                        <a:spcBef>
                          <a:spcPts val="0"/>
                        </a:spcBef>
                        <a:spcAft>
                          <a:spcPts val="0"/>
                        </a:spcAft>
                      </a:pPr>
                      <a:r>
                        <a:rPr lang="en-US" sz="1600" dirty="0">
                          <a:effectLst/>
                        </a:rPr>
                        <a:t>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0</a:t>
                      </a: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24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mn-lt"/>
                          <a:cs typeface="Times New Roman" panose="02020603050405020304" pitchFamily="18" charset="0"/>
                        </a:rPr>
                        <a:t>126</a:t>
                      </a:r>
                      <a:endParaRPr lang="en-US" sz="1400" dirty="0">
                        <a:effectLst/>
                        <a:latin typeface="+mn-lt"/>
                        <a:ea typeface="Calibri" panose="020F0502020204030204" pitchFamily="34" charset="0"/>
                        <a:cs typeface="Times New Roman" panose="02020603050405020304" pitchFamily="18" charset="0"/>
                      </a:endParaRPr>
                    </a:p>
                  </a:txBody>
                  <a:tcPr marL="5059" marR="5059" marT="5059" marB="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mn-lt"/>
                          <a:cs typeface="Times New Roman" panose="02020603050405020304" pitchFamily="18" charset="0"/>
                        </a:rPr>
                        <a:t>16,777,214</a:t>
                      </a:r>
                      <a:endParaRPr lang="en-US" sz="1400" dirty="0">
                        <a:effectLst/>
                        <a:latin typeface="+mn-lt"/>
                        <a:ea typeface="Calibri" panose="020F0502020204030204" pitchFamily="34" charset="0"/>
                        <a:cs typeface="Times New Roman" panose="02020603050405020304" pitchFamily="18" charset="0"/>
                      </a:endParaRPr>
                    </a:p>
                  </a:txBody>
                  <a:tcPr marL="5059" marR="5059" marT="5059" marB="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very large organizations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6711">
                <a:tc>
                  <a:txBody>
                    <a:bodyPr/>
                    <a:lstStyle/>
                    <a:p>
                      <a:pPr marL="0" marR="0" algn="ctr">
                        <a:lnSpc>
                          <a:spcPct val="107000"/>
                        </a:lnSpc>
                        <a:spcBef>
                          <a:spcPts val="0"/>
                        </a:spcBef>
                        <a:spcAft>
                          <a:spcPts val="0"/>
                        </a:spcAft>
                      </a:pPr>
                      <a:r>
                        <a:rPr lang="en-US" sz="1600" dirty="0">
                          <a:effectLst/>
                        </a:rPr>
                        <a:t>B</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10</a:t>
                      </a: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16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16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mn-lt"/>
                          <a:cs typeface="Times New Roman" panose="02020603050405020304" pitchFamily="18" charset="0"/>
                        </a:rPr>
                        <a:t>16,384</a:t>
                      </a:r>
                      <a:endParaRPr lang="en-US" sz="1400" dirty="0">
                        <a:effectLst/>
                        <a:latin typeface="+mn-lt"/>
                        <a:ea typeface="Calibri" panose="020F0502020204030204" pitchFamily="34" charset="0"/>
                        <a:cs typeface="Times New Roman" panose="02020603050405020304" pitchFamily="18" charset="0"/>
                      </a:endParaRPr>
                    </a:p>
                  </a:txBody>
                  <a:tcPr marL="5059" marR="5059" marT="5059" marB="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mn-lt"/>
                          <a:cs typeface="Times New Roman" panose="02020603050405020304" pitchFamily="18" charset="0"/>
                        </a:rPr>
                        <a:t>65,534</a:t>
                      </a:r>
                      <a:endParaRPr lang="en-US" sz="1400" dirty="0">
                        <a:effectLst/>
                        <a:latin typeface="+mn-lt"/>
                        <a:ea typeface="Calibri" panose="020F0502020204030204" pitchFamily="34" charset="0"/>
                        <a:cs typeface="Times New Roman" panose="02020603050405020304" pitchFamily="18" charset="0"/>
                      </a:endParaRPr>
                    </a:p>
                  </a:txBody>
                  <a:tcPr marL="5059" marR="5059" marT="5059" marB="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medium-to-large organizations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8000">
                <a:tc>
                  <a:txBody>
                    <a:bodyPr/>
                    <a:lstStyle/>
                    <a:p>
                      <a:pPr marL="0" marR="0" algn="ctr">
                        <a:lnSpc>
                          <a:spcPct val="107000"/>
                        </a:lnSpc>
                        <a:spcBef>
                          <a:spcPts val="0"/>
                        </a:spcBef>
                        <a:spcAft>
                          <a:spcPts val="0"/>
                        </a:spcAft>
                      </a:pPr>
                      <a:r>
                        <a:rPr lang="en-US" sz="1600" dirty="0">
                          <a:effectLst/>
                        </a:rPr>
                        <a:t>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110</a:t>
                      </a: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24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mn-lt"/>
                          <a:cs typeface="Times New Roman" panose="02020603050405020304" pitchFamily="18" charset="0"/>
                        </a:rPr>
                        <a:t>2,097,152</a:t>
                      </a:r>
                      <a:endParaRPr lang="en-US" sz="1400" dirty="0">
                        <a:effectLst/>
                        <a:latin typeface="+mn-lt"/>
                        <a:ea typeface="Calibri" panose="020F0502020204030204" pitchFamily="34" charset="0"/>
                        <a:cs typeface="Times New Roman" panose="02020603050405020304" pitchFamily="18" charset="0"/>
                      </a:endParaRPr>
                    </a:p>
                  </a:txBody>
                  <a:tcPr marL="5059" marR="5059" marT="5059" marB="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mn-lt"/>
                          <a:cs typeface="Times New Roman" panose="02020603050405020304" pitchFamily="18" charset="0"/>
                        </a:rPr>
                        <a:t>254</a:t>
                      </a:r>
                      <a:endParaRPr lang="en-US" sz="1400" dirty="0">
                        <a:effectLst/>
                        <a:latin typeface="+mn-lt"/>
                        <a:ea typeface="Calibri" panose="020F0502020204030204" pitchFamily="34" charset="0"/>
                        <a:cs typeface="Times New Roman" panose="02020603050405020304" pitchFamily="18" charset="0"/>
                      </a:endParaRPr>
                    </a:p>
                  </a:txBody>
                  <a:tcPr marL="5059" marR="5059" marT="5059" marB="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smaller organizations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3155">
                <a:tc>
                  <a:txBody>
                    <a:bodyPr/>
                    <a:lstStyle/>
                    <a:p>
                      <a:pPr marL="0" marR="0" algn="ctr">
                        <a:lnSpc>
                          <a:spcPct val="107000"/>
                        </a:lnSpc>
                        <a:spcBef>
                          <a:spcPts val="0"/>
                        </a:spcBef>
                        <a:spcAft>
                          <a:spcPts val="0"/>
                        </a:spcAft>
                      </a:pPr>
                      <a:r>
                        <a:rPr lang="en-US" sz="1600" dirty="0">
                          <a:effectLst/>
                        </a:rPr>
                        <a:t>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1110</a:t>
                      </a: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n/a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n/a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mn-lt"/>
                          <a:cs typeface="Times New Roman" panose="02020603050405020304" pitchFamily="18" charset="0"/>
                        </a:rPr>
                        <a:t>N/A</a:t>
                      </a:r>
                      <a:endParaRPr lang="en-US" sz="1400" dirty="0">
                        <a:effectLst/>
                        <a:latin typeface="+mn-lt"/>
                        <a:ea typeface="Calibri" panose="020F0502020204030204" pitchFamily="34" charset="0"/>
                        <a:cs typeface="Times New Roman" panose="02020603050405020304" pitchFamily="18" charset="0"/>
                      </a:endParaRPr>
                    </a:p>
                  </a:txBody>
                  <a:tcPr marL="5059" marR="5059" marT="5059" marB="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mn-lt"/>
                          <a:cs typeface="Times New Roman" panose="02020603050405020304" pitchFamily="18" charset="0"/>
                        </a:rPr>
                        <a:t>N/A</a:t>
                      </a:r>
                      <a:endParaRPr lang="en-US" sz="1400" dirty="0">
                        <a:effectLst/>
                        <a:latin typeface="+mn-lt"/>
                        <a:ea typeface="Calibri" panose="020F0502020204030204" pitchFamily="34" charset="0"/>
                        <a:cs typeface="Times New Roman" panose="02020603050405020304" pitchFamily="18" charset="0"/>
                      </a:endParaRPr>
                    </a:p>
                  </a:txBody>
                  <a:tcPr marL="5059" marR="5059" marT="5059" marB="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IP multicasting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0267">
                <a:tc>
                  <a:txBody>
                    <a:bodyPr/>
                    <a:lstStyle/>
                    <a:p>
                      <a:pPr marL="0" marR="0" algn="ctr">
                        <a:lnSpc>
                          <a:spcPct val="107000"/>
                        </a:lnSpc>
                        <a:spcBef>
                          <a:spcPts val="0"/>
                        </a:spcBef>
                        <a:spcAft>
                          <a:spcPts val="0"/>
                        </a:spcAft>
                      </a:pPr>
                      <a:r>
                        <a:rPr lang="en-US" sz="1600" dirty="0">
                          <a:effectLst/>
                        </a:rPr>
                        <a:t>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defTabSz="914400" rtl="0" eaLnBrk="1" latinLnBrk="0" hangingPunct="1">
                        <a:lnSpc>
                          <a:spcPct val="107000"/>
                        </a:lnSpc>
                        <a:spcBef>
                          <a:spcPts val="0"/>
                        </a:spcBef>
                        <a:spcAft>
                          <a:spcPts val="0"/>
                        </a:spcAft>
                      </a:pPr>
                      <a:r>
                        <a:rPr lang="en-US" sz="1600" kern="1200" dirty="0">
                          <a:solidFill>
                            <a:schemeClr val="dk1"/>
                          </a:solidFill>
                          <a:effectLst/>
                          <a:latin typeface="+mn-lt"/>
                          <a:ea typeface="+mn-ea"/>
                          <a:cs typeface="+mn-cs"/>
                        </a:rPr>
                        <a:t>1111</a:t>
                      </a: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n/a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n/a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mn-lt"/>
                          <a:cs typeface="Times New Roman" panose="02020603050405020304" pitchFamily="18" charset="0"/>
                        </a:rPr>
                        <a:t>N/A</a:t>
                      </a:r>
                      <a:endParaRPr lang="en-US" sz="1400" dirty="0">
                        <a:effectLst/>
                        <a:latin typeface="+mn-lt"/>
                        <a:ea typeface="Calibri" panose="020F0502020204030204" pitchFamily="34" charset="0"/>
                        <a:cs typeface="Times New Roman" panose="02020603050405020304" pitchFamily="18" charset="0"/>
                      </a:endParaRPr>
                    </a:p>
                  </a:txBody>
                  <a:tcPr marL="5059" marR="5059" marT="5059" marB="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mn-lt"/>
                          <a:cs typeface="Times New Roman" panose="02020603050405020304" pitchFamily="18" charset="0"/>
                        </a:rPr>
                        <a:t>N/A</a:t>
                      </a:r>
                      <a:endParaRPr lang="en-US" sz="1400" dirty="0">
                        <a:effectLst/>
                        <a:latin typeface="+mn-lt"/>
                        <a:ea typeface="Calibri" panose="020F0502020204030204" pitchFamily="34" charset="0"/>
                        <a:cs typeface="Times New Roman" panose="02020603050405020304" pitchFamily="18" charset="0"/>
                      </a:endParaRPr>
                    </a:p>
                  </a:txBody>
                  <a:tcPr marL="5059" marR="5059" marT="5059" marB="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Reserved for “experimental use”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3" marR="28023" marT="28023" marB="280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255964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 Classes</a:t>
            </a:r>
          </a:p>
        </p:txBody>
      </p:sp>
      <p:sp>
        <p:nvSpPr>
          <p:cNvPr id="3" name="Content Placeholder 2"/>
          <p:cNvSpPr>
            <a:spLocks noGrp="1"/>
          </p:cNvSpPr>
          <p:nvPr>
            <p:ph idx="1"/>
          </p:nvPr>
        </p:nvSpPr>
        <p:spPr>
          <a:xfrm>
            <a:off x="1097280" y="1845733"/>
            <a:ext cx="10058400" cy="4632887"/>
          </a:xfrm>
        </p:spPr>
        <p:txBody>
          <a:bodyPr>
            <a:normAutofit/>
          </a:bodyPr>
          <a:lstStyle/>
          <a:p>
            <a:r>
              <a:rPr lang="en-US" sz="2800" dirty="0"/>
              <a:t>IPv4 – Dotted decimal notation</a:t>
            </a:r>
          </a:p>
        </p:txBody>
      </p:sp>
      <p:pic>
        <p:nvPicPr>
          <p:cNvPr id="4098" name="Picture 2" descr="http://www.tcpipguide.com/free/diagrams/ipclass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436" y="2214226"/>
            <a:ext cx="7936088" cy="389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687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 Classes</a:t>
            </a:r>
          </a:p>
        </p:txBody>
      </p:sp>
      <p:sp>
        <p:nvSpPr>
          <p:cNvPr id="3" name="Content Placeholder 2"/>
          <p:cNvSpPr>
            <a:spLocks noGrp="1"/>
          </p:cNvSpPr>
          <p:nvPr>
            <p:ph idx="1"/>
          </p:nvPr>
        </p:nvSpPr>
        <p:spPr/>
        <p:txBody>
          <a:bodyPr/>
          <a:lstStyle/>
          <a:p>
            <a:r>
              <a:rPr lang="en-US" dirty="0"/>
              <a:t>Classful IP Addressing</a:t>
            </a:r>
          </a:p>
          <a:p>
            <a:r>
              <a:rPr lang="en-US" dirty="0"/>
              <a:t>Rational for Use</a:t>
            </a:r>
          </a:p>
          <a:p>
            <a:pPr lvl="1"/>
            <a:r>
              <a:rPr lang="en-US" dirty="0"/>
              <a:t>Simplicity and clarity</a:t>
            </a:r>
          </a:p>
          <a:p>
            <a:pPr lvl="1"/>
            <a:r>
              <a:rPr lang="en-US" dirty="0"/>
              <a:t>Reasonably flexible</a:t>
            </a:r>
          </a:p>
          <a:p>
            <a:pPr lvl="1"/>
            <a:r>
              <a:rPr lang="en-US" dirty="0"/>
              <a:t>Routing Ease</a:t>
            </a:r>
          </a:p>
          <a:p>
            <a:pPr lvl="1"/>
            <a:r>
              <a:rPr lang="en-US" dirty="0"/>
              <a:t>Reserved Addresses</a:t>
            </a:r>
          </a:p>
          <a:p>
            <a:r>
              <a:rPr lang="en-US" dirty="0"/>
              <a:t>Problems</a:t>
            </a:r>
          </a:p>
          <a:p>
            <a:pPr lvl="1"/>
            <a:r>
              <a:rPr lang="en-US" dirty="0"/>
              <a:t>Lack of internal Address Flexibility</a:t>
            </a:r>
          </a:p>
          <a:p>
            <a:pPr lvl="2"/>
            <a:r>
              <a:rPr lang="en-US" sz="1600" dirty="0"/>
              <a:t>Large org given big block – doesn’t match underlying structure</a:t>
            </a:r>
          </a:p>
          <a:p>
            <a:pPr lvl="2"/>
            <a:r>
              <a:rPr lang="en-US" sz="1600" dirty="0"/>
              <a:t>No way to create internal structure</a:t>
            </a:r>
          </a:p>
          <a:p>
            <a:pPr lvl="1"/>
            <a:endParaRPr lang="en-US" dirty="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201" y="2668688"/>
            <a:ext cx="3776479" cy="3200406"/>
          </a:xfrm>
          <a:prstGeom prst="rect">
            <a:avLst/>
          </a:prstGeom>
        </p:spPr>
      </p:pic>
    </p:spTree>
    <p:extLst>
      <p:ext uri="{BB962C8B-B14F-4D97-AF65-F5344CB8AC3E}">
        <p14:creationId xmlns:p14="http://schemas.microsoft.com/office/powerpoint/2010/main" val="34030298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 Classes</a:t>
            </a:r>
          </a:p>
        </p:txBody>
      </p:sp>
      <p:sp>
        <p:nvSpPr>
          <p:cNvPr id="3" name="Content Placeholder 2"/>
          <p:cNvSpPr>
            <a:spLocks noGrp="1"/>
          </p:cNvSpPr>
          <p:nvPr>
            <p:ph idx="1"/>
          </p:nvPr>
        </p:nvSpPr>
        <p:spPr/>
        <p:txBody>
          <a:bodyPr/>
          <a:lstStyle/>
          <a:p>
            <a:r>
              <a:rPr lang="en-US" dirty="0"/>
              <a:t>Classful IP Addressing</a:t>
            </a:r>
          </a:p>
          <a:p>
            <a:r>
              <a:rPr lang="en-US" dirty="0"/>
              <a:t>Problems</a:t>
            </a:r>
          </a:p>
          <a:p>
            <a:pPr lvl="1"/>
            <a:r>
              <a:rPr lang="en-US" dirty="0"/>
              <a:t>Lack of internal Address Flexibility</a:t>
            </a:r>
          </a:p>
          <a:p>
            <a:pPr lvl="2"/>
            <a:r>
              <a:rPr lang="en-US" sz="1600" dirty="0"/>
              <a:t>Large org given big block – doesn’t match underlying structure</a:t>
            </a:r>
          </a:p>
          <a:p>
            <a:pPr lvl="2"/>
            <a:r>
              <a:rPr lang="en-US" sz="1600" dirty="0"/>
              <a:t>No way to create internal structure</a:t>
            </a:r>
          </a:p>
          <a:p>
            <a:pPr lvl="1"/>
            <a:r>
              <a:rPr lang="en-US" dirty="0"/>
              <a:t>Inefficient use of Address Space</a:t>
            </a:r>
          </a:p>
          <a:p>
            <a:pPr lvl="2"/>
            <a:r>
              <a:rPr lang="en-US" sz="1600" dirty="0"/>
              <a:t>Some waste – host size &gt; 254… &gt;65,00</a:t>
            </a:r>
          </a:p>
          <a:p>
            <a:pPr lvl="1"/>
            <a:r>
              <a:rPr lang="en-US" dirty="0"/>
              <a:t>Proliferation of router table entries</a:t>
            </a:r>
          </a:p>
          <a:p>
            <a:pPr lvl="2"/>
            <a:r>
              <a:rPr lang="en-US" sz="1600" dirty="0"/>
              <a:t>20 class c tables or 1 class B tables…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201" y="2668688"/>
            <a:ext cx="3776479" cy="3200406"/>
          </a:xfrm>
          <a:prstGeom prst="rect">
            <a:avLst/>
          </a:prstGeom>
        </p:spPr>
      </p:pic>
    </p:spTree>
    <p:extLst>
      <p:ext uri="{BB962C8B-B14F-4D97-AF65-F5344CB8AC3E}">
        <p14:creationId xmlns:p14="http://schemas.microsoft.com/office/powerpoint/2010/main" val="26696835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 Classes</a:t>
            </a:r>
          </a:p>
        </p:txBody>
      </p:sp>
      <p:sp>
        <p:nvSpPr>
          <p:cNvPr id="3" name="Content Placeholder 2"/>
          <p:cNvSpPr>
            <a:spLocks noGrp="1"/>
          </p:cNvSpPr>
          <p:nvPr>
            <p:ph idx="1"/>
          </p:nvPr>
        </p:nvSpPr>
        <p:spPr/>
        <p:txBody>
          <a:bodyPr/>
          <a:lstStyle/>
          <a:p>
            <a:r>
              <a:rPr lang="en-US" dirty="0"/>
              <a:t>Classless Inter-Domain Routing (CIDR)</a:t>
            </a:r>
          </a:p>
          <a:p>
            <a:pPr lvl="1"/>
            <a:r>
              <a:rPr lang="en-US" dirty="0"/>
              <a:t>Based on variable length subnet masking (VLSM)</a:t>
            </a:r>
          </a:p>
          <a:p>
            <a:pPr lvl="1"/>
            <a:r>
              <a:rPr lang="en-US" dirty="0"/>
              <a:t>Allows a network to be divided in to variously sized subnets</a:t>
            </a:r>
          </a:p>
          <a:p>
            <a:pPr lvl="1"/>
            <a:r>
              <a:rPr lang="en-US" dirty="0"/>
              <a:t>Introduced CIDR notation</a:t>
            </a:r>
          </a:p>
          <a:p>
            <a:pPr lvl="2"/>
            <a:r>
              <a:rPr lang="en-US" sz="1600" dirty="0"/>
              <a:t>Network ID followed by </a:t>
            </a:r>
            <a:r>
              <a:rPr lang="en-US" sz="1600" dirty="0" err="1"/>
              <a:t>hostmask</a:t>
            </a:r>
            <a:endParaRPr lang="en-US" sz="1600" dirty="0"/>
          </a:p>
          <a:p>
            <a:pPr lvl="2"/>
            <a:r>
              <a:rPr lang="en-US" sz="1600" dirty="0"/>
              <a:t>192.168.0.0/24</a:t>
            </a:r>
          </a:p>
          <a:p>
            <a:pPr lvl="1"/>
            <a:r>
              <a:rPr lang="en-US" dirty="0"/>
              <a:t>Provides for </a:t>
            </a:r>
            <a:r>
              <a:rPr lang="en-US" dirty="0" err="1"/>
              <a:t>subnetting</a:t>
            </a:r>
            <a:endParaRPr lang="en-US" dirty="0"/>
          </a:p>
          <a:p>
            <a:pPr lvl="2"/>
            <a:r>
              <a:rPr lang="en-US" sz="1600" dirty="0"/>
              <a:t>Create subnets within larger address block</a:t>
            </a:r>
          </a:p>
          <a:p>
            <a:pPr lvl="1"/>
            <a:r>
              <a:rPr lang="en-US" dirty="0"/>
              <a:t>Reduces routing table entries</a:t>
            </a:r>
          </a:p>
          <a:p>
            <a:pPr lvl="2"/>
            <a:r>
              <a:rPr lang="en-US" sz="1600" dirty="0"/>
              <a:t>Multiple consecutive route entries can be combined into “</a:t>
            </a:r>
            <a:r>
              <a:rPr lang="en-US" sz="1600" dirty="0" err="1"/>
              <a:t>supernets</a:t>
            </a:r>
            <a:r>
              <a:rPr lang="en-US" sz="1600" dirty="0"/>
              <a:t>”</a:t>
            </a:r>
          </a:p>
          <a:p>
            <a:pPr lvl="1"/>
            <a:r>
              <a:rPr lang="en-US" dirty="0"/>
              <a:t>CIDR Calculator</a:t>
            </a:r>
          </a:p>
          <a:p>
            <a:pPr lvl="2"/>
            <a:r>
              <a:rPr lang="en-US" sz="1600" dirty="0">
                <a:hlinkClick r:id="rId2"/>
              </a:rPr>
              <a:t>http://www.subnet-calculator.com/cidr.php</a:t>
            </a:r>
            <a:endParaRPr lang="en-US" sz="1600" dirty="0"/>
          </a:p>
        </p:txBody>
      </p:sp>
      <p:pic>
        <p:nvPicPr>
          <p:cNvPr id="10242" name="Picture 2" descr="http://ipnationblog.com/wp-content/uploads/2015/03/A_Quick_TCP-IP_Prim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256" y="3611828"/>
            <a:ext cx="3273424" cy="225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978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Subnetting</a:t>
            </a:r>
            <a:endParaRPr lang="en-US" dirty="0"/>
          </a:p>
        </p:txBody>
      </p:sp>
      <p:sp>
        <p:nvSpPr>
          <p:cNvPr id="3" name="Content Placeholder 2"/>
          <p:cNvSpPr>
            <a:spLocks noGrp="1"/>
          </p:cNvSpPr>
          <p:nvPr>
            <p:ph idx="1"/>
          </p:nvPr>
        </p:nvSpPr>
        <p:spPr/>
        <p:txBody>
          <a:bodyPr/>
          <a:lstStyle/>
          <a:p>
            <a:r>
              <a:rPr lang="en-US" dirty="0"/>
              <a:t>A subnet is an identifiably separate part of an organizations network.</a:t>
            </a:r>
          </a:p>
          <a:p>
            <a:r>
              <a:rPr lang="en-US" dirty="0"/>
              <a:t>Created by dividing the host identifier into an additional network identifier.</a:t>
            </a:r>
          </a:p>
          <a:p>
            <a:r>
              <a:rPr lang="en-US" dirty="0"/>
              <a:t>Subnets will have their own routing and broadcast addresses.</a:t>
            </a:r>
          </a:p>
        </p:txBody>
      </p:sp>
      <p:pic>
        <p:nvPicPr>
          <p:cNvPr id="1026" name="Picture 2" descr="https://upload.wikimedia.org/wikipedia/commons/thumb/e/e5/Subnetting_operation.svg/394px-Subnetting_oper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446" y="3657600"/>
            <a:ext cx="7643234" cy="221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9440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Subnetting</a:t>
            </a:r>
            <a:endParaRPr lang="en-US" dirty="0"/>
          </a:p>
        </p:txBody>
      </p:sp>
      <p:sp>
        <p:nvSpPr>
          <p:cNvPr id="3" name="Content Placeholder 2"/>
          <p:cNvSpPr>
            <a:spLocks noGrp="1"/>
          </p:cNvSpPr>
          <p:nvPr>
            <p:ph idx="1"/>
          </p:nvPr>
        </p:nvSpPr>
        <p:spPr/>
        <p:txBody>
          <a:bodyPr/>
          <a:lstStyle/>
          <a:p>
            <a:r>
              <a:rPr lang="en-US" dirty="0"/>
              <a:t>Subnet masks perform a bitwise AND operation to any IP address to find the routing prefix.</a:t>
            </a:r>
          </a:p>
          <a:p>
            <a:r>
              <a:rPr lang="en-US" dirty="0"/>
              <a:t>Subnet masks are often written in dot-decimal notation or CIDR notation</a:t>
            </a:r>
          </a:p>
          <a:p>
            <a:pPr lvl="1"/>
            <a:r>
              <a:rPr lang="en-US" dirty="0"/>
              <a:t>IP: 192.168.5.130 - </a:t>
            </a:r>
            <a:r>
              <a:rPr lang="en-US" dirty="0" err="1"/>
              <a:t>Hostmask</a:t>
            </a:r>
            <a:r>
              <a:rPr lang="en-US" dirty="0"/>
              <a:t>: 255.255.255.0</a:t>
            </a:r>
          </a:p>
          <a:p>
            <a:pPr lvl="1"/>
            <a:r>
              <a:rPr lang="en-US" dirty="0"/>
              <a:t>CIDR: 192.168.5.0/24</a:t>
            </a:r>
          </a:p>
          <a:p>
            <a:endParaRPr lang="en-US" dirty="0"/>
          </a:p>
        </p:txBody>
      </p:sp>
      <p:graphicFrame>
        <p:nvGraphicFramePr>
          <p:cNvPr id="5" name="Table 4"/>
          <p:cNvGraphicFramePr>
            <a:graphicFrameLocks noGrp="1"/>
          </p:cNvGraphicFramePr>
          <p:nvPr/>
        </p:nvGraphicFramePr>
        <p:xfrm>
          <a:off x="1097280" y="3397955"/>
          <a:ext cx="10058400" cy="2471140"/>
        </p:xfrm>
        <a:graphic>
          <a:graphicData uri="http://schemas.openxmlformats.org/drawingml/2006/table">
            <a:tbl>
              <a:tblPr>
                <a:tableStyleId>{5C22544A-7EE6-4342-B048-85BDC9FD1C3A}</a:tableStyleId>
              </a:tblPr>
              <a:tblGrid>
                <a:gridCol w="2261445">
                  <a:extLst>
                    <a:ext uri="{9D8B030D-6E8A-4147-A177-3AD203B41FA5}">
                      <a16:colId xmlns:a16="http://schemas.microsoft.com/office/drawing/2014/main" val="20000"/>
                    </a:ext>
                  </a:extLst>
                </a:gridCol>
                <a:gridCol w="4272564">
                  <a:extLst>
                    <a:ext uri="{9D8B030D-6E8A-4147-A177-3AD203B41FA5}">
                      <a16:colId xmlns:a16="http://schemas.microsoft.com/office/drawing/2014/main" val="20001"/>
                    </a:ext>
                  </a:extLst>
                </a:gridCol>
                <a:gridCol w="3524391">
                  <a:extLst>
                    <a:ext uri="{9D8B030D-6E8A-4147-A177-3AD203B41FA5}">
                      <a16:colId xmlns:a16="http://schemas.microsoft.com/office/drawing/2014/main" val="20002"/>
                    </a:ext>
                  </a:extLst>
                </a:gridCol>
              </a:tblGrid>
              <a:tr h="494228">
                <a:tc>
                  <a:txBody>
                    <a:bodyPr/>
                    <a:lstStyle/>
                    <a:p>
                      <a:pPr algn="ctr" fontAlgn="ctr"/>
                      <a:endParaRPr lang="en-US"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dirty="0">
                          <a:effectLst/>
                        </a:rPr>
                        <a:t>Binary Form</a:t>
                      </a:r>
                      <a:endParaRPr lang="en-US"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dirty="0">
                          <a:effectLst/>
                        </a:rPr>
                        <a:t>Dot-decimal notation</a:t>
                      </a:r>
                      <a:endParaRPr lang="en-US"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4228">
                <a:tc>
                  <a:txBody>
                    <a:bodyPr/>
                    <a:lstStyle/>
                    <a:p>
                      <a:pPr algn="l" fontAlgn="ctr"/>
                      <a:r>
                        <a:rPr lang="en-US" sz="2400" u="none" strike="noStrike" dirty="0">
                          <a:effectLst/>
                        </a:rPr>
                        <a:t>  IP address</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sng" strike="noStrike" dirty="0">
                          <a:effectLst/>
                        </a:rPr>
                        <a:t>11000000.10101000.00000101</a:t>
                      </a:r>
                      <a:r>
                        <a:rPr lang="en-US" sz="1800" u="none" strike="noStrike" dirty="0">
                          <a:effectLst/>
                        </a:rPr>
                        <a:t>.10000010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  192.168.5.130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4228">
                <a:tc>
                  <a:txBody>
                    <a:bodyPr/>
                    <a:lstStyle/>
                    <a:p>
                      <a:pPr algn="l" fontAlgn="ctr"/>
                      <a:r>
                        <a:rPr lang="en-US" sz="2400" u="none" strike="noStrike" dirty="0">
                          <a:effectLst/>
                        </a:rPr>
                        <a:t>  Subnet mask</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sng" strike="noStrike" dirty="0">
                          <a:effectLst/>
                        </a:rPr>
                        <a:t>11111111.11111111.11111111</a:t>
                      </a:r>
                      <a:r>
                        <a:rPr lang="en-US" sz="1800" u="none" strike="noStrike" dirty="0">
                          <a:effectLst/>
                        </a:rPr>
                        <a:t>.00000000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  255.255.255.0 (/24 CIDR notation)</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4228">
                <a:tc>
                  <a:txBody>
                    <a:bodyPr/>
                    <a:lstStyle/>
                    <a:p>
                      <a:pPr algn="l" fontAlgn="ctr"/>
                      <a:r>
                        <a:rPr lang="en-US" sz="2400" u="none" strike="noStrike" dirty="0">
                          <a:effectLst/>
                        </a:rPr>
                        <a:t>  Network prefix</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11000000.10101000.00000101</a:t>
                      </a:r>
                      <a:r>
                        <a:rPr lang="en-US" sz="1800" u="none" strike="noStrike" dirty="0">
                          <a:effectLst/>
                        </a:rPr>
                        <a:t>.00000000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  192.168.5.0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4228">
                <a:tc>
                  <a:txBody>
                    <a:bodyPr/>
                    <a:lstStyle/>
                    <a:p>
                      <a:pPr algn="l" fontAlgn="ctr"/>
                      <a:r>
                        <a:rPr lang="en-US" sz="2400" u="none" strike="noStrike" dirty="0">
                          <a:effectLst/>
                        </a:rPr>
                        <a:t>  Host part</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00000000.00000000.00000000.10000010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  0.0.0.130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1D1C64B1-7C82-3C48-AA01-D2B6070DFA3E}"/>
              </a:ext>
            </a:extLst>
          </p:cNvPr>
          <p:cNvSpPr/>
          <p:nvPr/>
        </p:nvSpPr>
        <p:spPr>
          <a:xfrm rot="480078">
            <a:off x="9324666" y="2185686"/>
            <a:ext cx="2461869" cy="1077218"/>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Network is Bitwise AND!</a:t>
            </a:r>
          </a:p>
        </p:txBody>
      </p:sp>
    </p:spTree>
    <p:extLst>
      <p:ext uri="{BB962C8B-B14F-4D97-AF65-F5344CB8AC3E}">
        <p14:creationId xmlns:p14="http://schemas.microsoft.com/office/powerpoint/2010/main" val="24773733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Subnetting</a:t>
            </a:r>
            <a:endParaRPr lang="en-US" dirty="0"/>
          </a:p>
        </p:txBody>
      </p:sp>
      <p:sp>
        <p:nvSpPr>
          <p:cNvPr id="3" name="Content Placeholder 2"/>
          <p:cNvSpPr>
            <a:spLocks noGrp="1"/>
          </p:cNvSpPr>
          <p:nvPr>
            <p:ph idx="1"/>
          </p:nvPr>
        </p:nvSpPr>
        <p:spPr/>
        <p:txBody>
          <a:bodyPr/>
          <a:lstStyle/>
          <a:p>
            <a:r>
              <a:rPr lang="en-US" dirty="0"/>
              <a:t>Subnet masks perform a bitwise AND operation to any IP address to find the routing prefix.</a:t>
            </a:r>
          </a:p>
          <a:p>
            <a:r>
              <a:rPr lang="en-US" dirty="0"/>
              <a:t>Subnet masks are often written in dot-decimal notation or CIDR notation</a:t>
            </a:r>
          </a:p>
          <a:p>
            <a:pPr lvl="1"/>
            <a:r>
              <a:rPr lang="en-US" dirty="0"/>
              <a:t>IP: 192.168.5.130 - </a:t>
            </a:r>
            <a:r>
              <a:rPr lang="en-US" dirty="0" err="1"/>
              <a:t>Hostmask</a:t>
            </a:r>
            <a:r>
              <a:rPr lang="en-US" dirty="0"/>
              <a:t>: 255.255.255.0</a:t>
            </a:r>
          </a:p>
          <a:p>
            <a:pPr lvl="1"/>
            <a:r>
              <a:rPr lang="en-US" dirty="0"/>
              <a:t>CIDR: 192.168.5.0/24</a:t>
            </a:r>
          </a:p>
          <a:p>
            <a:endParaRPr lang="en-US" dirty="0"/>
          </a:p>
        </p:txBody>
      </p:sp>
      <p:graphicFrame>
        <p:nvGraphicFramePr>
          <p:cNvPr id="5" name="Table 4"/>
          <p:cNvGraphicFramePr>
            <a:graphicFrameLocks noGrp="1"/>
          </p:cNvGraphicFramePr>
          <p:nvPr/>
        </p:nvGraphicFramePr>
        <p:xfrm>
          <a:off x="1097280" y="3397955"/>
          <a:ext cx="10058400" cy="2471140"/>
        </p:xfrm>
        <a:graphic>
          <a:graphicData uri="http://schemas.openxmlformats.org/drawingml/2006/table">
            <a:tbl>
              <a:tblPr>
                <a:tableStyleId>{5C22544A-7EE6-4342-B048-85BDC9FD1C3A}</a:tableStyleId>
              </a:tblPr>
              <a:tblGrid>
                <a:gridCol w="2261445">
                  <a:extLst>
                    <a:ext uri="{9D8B030D-6E8A-4147-A177-3AD203B41FA5}">
                      <a16:colId xmlns:a16="http://schemas.microsoft.com/office/drawing/2014/main" val="20000"/>
                    </a:ext>
                  </a:extLst>
                </a:gridCol>
                <a:gridCol w="4272564">
                  <a:extLst>
                    <a:ext uri="{9D8B030D-6E8A-4147-A177-3AD203B41FA5}">
                      <a16:colId xmlns:a16="http://schemas.microsoft.com/office/drawing/2014/main" val="20001"/>
                    </a:ext>
                  </a:extLst>
                </a:gridCol>
                <a:gridCol w="3524391">
                  <a:extLst>
                    <a:ext uri="{9D8B030D-6E8A-4147-A177-3AD203B41FA5}">
                      <a16:colId xmlns:a16="http://schemas.microsoft.com/office/drawing/2014/main" val="20002"/>
                    </a:ext>
                  </a:extLst>
                </a:gridCol>
              </a:tblGrid>
              <a:tr h="494228">
                <a:tc>
                  <a:txBody>
                    <a:bodyPr/>
                    <a:lstStyle/>
                    <a:p>
                      <a:pPr algn="ctr" fontAlgn="ctr"/>
                      <a:endParaRPr lang="en-US"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dirty="0">
                          <a:effectLst/>
                        </a:rPr>
                        <a:t>Binary Form</a:t>
                      </a:r>
                      <a:endParaRPr lang="en-US"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u="none" strike="noStrike" dirty="0">
                          <a:effectLst/>
                        </a:rPr>
                        <a:t>Dot-decimal notation</a:t>
                      </a:r>
                      <a:endParaRPr lang="en-US" sz="2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4228">
                <a:tc>
                  <a:txBody>
                    <a:bodyPr/>
                    <a:lstStyle/>
                    <a:p>
                      <a:pPr algn="l" fontAlgn="ctr"/>
                      <a:r>
                        <a:rPr lang="en-US" sz="2400" u="none" strike="noStrike" dirty="0">
                          <a:effectLst/>
                        </a:rPr>
                        <a:t>  IP address</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11000000.10101000.00000101.</a:t>
                      </a:r>
                      <a:r>
                        <a:rPr lang="en-US" sz="1800" b="1" u="sng" strike="noStrike" dirty="0">
                          <a:effectLst/>
                        </a:rPr>
                        <a:t>10000010</a:t>
                      </a:r>
                      <a:endParaRPr lang="en-US" sz="1800" b="1" i="0" u="sng"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  192.168.5.130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4228">
                <a:tc>
                  <a:txBody>
                    <a:bodyPr/>
                    <a:lstStyle/>
                    <a:p>
                      <a:pPr algn="l" fontAlgn="ctr"/>
                      <a:r>
                        <a:rPr lang="en-US" sz="2400" u="none" strike="noStrike" dirty="0">
                          <a:effectLst/>
                        </a:rPr>
                        <a:t>  Subnet mask</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11111111.11111111.11111111.</a:t>
                      </a:r>
                      <a:r>
                        <a:rPr lang="en-US" sz="1800" b="1" u="sng" strike="noStrike" dirty="0">
                          <a:effectLst/>
                        </a:rPr>
                        <a:t>00000000</a:t>
                      </a:r>
                      <a:endParaRPr lang="en-US" sz="1800" b="1" i="0" u="sng"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  255.255.255.0 (/24 CIDR notation)</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4228">
                <a:tc>
                  <a:txBody>
                    <a:bodyPr/>
                    <a:lstStyle/>
                    <a:p>
                      <a:pPr algn="l" fontAlgn="ctr"/>
                      <a:r>
                        <a:rPr lang="en-US" sz="2400" u="none" strike="noStrike" dirty="0">
                          <a:effectLst/>
                        </a:rPr>
                        <a:t>  Network prefix</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11000000.10101000.00000101.00000000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  192.168.5.0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4228">
                <a:tc>
                  <a:txBody>
                    <a:bodyPr/>
                    <a:lstStyle/>
                    <a:p>
                      <a:pPr algn="l" fontAlgn="ctr"/>
                      <a:r>
                        <a:rPr lang="en-US" sz="2400" u="none" strike="noStrike" dirty="0">
                          <a:effectLst/>
                        </a:rPr>
                        <a:t>  Host part</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00000000.00000000.00000000.</a:t>
                      </a:r>
                      <a:r>
                        <a:rPr lang="en-US" sz="1800" b="1" u="none" strike="noStrike" dirty="0">
                          <a:effectLst/>
                        </a:rPr>
                        <a:t>10000010</a:t>
                      </a:r>
                      <a:endParaRPr lang="en-US" sz="1800" b="1"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u="none" strike="noStrike" dirty="0">
                          <a:effectLst/>
                        </a:rPr>
                        <a:t>  0.0.0.130</a:t>
                      </a:r>
                      <a:endParaRPr lang="en-US" sz="1800" b="0" i="0" u="none" strike="noStrike" dirty="0">
                        <a:solidFill>
                          <a:srgbClr val="000000"/>
                        </a:solidFill>
                        <a:effectLst/>
                        <a:latin typeface="Courier New" panose="02070309020205020404" pitchFamily="49"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ectangle 5">
            <a:extLst>
              <a:ext uri="{FF2B5EF4-FFF2-40B4-BE49-F238E27FC236}">
                <a16:creationId xmlns:a16="http://schemas.microsoft.com/office/drawing/2014/main" id="{D1ABC56D-68BB-5E4D-B62F-0999E6691027}"/>
              </a:ext>
            </a:extLst>
          </p:cNvPr>
          <p:cNvSpPr/>
          <p:nvPr/>
        </p:nvSpPr>
        <p:spPr>
          <a:xfrm rot="480078">
            <a:off x="9324666" y="2185686"/>
            <a:ext cx="2461869" cy="1077218"/>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Host is Bitwise OR!</a:t>
            </a:r>
          </a:p>
        </p:txBody>
      </p:sp>
    </p:spTree>
    <p:extLst>
      <p:ext uri="{BB962C8B-B14F-4D97-AF65-F5344CB8AC3E}">
        <p14:creationId xmlns:p14="http://schemas.microsoft.com/office/powerpoint/2010/main" val="157682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Types of Servers</a:t>
            </a:r>
          </a:p>
        </p:txBody>
      </p:sp>
      <p:sp>
        <p:nvSpPr>
          <p:cNvPr id="8" name="Content Placeholder 7"/>
          <p:cNvSpPr>
            <a:spLocks noGrp="1"/>
          </p:cNvSpPr>
          <p:nvPr>
            <p:ph idx="1"/>
          </p:nvPr>
        </p:nvSpPr>
        <p:spPr>
          <a:xfrm>
            <a:off x="1097279" y="1845734"/>
            <a:ext cx="7326631" cy="4577926"/>
          </a:xfrm>
        </p:spPr>
        <p:txBody>
          <a:bodyPr>
            <a:noAutofit/>
          </a:bodyPr>
          <a:lstStyle/>
          <a:p>
            <a:r>
              <a:rPr lang="en-US" dirty="0"/>
              <a:t>Web Server</a:t>
            </a:r>
          </a:p>
          <a:p>
            <a:pPr lvl="1"/>
            <a:r>
              <a:rPr lang="en-US" dirty="0"/>
              <a:t>Hosts web pages and serves web pages to clients.</a:t>
            </a:r>
          </a:p>
          <a:p>
            <a:pPr lvl="1"/>
            <a:r>
              <a:rPr lang="en-US" dirty="0"/>
              <a:t>Provides server-side processing platform.</a:t>
            </a:r>
          </a:p>
          <a:p>
            <a:pPr lvl="1"/>
            <a:r>
              <a:rPr lang="en-US" dirty="0"/>
              <a:t>Processing power, memory, network bandwidth</a:t>
            </a:r>
          </a:p>
          <a:p>
            <a:r>
              <a:rPr lang="en-US" dirty="0"/>
              <a:t>Game Server</a:t>
            </a:r>
          </a:p>
          <a:p>
            <a:pPr lvl="1"/>
            <a:r>
              <a:rPr lang="en-US" dirty="0"/>
              <a:t>Hosts application resources necessary for multiplayer gaming.</a:t>
            </a:r>
          </a:p>
          <a:p>
            <a:pPr lvl="1"/>
            <a:r>
              <a:rPr lang="en-US" dirty="0"/>
              <a:t>Processing power, memory, network bandwidth</a:t>
            </a:r>
          </a:p>
          <a:p>
            <a:r>
              <a:rPr lang="en-US" dirty="0"/>
              <a:t>Mail Server</a:t>
            </a:r>
          </a:p>
          <a:p>
            <a:pPr lvl="1"/>
            <a:r>
              <a:rPr lang="en-US" dirty="0"/>
              <a:t>Provides various mail functions (sending, receiving, managing)</a:t>
            </a:r>
          </a:p>
          <a:p>
            <a:pPr lvl="1"/>
            <a:r>
              <a:rPr lang="en-US" dirty="0"/>
              <a:t>Large installations may have multiple mail servers and types.</a:t>
            </a:r>
          </a:p>
          <a:p>
            <a:pPr lvl="1"/>
            <a:r>
              <a:rPr lang="en-US" dirty="0"/>
              <a:t>Processing power, memory, network bandwidth, storage</a:t>
            </a:r>
          </a:p>
          <a:p>
            <a:pPr lvl="1"/>
            <a:r>
              <a:rPr lang="en-US" dirty="0"/>
              <a:t>Typically highly visible and very important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7280" y="3829234"/>
            <a:ext cx="2438400" cy="2438400"/>
          </a:xfrm>
          <a:prstGeom prst="rect">
            <a:avLst/>
          </a:prstGeom>
        </p:spPr>
      </p:pic>
    </p:spTree>
    <p:extLst>
      <p:ext uri="{BB962C8B-B14F-4D97-AF65-F5344CB8AC3E}">
        <p14:creationId xmlns:p14="http://schemas.microsoft.com/office/powerpoint/2010/main" val="739663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Networks</a:t>
            </a:r>
          </a:p>
        </p:txBody>
      </p:sp>
      <p:sp>
        <p:nvSpPr>
          <p:cNvPr id="3" name="Content Placeholder 2"/>
          <p:cNvSpPr>
            <a:spLocks noGrp="1"/>
          </p:cNvSpPr>
          <p:nvPr>
            <p:ph idx="1"/>
          </p:nvPr>
        </p:nvSpPr>
        <p:spPr>
          <a:xfrm>
            <a:off x="1097280" y="1845733"/>
            <a:ext cx="10058400" cy="4632887"/>
          </a:xfrm>
        </p:spPr>
        <p:txBody>
          <a:bodyPr>
            <a:normAutofit/>
          </a:bodyPr>
          <a:lstStyle/>
          <a:p>
            <a:r>
              <a:rPr lang="en-US" sz="2400" dirty="0"/>
              <a:t>A private network is a network which uses private IP addresses for devices</a:t>
            </a:r>
          </a:p>
          <a:p>
            <a:pPr lvl="1"/>
            <a:endParaRPr lang="en-US" sz="2000" dirty="0"/>
          </a:p>
          <a:p>
            <a:pPr lvl="1"/>
            <a:r>
              <a:rPr lang="en-US" sz="2000" dirty="0"/>
              <a:t>10.0.0.0/8</a:t>
            </a:r>
            <a:endParaRPr lang="en-US" sz="2400" dirty="0"/>
          </a:p>
          <a:p>
            <a:pPr lvl="2"/>
            <a:r>
              <a:rPr lang="en-US" sz="1800" dirty="0"/>
              <a:t>10.0.0.0-10.255.255.255</a:t>
            </a:r>
            <a:endParaRPr lang="en-US" sz="2000" dirty="0"/>
          </a:p>
          <a:p>
            <a:pPr lvl="1"/>
            <a:endParaRPr lang="en-US" sz="2000" dirty="0"/>
          </a:p>
          <a:p>
            <a:pPr lvl="1"/>
            <a:r>
              <a:rPr lang="en-US" sz="2000" dirty="0"/>
              <a:t>172.16.0.0/12</a:t>
            </a:r>
            <a:endParaRPr lang="en-US" sz="2400" dirty="0"/>
          </a:p>
          <a:p>
            <a:pPr lvl="2"/>
            <a:r>
              <a:rPr lang="en-US" sz="1800" dirty="0"/>
              <a:t>172.16.0.0-172.31.255.255</a:t>
            </a:r>
            <a:endParaRPr lang="en-US" sz="2000" dirty="0"/>
          </a:p>
          <a:p>
            <a:pPr lvl="1"/>
            <a:endParaRPr lang="en-US" sz="2000" dirty="0"/>
          </a:p>
          <a:p>
            <a:pPr lvl="1"/>
            <a:r>
              <a:rPr lang="en-US" sz="2000" dirty="0"/>
              <a:t>192.168.0.0/16</a:t>
            </a:r>
            <a:endParaRPr lang="en-US" sz="2400" dirty="0"/>
          </a:p>
          <a:p>
            <a:pPr lvl="2"/>
            <a:r>
              <a:rPr lang="en-US" sz="1800" dirty="0"/>
              <a:t>192.168.0.0-192.168.255.255</a:t>
            </a:r>
          </a:p>
        </p:txBody>
      </p:sp>
      <p:pic>
        <p:nvPicPr>
          <p:cNvPr id="6146" name="Picture 2" descr="http://www.hotspotshield.com/lp/learn/what-is-ip-address/img/pic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1468" y="3407229"/>
            <a:ext cx="5024212" cy="246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769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Networks</a:t>
            </a:r>
          </a:p>
        </p:txBody>
      </p:sp>
      <p:sp>
        <p:nvSpPr>
          <p:cNvPr id="3" name="Content Placeholder 2"/>
          <p:cNvSpPr>
            <a:spLocks noGrp="1"/>
          </p:cNvSpPr>
          <p:nvPr>
            <p:ph idx="1"/>
          </p:nvPr>
        </p:nvSpPr>
        <p:spPr>
          <a:xfrm>
            <a:off x="1097280" y="1845733"/>
            <a:ext cx="4716498" cy="4283181"/>
          </a:xfrm>
        </p:spPr>
        <p:txBody>
          <a:bodyPr>
            <a:normAutofit/>
          </a:bodyPr>
          <a:lstStyle/>
          <a:p>
            <a:r>
              <a:rPr lang="en-US" dirty="0"/>
              <a:t>Private networks use Network Address Translation (NAT) to provide unique private IP address to devices, allowing all devices to share the same public IP address.</a:t>
            </a:r>
          </a:p>
          <a:p>
            <a:r>
              <a:rPr lang="en-US" dirty="0"/>
              <a:t>Connections are mapped to individual ports for maintaining communication between </a:t>
            </a:r>
            <a:r>
              <a:rPr lang="en-US" dirty="0" err="1"/>
              <a:t>NAT’d</a:t>
            </a:r>
            <a:r>
              <a:rPr lang="en-US" dirty="0"/>
              <a:t> clients and internet services by the NAT device.</a:t>
            </a:r>
          </a:p>
          <a:p>
            <a:r>
              <a:rPr lang="en-US" dirty="0"/>
              <a:t>Nat increases the lifespan of the IPv4 address space, by allowing multiple clients to share a single public IP address.</a:t>
            </a:r>
          </a:p>
          <a:p>
            <a:r>
              <a:rPr lang="en-US" dirty="0"/>
              <a:t>Port Forwarding</a:t>
            </a:r>
          </a:p>
        </p:txBody>
      </p:sp>
      <p:pic>
        <p:nvPicPr>
          <p:cNvPr id="3074" name="Picture 2" descr="http://www.windowsnetworking.com/img/upl/image00210832448992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774" y="1845733"/>
            <a:ext cx="4876084" cy="24487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ortforward.com/help/forward-two-ports-to-two-different-compu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479" y="4294469"/>
            <a:ext cx="4874201" cy="186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0932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Commands</a:t>
            </a:r>
          </a:p>
        </p:txBody>
      </p:sp>
      <p:sp>
        <p:nvSpPr>
          <p:cNvPr id="4" name="Content Placeholder 3"/>
          <p:cNvSpPr>
            <a:spLocks noGrp="1"/>
          </p:cNvSpPr>
          <p:nvPr>
            <p:ph sz="half" idx="1"/>
          </p:nvPr>
        </p:nvSpPr>
        <p:spPr>
          <a:xfrm>
            <a:off x="1097277" y="1853135"/>
            <a:ext cx="2322197" cy="4355041"/>
          </a:xfrm>
        </p:spPr>
        <p:txBody>
          <a:bodyPr>
            <a:normAutofit/>
          </a:bodyPr>
          <a:lstStyle/>
          <a:p>
            <a:r>
              <a:rPr lang="en-US" dirty="0" err="1"/>
              <a:t>tcpdump</a:t>
            </a:r>
            <a:endParaRPr lang="en-US" dirty="0"/>
          </a:p>
          <a:p>
            <a:r>
              <a:rPr lang="en-US" dirty="0"/>
              <a:t>route</a:t>
            </a:r>
          </a:p>
          <a:p>
            <a:r>
              <a:rPr lang="en-US" dirty="0" err="1"/>
              <a:t>ifconfig</a:t>
            </a:r>
            <a:endParaRPr lang="en-US" dirty="0"/>
          </a:p>
          <a:p>
            <a:r>
              <a:rPr lang="en-US" dirty="0" err="1"/>
              <a:t>ip</a:t>
            </a:r>
            <a:endParaRPr lang="en-US" dirty="0"/>
          </a:p>
          <a:p>
            <a:r>
              <a:rPr lang="en-US" dirty="0" err="1"/>
              <a:t>nmcli</a:t>
            </a:r>
            <a:endParaRPr lang="en-US" dirty="0"/>
          </a:p>
          <a:p>
            <a:r>
              <a:rPr lang="en-US" dirty="0"/>
              <a:t>netstat</a:t>
            </a:r>
          </a:p>
        </p:txBody>
      </p:sp>
      <p:sp>
        <p:nvSpPr>
          <p:cNvPr id="8" name="Content Placeholder 3"/>
          <p:cNvSpPr>
            <a:spLocks noGrp="1"/>
          </p:cNvSpPr>
          <p:nvPr>
            <p:ph sz="half" idx="1"/>
          </p:nvPr>
        </p:nvSpPr>
        <p:spPr>
          <a:xfrm>
            <a:off x="3804283" y="1858420"/>
            <a:ext cx="2322197" cy="4355041"/>
          </a:xfrm>
        </p:spPr>
        <p:txBody>
          <a:bodyPr>
            <a:normAutofit/>
          </a:bodyPr>
          <a:lstStyle/>
          <a:p>
            <a:r>
              <a:rPr lang="en-US" dirty="0" err="1"/>
              <a:t>nslookup</a:t>
            </a:r>
            <a:endParaRPr lang="en-US" dirty="0"/>
          </a:p>
          <a:p>
            <a:r>
              <a:rPr lang="en-US" dirty="0"/>
              <a:t>dig</a:t>
            </a:r>
          </a:p>
          <a:p>
            <a:r>
              <a:rPr lang="en-US" dirty="0"/>
              <a:t>route</a:t>
            </a:r>
          </a:p>
          <a:p>
            <a:r>
              <a:rPr lang="en-US" dirty="0"/>
              <a:t>hostname</a:t>
            </a:r>
          </a:p>
          <a:p>
            <a:r>
              <a:rPr lang="en-US" dirty="0"/>
              <a:t>cat</a:t>
            </a:r>
          </a:p>
          <a:p>
            <a:endParaRPr lang="en-US" dirty="0"/>
          </a:p>
        </p:txBody>
      </p:sp>
      <p:pic>
        <p:nvPicPr>
          <p:cNvPr id="7" name="Picture 6" descr="http://cdn.curvve.com/wp-content/uploads/Termina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25" y="4203504"/>
            <a:ext cx="2127250" cy="21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688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Expectations</a:t>
            </a:r>
          </a:p>
        </p:txBody>
      </p:sp>
      <p:sp>
        <p:nvSpPr>
          <p:cNvPr id="3" name="Content Placeholder 2"/>
          <p:cNvSpPr>
            <a:spLocks noGrp="1"/>
          </p:cNvSpPr>
          <p:nvPr>
            <p:ph idx="1"/>
          </p:nvPr>
        </p:nvSpPr>
        <p:spPr>
          <a:xfrm>
            <a:off x="1097280" y="1845734"/>
            <a:ext cx="10058400" cy="4332042"/>
          </a:xfrm>
        </p:spPr>
        <p:txBody>
          <a:bodyPr>
            <a:normAutofit/>
          </a:bodyPr>
          <a:lstStyle/>
          <a:p>
            <a:r>
              <a:rPr lang="en-US" dirty="0"/>
              <a:t>Documentation expectations examples:</a:t>
            </a:r>
          </a:p>
          <a:p>
            <a:pPr lvl="1"/>
            <a:r>
              <a:rPr lang="en-US" dirty="0"/>
              <a:t>Edit the network configuration file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sysconfig</a:t>
            </a:r>
            <a:r>
              <a:rPr lang="en-US" dirty="0">
                <a:latin typeface="Courier New" panose="02070309020205020404" pitchFamily="49" charset="0"/>
                <a:cs typeface="Courier New" panose="02070309020205020404" pitchFamily="49" charset="0"/>
              </a:rPr>
              <a:t>/network-scripts/ifcfg-bond0</a:t>
            </a:r>
          </a:p>
          <a:p>
            <a:pPr lvl="2"/>
            <a:r>
              <a:rPr lang="en-US" dirty="0"/>
              <a:t>Updated the following information in the network configuration file:</a:t>
            </a:r>
          </a:p>
          <a:p>
            <a:pPr marL="566928" lvl="3" indent="0">
              <a:buNone/>
            </a:pPr>
            <a:r>
              <a:rPr lang="en-US" dirty="0">
                <a:latin typeface="Courier New" panose="02070309020205020404" pitchFamily="49" charset="0"/>
                <a:cs typeface="Courier New" panose="02070309020205020404" pitchFamily="49" charset="0"/>
              </a:rPr>
              <a:t>IPADDR=147.64.243.115</a:t>
            </a:r>
          </a:p>
          <a:p>
            <a:pPr marL="566928" lvl="3" indent="0">
              <a:buNone/>
            </a:pPr>
            <a:r>
              <a:rPr lang="en-US" dirty="0">
                <a:latin typeface="Courier New" panose="02070309020205020404" pitchFamily="49" charset="0"/>
                <a:cs typeface="Courier New" panose="02070309020205020404" pitchFamily="49" charset="0"/>
              </a:rPr>
              <a:t>HOSTMASK=255.255.254.0</a:t>
            </a:r>
          </a:p>
          <a:p>
            <a:pPr marL="566928" lvl="3" indent="0">
              <a:buNone/>
            </a:pPr>
            <a:r>
              <a:rPr lang="en-US" dirty="0">
                <a:latin typeface="Courier New" panose="02070309020205020404" pitchFamily="49" charset="0"/>
                <a:cs typeface="Courier New" panose="02070309020205020404" pitchFamily="49" charset="0"/>
              </a:rPr>
              <a:t>DNS1=147.64.242.100</a:t>
            </a:r>
          </a:p>
          <a:p>
            <a:pPr marL="566928" lvl="3" indent="0">
              <a:buNone/>
            </a:pPr>
            <a:r>
              <a:rPr lang="en-US" dirty="0">
                <a:latin typeface="Courier New" panose="02070309020205020404" pitchFamily="49" charset="0"/>
                <a:cs typeface="Courier New" panose="02070309020205020404" pitchFamily="49" charset="0"/>
              </a:rPr>
              <a:t>DNS2=147.64.242.101</a:t>
            </a:r>
          </a:p>
          <a:p>
            <a:pPr lvl="1"/>
            <a:r>
              <a:rPr lang="en-US" dirty="0"/>
              <a:t>Restarted the network services to apply configuration changes</a:t>
            </a:r>
          </a:p>
          <a:p>
            <a:pPr marL="566928" lvl="3" indent="0">
              <a:buNone/>
            </a:pPr>
            <a:r>
              <a:rPr lang="en-US" dirty="0" err="1">
                <a:latin typeface="Courier New" panose="02070309020205020404" pitchFamily="49" charset="0"/>
                <a:cs typeface="Courier New" panose="02070309020205020404" pitchFamily="49" charset="0"/>
              </a:rPr>
              <a:t>systemctl</a:t>
            </a:r>
            <a:r>
              <a:rPr lang="en-US" dirty="0">
                <a:latin typeface="Courier New" panose="02070309020205020404" pitchFamily="49" charset="0"/>
                <a:cs typeface="Courier New" panose="02070309020205020404" pitchFamily="49" charset="0"/>
              </a:rPr>
              <a:t> restart network</a:t>
            </a:r>
          </a:p>
          <a:p>
            <a:pPr lvl="1"/>
            <a:r>
              <a:rPr lang="en-US" dirty="0">
                <a:cs typeface="Courier New" panose="02070309020205020404" pitchFamily="49" charset="0"/>
              </a:rPr>
              <a:t>Added entry to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fstab</a:t>
            </a:r>
            <a:r>
              <a:rPr lang="en-US" dirty="0">
                <a:latin typeface="Courier New" panose="02070309020205020404" pitchFamily="49" charset="0"/>
                <a:cs typeface="Courier New" panose="02070309020205020404" pitchFamily="49" charset="0"/>
              </a:rPr>
              <a:t> </a:t>
            </a:r>
            <a:r>
              <a:rPr lang="en-US" dirty="0">
                <a:cs typeface="Courier New" panose="02070309020205020404" pitchFamily="49" charset="0"/>
              </a:rPr>
              <a:t>file for persistent mount</a:t>
            </a:r>
          </a:p>
          <a:p>
            <a:pPr lvl="2"/>
            <a:r>
              <a:rPr lang="en-US" dirty="0">
                <a:latin typeface="Courier New" panose="02070309020205020404" pitchFamily="49" charset="0"/>
                <a:cs typeface="Courier New" panose="02070309020205020404" pitchFamily="49" charset="0"/>
              </a:rPr>
              <a:t>147.64.243.115:/data 	/data	</a:t>
            </a:r>
            <a:r>
              <a:rPr lang="en-US" dirty="0" err="1">
                <a:latin typeface="Courier New" panose="02070309020205020404" pitchFamily="49" charset="0"/>
                <a:cs typeface="Courier New" panose="02070309020205020404" pitchFamily="49" charset="0"/>
              </a:rPr>
              <a:t>nfs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bg,rw,sync,hard,intr</a:t>
            </a:r>
            <a:r>
              <a:rPr lang="en-US" dirty="0">
                <a:latin typeface="Courier New" panose="02070309020205020404" pitchFamily="49" charset="0"/>
                <a:cs typeface="Courier New" panose="02070309020205020404" pitchFamily="49" charset="0"/>
              </a:rPr>
              <a:t>	0 0</a:t>
            </a:r>
          </a:p>
          <a:p>
            <a:pPr lvl="1"/>
            <a:r>
              <a:rPr lang="en-US" dirty="0">
                <a:cs typeface="Courier New" panose="02070309020205020404" pitchFamily="49" charset="0"/>
              </a:rPr>
              <a:t>Updated and rebooted the system</a:t>
            </a:r>
          </a:p>
          <a:p>
            <a:pPr marL="566928" lvl="3" indent="0">
              <a:buNone/>
            </a:pPr>
            <a:r>
              <a:rPr lang="en-US" dirty="0" err="1">
                <a:latin typeface="Courier New" panose="02070309020205020404" pitchFamily="49" charset="0"/>
                <a:cs typeface="Courier New" panose="02070309020205020404" pitchFamily="49" charset="0"/>
              </a:rPr>
              <a:t>dnf</a:t>
            </a:r>
            <a:r>
              <a:rPr lang="en-US" dirty="0">
                <a:latin typeface="Courier New" panose="02070309020205020404" pitchFamily="49" charset="0"/>
                <a:cs typeface="Courier New" panose="02070309020205020404" pitchFamily="49" charset="0"/>
              </a:rPr>
              <a:t> –y update; reboot</a:t>
            </a:r>
          </a:p>
        </p:txBody>
      </p:sp>
      <p:pic>
        <p:nvPicPr>
          <p:cNvPr id="5" name="Picture 4">
            <a:extLst>
              <a:ext uri="{FF2B5EF4-FFF2-40B4-BE49-F238E27FC236}">
                <a16:creationId xmlns:a16="http://schemas.microsoft.com/office/drawing/2014/main" id="{F3A8AEE7-0DBC-3E4D-AC84-9814D9F7B8C4}"/>
              </a:ext>
            </a:extLst>
          </p:cNvPr>
          <p:cNvPicPr>
            <a:picLocks noChangeAspect="1"/>
          </p:cNvPicPr>
          <p:nvPr/>
        </p:nvPicPr>
        <p:blipFill>
          <a:blip r:embed="rId2"/>
          <a:stretch>
            <a:fillRect/>
          </a:stretch>
        </p:blipFill>
        <p:spPr>
          <a:xfrm>
            <a:off x="9554737" y="4460488"/>
            <a:ext cx="2299939" cy="1717288"/>
          </a:xfrm>
          <a:prstGeom prst="rect">
            <a:avLst/>
          </a:prstGeom>
          <a:ln>
            <a:solidFill>
              <a:schemeClr val="tx1"/>
            </a:solidFill>
          </a:ln>
        </p:spPr>
      </p:pic>
    </p:spTree>
    <p:extLst>
      <p:ext uri="{BB962C8B-B14F-4D97-AF65-F5344CB8AC3E}">
        <p14:creationId xmlns:p14="http://schemas.microsoft.com/office/powerpoint/2010/main" val="20746855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Machines</a:t>
            </a:r>
          </a:p>
        </p:txBody>
      </p:sp>
      <p:sp>
        <p:nvSpPr>
          <p:cNvPr id="3" name="Content Placeholder 2"/>
          <p:cNvSpPr>
            <a:spLocks noGrp="1"/>
          </p:cNvSpPr>
          <p:nvPr>
            <p:ph idx="1"/>
          </p:nvPr>
        </p:nvSpPr>
        <p:spPr>
          <a:xfrm>
            <a:off x="1097280" y="1845734"/>
            <a:ext cx="10058400" cy="4383616"/>
          </a:xfrm>
        </p:spPr>
        <p:txBody>
          <a:bodyPr>
            <a:normAutofit/>
          </a:bodyPr>
          <a:lstStyle/>
          <a:p>
            <a:r>
              <a:rPr lang="en-US" dirty="0"/>
              <a:t>IP Address: 147.64.243.1## (01-25)</a:t>
            </a:r>
          </a:p>
          <a:p>
            <a:r>
              <a:rPr lang="en-US" dirty="0"/>
              <a:t>Hostname: ecsc325-1##.cs.edinboro.edu (01-25)</a:t>
            </a:r>
          </a:p>
          <a:p>
            <a:r>
              <a:rPr lang="en-US" dirty="0"/>
              <a:t>Alias: 1##.megastuff.biz (01-25)</a:t>
            </a:r>
          </a:p>
          <a:p>
            <a:pPr lvl="1"/>
            <a:r>
              <a:rPr lang="en-US" dirty="0"/>
              <a:t>Also 1##.</a:t>
            </a:r>
            <a:r>
              <a:rPr lang="en-US" dirty="0" err="1"/>
              <a:t>ultrastuff.net</a:t>
            </a:r>
            <a:r>
              <a:rPr lang="en-US" dirty="0"/>
              <a:t>!</a:t>
            </a:r>
          </a:p>
          <a:p>
            <a:r>
              <a:rPr lang="en-US" dirty="0"/>
              <a:t>Assignment 2 – Available Now</a:t>
            </a:r>
          </a:p>
          <a:p>
            <a:pPr lvl="1"/>
            <a:r>
              <a:rPr lang="en-US" dirty="0"/>
              <a:t>Due next week – Jan 29 2025</a:t>
            </a:r>
          </a:p>
          <a:p>
            <a:r>
              <a:rPr lang="en-US" u="sng" dirty="0"/>
              <a:t>Assignment 1 due last night!</a:t>
            </a:r>
          </a:p>
        </p:txBody>
      </p:sp>
      <p:pic>
        <p:nvPicPr>
          <p:cNvPr id="1026" name="Picture 2" descr="Virtual Dedicated Server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886" y="2573871"/>
            <a:ext cx="3495675" cy="35623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17B0C8-0919-4712-A225-2495F3B0569D}"/>
              </a:ext>
            </a:extLst>
          </p:cNvPr>
          <p:cNvSpPr/>
          <p:nvPr/>
        </p:nvSpPr>
        <p:spPr>
          <a:xfrm rot="394915">
            <a:off x="1952735" y="5018880"/>
            <a:ext cx="506324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VM’s in week 3?!</a:t>
            </a:r>
          </a:p>
        </p:txBody>
      </p:sp>
      <p:sp>
        <p:nvSpPr>
          <p:cNvPr id="4" name="Rectangle 3">
            <a:extLst>
              <a:ext uri="{FF2B5EF4-FFF2-40B4-BE49-F238E27FC236}">
                <a16:creationId xmlns:a16="http://schemas.microsoft.com/office/drawing/2014/main" id="{57DAFD5D-751B-41FA-859D-211BD64B7F97}"/>
              </a:ext>
            </a:extLst>
          </p:cNvPr>
          <p:cNvSpPr/>
          <p:nvPr/>
        </p:nvSpPr>
        <p:spPr>
          <a:xfrm rot="21384824">
            <a:off x="6564594" y="1988318"/>
            <a:ext cx="4577279" cy="584775"/>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rPr>
              <a:t>## is your 2-digit number!</a:t>
            </a:r>
          </a:p>
        </p:txBody>
      </p:sp>
    </p:spTree>
    <p:extLst>
      <p:ext uri="{BB962C8B-B14F-4D97-AF65-F5344CB8AC3E}">
        <p14:creationId xmlns:p14="http://schemas.microsoft.com/office/powerpoint/2010/main" val="29590219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and Items</a:t>
            </a:r>
          </a:p>
        </p:txBody>
      </p:sp>
      <p:sp>
        <p:nvSpPr>
          <p:cNvPr id="8" name="Content Placeholder 2"/>
          <p:cNvSpPr>
            <a:spLocks noGrp="1"/>
          </p:cNvSpPr>
          <p:nvPr>
            <p:ph sz="half" idx="1"/>
          </p:nvPr>
        </p:nvSpPr>
        <p:spPr>
          <a:xfrm>
            <a:off x="8493760" y="1998662"/>
            <a:ext cx="2661920" cy="4359107"/>
          </a:xfrm>
        </p:spPr>
        <p:txBody>
          <a:bodyPr>
            <a:normAutofit fontScale="85000" lnSpcReduction="20000"/>
          </a:bodyPr>
          <a:lstStyle/>
          <a:p>
            <a:r>
              <a:rPr lang="en-US" dirty="0"/>
              <a:t>ROM</a:t>
            </a:r>
          </a:p>
          <a:p>
            <a:r>
              <a:rPr lang="en-US" dirty="0"/>
              <a:t>Hard Disk Drives</a:t>
            </a:r>
          </a:p>
          <a:p>
            <a:r>
              <a:rPr lang="en-US" dirty="0" err="1"/>
              <a:t>Fibre</a:t>
            </a:r>
            <a:r>
              <a:rPr lang="en-US" dirty="0"/>
              <a:t> Channel</a:t>
            </a:r>
          </a:p>
          <a:p>
            <a:r>
              <a:rPr lang="en-US" dirty="0"/>
              <a:t>RAID</a:t>
            </a:r>
          </a:p>
          <a:p>
            <a:r>
              <a:rPr lang="en-US" dirty="0"/>
              <a:t>Network Topologies</a:t>
            </a:r>
          </a:p>
          <a:p>
            <a:r>
              <a:rPr lang="en-US" dirty="0"/>
              <a:t>Collision Detection</a:t>
            </a:r>
          </a:p>
          <a:p>
            <a:r>
              <a:rPr lang="en-US" dirty="0"/>
              <a:t>Disaster Recovery</a:t>
            </a:r>
          </a:p>
          <a:p>
            <a:r>
              <a:rPr lang="en-US" dirty="0"/>
              <a:t>Redundancy</a:t>
            </a:r>
          </a:p>
          <a:p>
            <a:r>
              <a:rPr lang="en-US" dirty="0"/>
              <a:t>High Availability</a:t>
            </a:r>
          </a:p>
          <a:p>
            <a:r>
              <a:rPr lang="en-US" dirty="0"/>
              <a:t>Backup Types</a:t>
            </a:r>
          </a:p>
          <a:p>
            <a:r>
              <a:rPr lang="en-US" dirty="0"/>
              <a:t>Linux Kernel</a:t>
            </a:r>
          </a:p>
          <a:p>
            <a:r>
              <a:rPr lang="en-US" dirty="0"/>
              <a:t>Virtual File Systems</a:t>
            </a:r>
          </a:p>
        </p:txBody>
      </p:sp>
      <p:sp>
        <p:nvSpPr>
          <p:cNvPr id="9" name="Content Placeholder 2"/>
          <p:cNvSpPr>
            <a:spLocks noGrp="1"/>
          </p:cNvSpPr>
          <p:nvPr>
            <p:ph sz="half" idx="2"/>
          </p:nvPr>
        </p:nvSpPr>
        <p:spPr>
          <a:xfrm>
            <a:off x="5739205" y="1998662"/>
            <a:ext cx="2184400" cy="4359107"/>
          </a:xfrm>
        </p:spPr>
        <p:txBody>
          <a:bodyPr>
            <a:normAutofit fontScale="85000" lnSpcReduction="20000"/>
          </a:bodyPr>
          <a:lstStyle/>
          <a:p>
            <a:r>
              <a:rPr lang="en-US" dirty="0"/>
              <a:t>File Server</a:t>
            </a:r>
          </a:p>
          <a:p>
            <a:r>
              <a:rPr lang="en-US" dirty="0"/>
              <a:t>Application Server</a:t>
            </a:r>
          </a:p>
          <a:p>
            <a:r>
              <a:rPr lang="en-US" dirty="0"/>
              <a:t>Database Server</a:t>
            </a:r>
          </a:p>
          <a:p>
            <a:r>
              <a:rPr lang="en-US" dirty="0"/>
              <a:t>Web Server</a:t>
            </a:r>
          </a:p>
          <a:p>
            <a:r>
              <a:rPr lang="en-US" dirty="0"/>
              <a:t>Game Server</a:t>
            </a:r>
          </a:p>
          <a:p>
            <a:r>
              <a:rPr lang="en-US" dirty="0"/>
              <a:t>Mail Server</a:t>
            </a:r>
          </a:p>
          <a:p>
            <a:r>
              <a:rPr lang="en-US" dirty="0"/>
              <a:t>Proxy Server</a:t>
            </a:r>
          </a:p>
          <a:p>
            <a:r>
              <a:rPr lang="en-US" dirty="0"/>
              <a:t>Virtual Server</a:t>
            </a:r>
          </a:p>
          <a:p>
            <a:r>
              <a:rPr lang="en-US" dirty="0"/>
              <a:t>Physical Server</a:t>
            </a:r>
          </a:p>
          <a:p>
            <a:r>
              <a:rPr lang="en-US" dirty="0"/>
              <a:t>CPU</a:t>
            </a:r>
          </a:p>
          <a:p>
            <a:r>
              <a:rPr lang="en-US" dirty="0" err="1"/>
              <a:t>Hyperthreading</a:t>
            </a:r>
            <a:endParaRPr lang="en-US" dirty="0"/>
          </a:p>
          <a:p>
            <a:r>
              <a:rPr lang="en-US" dirty="0"/>
              <a:t>RAM</a:t>
            </a:r>
          </a:p>
        </p:txBody>
      </p:sp>
      <p:pic>
        <p:nvPicPr>
          <p:cNvPr id="3074" name="Picture 2" descr="http://sketchforschools.com/NDDS/assets/img/ke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644774"/>
            <a:ext cx="2933700" cy="35718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30980" y="1998662"/>
            <a:ext cx="2278380" cy="42179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8791721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and Items</a:t>
            </a:r>
          </a:p>
        </p:txBody>
      </p:sp>
      <p:sp>
        <p:nvSpPr>
          <p:cNvPr id="8" name="Content Placeholder 2"/>
          <p:cNvSpPr>
            <a:spLocks noGrp="1"/>
          </p:cNvSpPr>
          <p:nvPr>
            <p:ph sz="half" idx="1"/>
          </p:nvPr>
        </p:nvSpPr>
        <p:spPr>
          <a:xfrm>
            <a:off x="8493760" y="1998662"/>
            <a:ext cx="2661920" cy="4359107"/>
          </a:xfrm>
        </p:spPr>
        <p:txBody>
          <a:bodyPr>
            <a:normAutofit fontScale="62500" lnSpcReduction="20000"/>
          </a:bodyPr>
          <a:lstStyle/>
          <a:p>
            <a:r>
              <a:rPr lang="en-US" dirty="0" err="1"/>
              <a:t>Subnetting</a:t>
            </a:r>
            <a:endParaRPr lang="en-US" dirty="0"/>
          </a:p>
          <a:p>
            <a:r>
              <a:rPr lang="en-US" dirty="0"/>
              <a:t>Private networks</a:t>
            </a:r>
          </a:p>
          <a:p>
            <a:r>
              <a:rPr lang="en-US" dirty="0"/>
              <a:t>Routing</a:t>
            </a:r>
          </a:p>
          <a:p>
            <a:r>
              <a:rPr lang="en-US" dirty="0"/>
              <a:t>Flat topology</a:t>
            </a:r>
          </a:p>
          <a:p>
            <a:r>
              <a:rPr lang="en-US" dirty="0"/>
              <a:t>IDF/MDF</a:t>
            </a:r>
          </a:p>
          <a:p>
            <a:r>
              <a:rPr lang="en-US" dirty="0"/>
              <a:t>Demarcation points</a:t>
            </a:r>
          </a:p>
          <a:p>
            <a:r>
              <a:rPr lang="en-US" dirty="0"/>
              <a:t>Development Environments</a:t>
            </a:r>
          </a:p>
          <a:p>
            <a:r>
              <a:rPr lang="en-US" dirty="0"/>
              <a:t>Logical Volume Management</a:t>
            </a:r>
          </a:p>
          <a:p>
            <a:r>
              <a:rPr lang="en-US" dirty="0"/>
              <a:t>Volume Groups</a:t>
            </a:r>
          </a:p>
          <a:p>
            <a:r>
              <a:rPr lang="en-US" dirty="0"/>
              <a:t>Partitions</a:t>
            </a:r>
          </a:p>
          <a:p>
            <a:r>
              <a:rPr lang="en-US" dirty="0"/>
              <a:t>Mount Points</a:t>
            </a:r>
          </a:p>
          <a:p>
            <a:r>
              <a:rPr lang="en-US" dirty="0"/>
              <a:t>Filesystems</a:t>
            </a:r>
          </a:p>
          <a:p>
            <a:r>
              <a:rPr lang="en-US" dirty="0"/>
              <a:t>Data center considerations</a:t>
            </a:r>
          </a:p>
          <a:p>
            <a:r>
              <a:rPr lang="en-US" dirty="0"/>
              <a:t>Analog</a:t>
            </a:r>
          </a:p>
        </p:txBody>
      </p:sp>
      <p:sp>
        <p:nvSpPr>
          <p:cNvPr id="9" name="Content Placeholder 2"/>
          <p:cNvSpPr>
            <a:spLocks noGrp="1"/>
          </p:cNvSpPr>
          <p:nvPr>
            <p:ph sz="half" idx="2"/>
          </p:nvPr>
        </p:nvSpPr>
        <p:spPr>
          <a:xfrm>
            <a:off x="5739204" y="1998662"/>
            <a:ext cx="2261795" cy="4359107"/>
          </a:xfrm>
        </p:spPr>
        <p:txBody>
          <a:bodyPr>
            <a:normAutofit fontScale="62500" lnSpcReduction="20000"/>
          </a:bodyPr>
          <a:lstStyle/>
          <a:p>
            <a:r>
              <a:rPr lang="en-US" dirty="0"/>
              <a:t>Routers</a:t>
            </a:r>
          </a:p>
          <a:p>
            <a:r>
              <a:rPr lang="en-US" dirty="0"/>
              <a:t>Switches</a:t>
            </a:r>
          </a:p>
          <a:p>
            <a:r>
              <a:rPr lang="en-US" dirty="0"/>
              <a:t>Hubs</a:t>
            </a:r>
          </a:p>
          <a:p>
            <a:r>
              <a:rPr lang="en-US" dirty="0"/>
              <a:t>Load Balancers</a:t>
            </a:r>
          </a:p>
          <a:p>
            <a:r>
              <a:rPr lang="en-US" dirty="0"/>
              <a:t>TCP/IP and OSI Models</a:t>
            </a:r>
          </a:p>
          <a:p>
            <a:r>
              <a:rPr lang="en-US" dirty="0"/>
              <a:t>Ethernet header</a:t>
            </a:r>
          </a:p>
          <a:p>
            <a:r>
              <a:rPr lang="en-US" dirty="0"/>
              <a:t>IP header</a:t>
            </a:r>
          </a:p>
          <a:p>
            <a:r>
              <a:rPr lang="en-US" dirty="0"/>
              <a:t>TCP &amp; UDP headers</a:t>
            </a:r>
          </a:p>
          <a:p>
            <a:r>
              <a:rPr lang="en-US" dirty="0"/>
              <a:t>Encapsulation</a:t>
            </a:r>
          </a:p>
          <a:p>
            <a:r>
              <a:rPr lang="en-US" dirty="0"/>
              <a:t>Three-Way Handshake</a:t>
            </a:r>
          </a:p>
          <a:p>
            <a:r>
              <a:rPr lang="en-US" dirty="0"/>
              <a:t>ARP</a:t>
            </a:r>
          </a:p>
          <a:p>
            <a:r>
              <a:rPr lang="en-US" dirty="0"/>
              <a:t>IPv4 &amp; IPv6</a:t>
            </a:r>
          </a:p>
          <a:p>
            <a:r>
              <a:rPr lang="en-US" dirty="0"/>
              <a:t>Classful/Classless addressing</a:t>
            </a:r>
          </a:p>
          <a:p>
            <a:r>
              <a:rPr lang="en-US" dirty="0"/>
              <a:t>Digital</a:t>
            </a:r>
          </a:p>
        </p:txBody>
      </p:sp>
      <p:pic>
        <p:nvPicPr>
          <p:cNvPr id="3074" name="Picture 2" descr="http://sketchforschools.com/NDDS/assets/img/ke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644774"/>
            <a:ext cx="2933700" cy="35718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30980" y="1998662"/>
            <a:ext cx="2278380" cy="42179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4864571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and Items</a:t>
            </a:r>
          </a:p>
        </p:txBody>
      </p:sp>
      <p:sp>
        <p:nvSpPr>
          <p:cNvPr id="8" name="Content Placeholder 2"/>
          <p:cNvSpPr>
            <a:spLocks noGrp="1"/>
          </p:cNvSpPr>
          <p:nvPr>
            <p:ph sz="half" idx="1"/>
          </p:nvPr>
        </p:nvSpPr>
        <p:spPr>
          <a:xfrm>
            <a:off x="8493760" y="1998662"/>
            <a:ext cx="2661920" cy="4359107"/>
          </a:xfrm>
        </p:spPr>
        <p:txBody>
          <a:bodyPr>
            <a:normAutofit fontScale="85000" lnSpcReduction="20000"/>
          </a:bodyPr>
          <a:lstStyle/>
          <a:p>
            <a:r>
              <a:rPr lang="en-US" dirty="0"/>
              <a:t>Data</a:t>
            </a:r>
          </a:p>
          <a:p>
            <a:r>
              <a:rPr lang="en-US" dirty="0"/>
              <a:t>IPv4/IPv6 Addresses</a:t>
            </a:r>
          </a:p>
          <a:p>
            <a:r>
              <a:rPr lang="en-US" dirty="0"/>
              <a:t>Network layers</a:t>
            </a:r>
          </a:p>
          <a:p>
            <a:r>
              <a:rPr lang="en-US" dirty="0"/>
              <a:t>TCP &amp; UDP</a:t>
            </a:r>
          </a:p>
          <a:p>
            <a:r>
              <a:rPr lang="en-US" dirty="0"/>
              <a:t>Hubs, Switches, Routers</a:t>
            </a:r>
          </a:p>
          <a:p>
            <a:r>
              <a:rPr lang="en-US" dirty="0"/>
              <a:t>Firewalls</a:t>
            </a:r>
          </a:p>
          <a:p>
            <a:r>
              <a:rPr lang="en-US" dirty="0"/>
              <a:t>ISP </a:t>
            </a:r>
            <a:r>
              <a:rPr lang="en-US" dirty="0" err="1"/>
              <a:t>Tiering</a:t>
            </a:r>
            <a:r>
              <a:rPr lang="en-US" dirty="0"/>
              <a:t> &amp; Peering</a:t>
            </a:r>
          </a:p>
          <a:p>
            <a:r>
              <a:rPr lang="en-US" dirty="0"/>
              <a:t>Storage &amp; RAID</a:t>
            </a:r>
          </a:p>
          <a:p>
            <a:r>
              <a:rPr lang="en-US" dirty="0"/>
              <a:t>Application protocols</a:t>
            </a:r>
          </a:p>
          <a:p>
            <a:r>
              <a:rPr lang="en-US" dirty="0"/>
              <a:t>DNS</a:t>
            </a:r>
          </a:p>
          <a:p>
            <a:r>
              <a:rPr lang="en-US" dirty="0"/>
              <a:t>Operating Systems</a:t>
            </a:r>
          </a:p>
          <a:p>
            <a:r>
              <a:rPr lang="en-US" dirty="0"/>
              <a:t>Users and Groups</a:t>
            </a:r>
          </a:p>
        </p:txBody>
      </p:sp>
      <p:sp>
        <p:nvSpPr>
          <p:cNvPr id="9" name="Content Placeholder 2"/>
          <p:cNvSpPr>
            <a:spLocks noGrp="1"/>
          </p:cNvSpPr>
          <p:nvPr>
            <p:ph sz="half" idx="2"/>
          </p:nvPr>
        </p:nvSpPr>
        <p:spPr>
          <a:xfrm>
            <a:off x="5739205" y="1998662"/>
            <a:ext cx="2184400" cy="4359107"/>
          </a:xfrm>
        </p:spPr>
        <p:txBody>
          <a:bodyPr>
            <a:normAutofit fontScale="85000" lnSpcReduction="20000"/>
          </a:bodyPr>
          <a:lstStyle/>
          <a:p>
            <a:r>
              <a:rPr lang="en-US" dirty="0"/>
              <a:t>Syllabus &amp; Class Info</a:t>
            </a:r>
          </a:p>
          <a:p>
            <a:r>
              <a:rPr lang="en-US" dirty="0"/>
              <a:t>Servers</a:t>
            </a:r>
          </a:p>
          <a:p>
            <a:r>
              <a:rPr lang="en-US" dirty="0"/>
              <a:t>Server considerations</a:t>
            </a:r>
          </a:p>
          <a:p>
            <a:r>
              <a:rPr lang="en-US" dirty="0"/>
              <a:t>Server types</a:t>
            </a:r>
          </a:p>
          <a:p>
            <a:r>
              <a:rPr lang="en-US" dirty="0"/>
              <a:t>Server hardware types</a:t>
            </a:r>
          </a:p>
          <a:p>
            <a:r>
              <a:rPr lang="en-US" dirty="0"/>
              <a:t>Server environment</a:t>
            </a:r>
          </a:p>
          <a:p>
            <a:r>
              <a:rPr lang="en-US" dirty="0"/>
              <a:t>Virtual machines</a:t>
            </a:r>
          </a:p>
          <a:p>
            <a:r>
              <a:rPr lang="en-US" dirty="0"/>
              <a:t>Hot &amp; Cold aisles</a:t>
            </a:r>
          </a:p>
          <a:p>
            <a:r>
              <a:rPr lang="en-US" dirty="0"/>
              <a:t>Server administrators</a:t>
            </a:r>
          </a:p>
          <a:p>
            <a:r>
              <a:rPr lang="en-US" dirty="0"/>
              <a:t>The Internet</a:t>
            </a:r>
          </a:p>
          <a:p>
            <a:r>
              <a:rPr lang="en-US" dirty="0"/>
              <a:t>World Wide Web</a:t>
            </a:r>
          </a:p>
          <a:p>
            <a:r>
              <a:rPr lang="en-US" dirty="0"/>
              <a:t>TCP/IP</a:t>
            </a:r>
          </a:p>
        </p:txBody>
      </p:sp>
      <p:pic>
        <p:nvPicPr>
          <p:cNvPr id="3074" name="Picture 2" descr="http://sketchforschools.com/NDDS/assets/img/key-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644774"/>
            <a:ext cx="2933700" cy="35718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30980" y="1998662"/>
            <a:ext cx="2278380" cy="42179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3" name="Slide Number Placeholder 2">
            <a:extLst>
              <a:ext uri="{FF2B5EF4-FFF2-40B4-BE49-F238E27FC236}">
                <a16:creationId xmlns:a16="http://schemas.microsoft.com/office/drawing/2014/main" id="{CAFF9DB0-356D-44FA-A41A-F60961EC0D02}"/>
              </a:ext>
            </a:extLst>
          </p:cNvPr>
          <p:cNvSpPr>
            <a:spLocks noGrp="1"/>
          </p:cNvSpPr>
          <p:nvPr>
            <p:ph type="sldNum" sz="quarter" idx="12"/>
          </p:nvPr>
        </p:nvSpPr>
        <p:spPr/>
        <p:txBody>
          <a:bodyPr/>
          <a:lstStyle/>
          <a:p>
            <a:fld id="{8B519047-9AFA-4A82-8069-D12132B7B90E}" type="slidenum">
              <a:rPr lang="en-US" smtClean="0"/>
              <a:t>117</a:t>
            </a:fld>
            <a:endParaRPr lang="en-US" dirty="0"/>
          </a:p>
        </p:txBody>
      </p:sp>
    </p:spTree>
    <p:extLst>
      <p:ext uri="{BB962C8B-B14F-4D97-AF65-F5344CB8AC3E}">
        <p14:creationId xmlns:p14="http://schemas.microsoft.com/office/powerpoint/2010/main" val="7289202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Next Week</a:t>
            </a:r>
          </a:p>
        </p:txBody>
      </p:sp>
      <p:sp>
        <p:nvSpPr>
          <p:cNvPr id="3" name="Content Placeholder 2"/>
          <p:cNvSpPr>
            <a:spLocks noGrp="1"/>
          </p:cNvSpPr>
          <p:nvPr>
            <p:ph idx="1"/>
          </p:nvPr>
        </p:nvSpPr>
        <p:spPr>
          <a:xfrm>
            <a:off x="1097280" y="1845733"/>
            <a:ext cx="10058400" cy="4734361"/>
          </a:xfrm>
        </p:spPr>
        <p:txBody>
          <a:bodyPr>
            <a:normAutofit/>
          </a:bodyPr>
          <a:lstStyle/>
          <a:p>
            <a:r>
              <a:rPr lang="en-US" dirty="0"/>
              <a:t>“Every morning in Africa, a gazelle wakes up, it knows it must outrun the fastest lion or it will be killed. Every morning in Africa, a lion wakes up. It knows it must run faster than the slowest gazelle, or it will starve. It doesn't matter whether you're the lion or a gazelle - when the sun comes up, you'd better be running.” – African Proverb</a:t>
            </a:r>
          </a:p>
          <a:p>
            <a:r>
              <a:rPr lang="en-US" dirty="0"/>
              <a:t>Textbook:</a:t>
            </a:r>
          </a:p>
          <a:p>
            <a:pPr lvl="1"/>
            <a:r>
              <a:rPr lang="en-US" dirty="0"/>
              <a:t>Chapter 11 – TCP/IP</a:t>
            </a:r>
          </a:p>
          <a:p>
            <a:pPr lvl="1"/>
            <a:r>
              <a:rPr lang="en-US" dirty="0"/>
              <a:t>Chapter 12 – Networking</a:t>
            </a:r>
          </a:p>
          <a:p>
            <a:r>
              <a:rPr lang="en-US" dirty="0"/>
              <a:t>Assignment 2</a:t>
            </a:r>
          </a:p>
          <a:p>
            <a:pPr lvl="1"/>
            <a:r>
              <a:rPr lang="en-US" dirty="0"/>
              <a:t>Some questions to answer</a:t>
            </a:r>
          </a:p>
          <a:p>
            <a:pPr lvl="1"/>
            <a:r>
              <a:rPr lang="en-US" dirty="0"/>
              <a:t>Due next week (Wed Jan 29 2025)</a:t>
            </a:r>
          </a:p>
          <a:p>
            <a:r>
              <a:rPr lang="en-US" dirty="0"/>
              <a:t>Next week topics</a:t>
            </a:r>
          </a:p>
          <a:p>
            <a:pPr lvl="1"/>
            <a:r>
              <a:rPr lang="en-US" dirty="0"/>
              <a:t>IP Addressing, </a:t>
            </a:r>
            <a:r>
              <a:rPr lang="en-US" dirty="0" err="1"/>
              <a:t>Subnetting</a:t>
            </a:r>
            <a:r>
              <a:rPr lang="en-US" dirty="0"/>
              <a:t>, Networks</a:t>
            </a:r>
          </a:p>
          <a:p>
            <a:pPr lvl="1"/>
            <a:r>
              <a:rPr lang="en-US" dirty="0"/>
              <a:t>Deployment Environments</a:t>
            </a:r>
          </a:p>
        </p:txBody>
      </p:sp>
      <p:pic>
        <p:nvPicPr>
          <p:cNvPr id="2050" name="Picture 2" descr="http://cjfigureworks.com/wp-content/uploads/2013/12/Steps2Suc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747" y="3663375"/>
            <a:ext cx="304800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45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Types of Servers</a:t>
            </a:r>
          </a:p>
        </p:txBody>
      </p:sp>
      <p:sp>
        <p:nvSpPr>
          <p:cNvPr id="8" name="Content Placeholder 7"/>
          <p:cNvSpPr>
            <a:spLocks noGrp="1"/>
          </p:cNvSpPr>
          <p:nvPr>
            <p:ph sz="half" idx="1"/>
          </p:nvPr>
        </p:nvSpPr>
        <p:spPr/>
        <p:txBody>
          <a:bodyPr>
            <a:normAutofit/>
          </a:bodyPr>
          <a:lstStyle/>
          <a:p>
            <a:r>
              <a:rPr lang="en-US" dirty="0"/>
              <a:t>Fax Server</a:t>
            </a:r>
          </a:p>
          <a:p>
            <a:pPr lvl="1"/>
            <a:r>
              <a:rPr lang="en-US" dirty="0"/>
              <a:t>Provide fax services to network clients</a:t>
            </a:r>
          </a:p>
          <a:p>
            <a:pPr lvl="1"/>
            <a:r>
              <a:rPr lang="en-US" dirty="0"/>
              <a:t>Connection to fax devices</a:t>
            </a:r>
          </a:p>
          <a:p>
            <a:r>
              <a:rPr lang="en-US" dirty="0"/>
              <a:t>Proxy Server</a:t>
            </a:r>
          </a:p>
          <a:p>
            <a:pPr lvl="1"/>
            <a:r>
              <a:rPr lang="en-US" dirty="0"/>
              <a:t>Network forwarding and control</a:t>
            </a:r>
          </a:p>
          <a:p>
            <a:pPr lvl="1"/>
            <a:r>
              <a:rPr lang="en-US" dirty="0"/>
              <a:t>Network bandwidth</a:t>
            </a:r>
          </a:p>
          <a:p>
            <a:r>
              <a:rPr lang="en-US" dirty="0"/>
              <a:t>Mixed</a:t>
            </a:r>
          </a:p>
          <a:p>
            <a:pPr lvl="1"/>
            <a:r>
              <a:rPr lang="en-US" dirty="0"/>
              <a:t>Combination of server functions</a:t>
            </a:r>
          </a:p>
        </p:txBody>
      </p:sp>
      <p:sp>
        <p:nvSpPr>
          <p:cNvPr id="3" name="Content Placeholder 2"/>
          <p:cNvSpPr>
            <a:spLocks noGrp="1"/>
          </p:cNvSpPr>
          <p:nvPr>
            <p:ph sz="half" idx="2"/>
          </p:nvPr>
        </p:nvSpPr>
        <p:spPr/>
        <p:txBody>
          <a:bodyPr>
            <a:normAutofit/>
          </a:bodyPr>
          <a:lstStyle/>
          <a:p>
            <a:r>
              <a:rPr lang="en-US" dirty="0"/>
              <a:t>Virtual</a:t>
            </a:r>
          </a:p>
          <a:p>
            <a:pPr lvl="1"/>
            <a:r>
              <a:rPr lang="en-US" dirty="0"/>
              <a:t>Runs within specialized software layer</a:t>
            </a:r>
          </a:p>
          <a:p>
            <a:r>
              <a:rPr lang="en-US" dirty="0"/>
              <a:t>Physical</a:t>
            </a:r>
          </a:p>
          <a:p>
            <a:pPr lvl="1"/>
            <a:r>
              <a:rPr lang="en-US" dirty="0"/>
              <a:t>Actual physical hardware server</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7280" y="3829234"/>
            <a:ext cx="2438400" cy="2438400"/>
          </a:xfrm>
          <a:prstGeom prst="rect">
            <a:avLst/>
          </a:prstGeom>
        </p:spPr>
      </p:pic>
    </p:spTree>
    <p:extLst>
      <p:ext uri="{BB962C8B-B14F-4D97-AF65-F5344CB8AC3E}">
        <p14:creationId xmlns:p14="http://schemas.microsoft.com/office/powerpoint/2010/main" val="402428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ECD8F-8937-9473-401B-EAD6F382C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52D12-489D-77D8-68BF-76622A22807A}"/>
              </a:ext>
            </a:extLst>
          </p:cNvPr>
          <p:cNvSpPr>
            <a:spLocks noGrp="1"/>
          </p:cNvSpPr>
          <p:nvPr>
            <p:ph type="title"/>
          </p:nvPr>
        </p:nvSpPr>
        <p:spPr/>
        <p:txBody>
          <a:bodyPr/>
          <a:lstStyle/>
          <a:p>
            <a:r>
              <a:rPr lang="en-US" dirty="0"/>
              <a:t>Server Components</a:t>
            </a:r>
          </a:p>
        </p:txBody>
      </p:sp>
      <p:sp>
        <p:nvSpPr>
          <p:cNvPr id="3" name="Content Placeholder 2">
            <a:extLst>
              <a:ext uri="{FF2B5EF4-FFF2-40B4-BE49-F238E27FC236}">
                <a16:creationId xmlns:a16="http://schemas.microsoft.com/office/drawing/2014/main" id="{015D57C6-BC7A-B6B6-DE8F-860EE6290929}"/>
              </a:ext>
            </a:extLst>
          </p:cNvPr>
          <p:cNvSpPr>
            <a:spLocks noGrp="1"/>
          </p:cNvSpPr>
          <p:nvPr>
            <p:ph idx="1"/>
          </p:nvPr>
        </p:nvSpPr>
        <p:spPr>
          <a:xfrm>
            <a:off x="1097279" y="1845734"/>
            <a:ext cx="9307630" cy="4395046"/>
          </a:xfrm>
        </p:spPr>
        <p:txBody>
          <a:bodyPr>
            <a:noAutofit/>
          </a:bodyPr>
          <a:lstStyle/>
          <a:p>
            <a:r>
              <a:rPr lang="en-US" dirty="0"/>
              <a:t>Central Processing Unit</a:t>
            </a:r>
          </a:p>
          <a:p>
            <a:pPr lvl="1"/>
            <a:r>
              <a:rPr lang="en-US" dirty="0"/>
              <a:t>“Brains” of the computer where most calculations take place.</a:t>
            </a:r>
          </a:p>
          <a:p>
            <a:pPr lvl="1"/>
            <a:r>
              <a:rPr lang="en-US" dirty="0"/>
              <a:t>Usually the main focus of server construction</a:t>
            </a:r>
          </a:p>
          <a:p>
            <a:pPr lvl="1"/>
            <a:r>
              <a:rPr lang="en-US" dirty="0"/>
              <a:t>Speed – Upwards of 4 GHz (4 billion cycles per second)</a:t>
            </a:r>
          </a:p>
          <a:p>
            <a:pPr lvl="2"/>
            <a:r>
              <a:rPr lang="en-US" dirty="0"/>
              <a:t>CPU cycle: A single clock tick on the CPU, essentially the smallest unit of time the processor can measure</a:t>
            </a:r>
          </a:p>
          <a:p>
            <a:pPr lvl="2"/>
            <a:r>
              <a:rPr lang="en-US" dirty="0"/>
              <a:t>Instruction cycle: The whole process of fetching, decoding, and executing a single instruction, which can take multiple CPU cycles to complete</a:t>
            </a:r>
          </a:p>
          <a:p>
            <a:pPr lvl="1"/>
            <a:r>
              <a:rPr lang="en-US" dirty="0"/>
              <a:t>Cores – 12 or more, Hyper Threading</a:t>
            </a:r>
          </a:p>
          <a:p>
            <a:pPr lvl="1"/>
            <a:r>
              <a:rPr lang="en-US" dirty="0"/>
              <a:t>Cache – Memory directly on board the CPU unit</a:t>
            </a:r>
          </a:p>
          <a:p>
            <a:pPr lvl="2"/>
            <a:r>
              <a:rPr lang="en-US" dirty="0"/>
              <a:t>L1 Cache – Primary cache, extremely fast, small, embedded directly within CPU core</a:t>
            </a:r>
          </a:p>
          <a:p>
            <a:pPr lvl="3"/>
            <a:r>
              <a:rPr lang="en-US" dirty="0"/>
              <a:t>L1i (instruction) and L1d (data) caches</a:t>
            </a:r>
          </a:p>
          <a:p>
            <a:pPr lvl="2"/>
            <a:r>
              <a:rPr lang="en-US" dirty="0"/>
              <a:t>L2 Cache – Larger and slower than L1 cache, may be shared among cores</a:t>
            </a:r>
          </a:p>
          <a:p>
            <a:pPr lvl="2"/>
            <a:r>
              <a:rPr lang="en-US" dirty="0"/>
              <a:t>L3 Cache – Largest and slower than L2 cache, usually shared among all cores</a:t>
            </a:r>
          </a:p>
        </p:txBody>
      </p:sp>
      <p:pic>
        <p:nvPicPr>
          <p:cNvPr id="3074" name="Picture 2" descr="http://f.tqn.com/y/pcsupport/1/W/K/E/-/-/intel-xeon-e3-1200.jpg">
            <a:extLst>
              <a:ext uri="{FF2B5EF4-FFF2-40B4-BE49-F238E27FC236}">
                <a16:creationId xmlns:a16="http://schemas.microsoft.com/office/drawing/2014/main" id="{643BA061-92A1-EA1D-9479-87495E566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009" y="4023360"/>
            <a:ext cx="2180671" cy="195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5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Components</a:t>
            </a:r>
          </a:p>
        </p:txBody>
      </p:sp>
      <p:sp>
        <p:nvSpPr>
          <p:cNvPr id="3" name="Content Placeholder 2"/>
          <p:cNvSpPr>
            <a:spLocks noGrp="1"/>
          </p:cNvSpPr>
          <p:nvPr>
            <p:ph idx="1"/>
          </p:nvPr>
        </p:nvSpPr>
        <p:spPr>
          <a:xfrm>
            <a:off x="1097279" y="1845734"/>
            <a:ext cx="9307630" cy="4395046"/>
          </a:xfrm>
        </p:spPr>
        <p:txBody>
          <a:bodyPr>
            <a:noAutofit/>
          </a:bodyPr>
          <a:lstStyle/>
          <a:p>
            <a:r>
              <a:rPr lang="en-US" dirty="0"/>
              <a:t>Central Processing Unit</a:t>
            </a:r>
          </a:p>
          <a:p>
            <a:pPr lvl="1"/>
            <a:r>
              <a:rPr lang="en-US" dirty="0"/>
              <a:t>Arithmetic Logic Unit (ALU) – Performs arithmetic and logical operations</a:t>
            </a:r>
          </a:p>
          <a:p>
            <a:pPr lvl="1"/>
            <a:r>
              <a:rPr lang="en-US" dirty="0"/>
              <a:t>Control Unit (CU) – Extracts instructions from memory, decodes and </a:t>
            </a:r>
            <a:br>
              <a:rPr lang="en-US" dirty="0"/>
            </a:br>
            <a:r>
              <a:rPr lang="en-US" dirty="0"/>
              <a:t>executes them, calling the ALU when necessary.</a:t>
            </a:r>
          </a:p>
          <a:p>
            <a:pPr lvl="1"/>
            <a:r>
              <a:rPr lang="en-US" dirty="0"/>
              <a:t>Math Coprocessor</a:t>
            </a:r>
          </a:p>
          <a:p>
            <a:pPr lvl="1"/>
            <a:r>
              <a:rPr lang="en-US" dirty="0"/>
              <a:t>Intel, AMD main CPU producers</a:t>
            </a:r>
          </a:p>
          <a:p>
            <a:pPr lvl="1"/>
            <a:r>
              <a:rPr lang="en-US" dirty="0"/>
              <a:t>x86, ARM, SPARC main architecture types</a:t>
            </a:r>
          </a:p>
          <a:p>
            <a:pPr lvl="2"/>
            <a:r>
              <a:rPr lang="en-US" sz="1600" dirty="0"/>
              <a:t>Fetch, decode, execute, memory access and write</a:t>
            </a:r>
          </a:p>
          <a:p>
            <a:pPr lvl="1"/>
            <a:r>
              <a:rPr lang="en-US" sz="2000" dirty="0"/>
              <a:t>Everyone makes their own CPU’s these days</a:t>
            </a:r>
          </a:p>
          <a:p>
            <a:pPr lvl="2"/>
            <a:r>
              <a:rPr lang="en-US" sz="1600" dirty="0"/>
              <a:t>Apple, Tesla, Intel, Qualcomm, ARM, TI, Nvidia, Samsung, IBM…</a:t>
            </a:r>
          </a:p>
        </p:txBody>
      </p:sp>
      <p:pic>
        <p:nvPicPr>
          <p:cNvPr id="3074" name="Picture 2" descr="http://f.tqn.com/y/pcsupport/1/W/K/E/-/-/intel-xeon-e3-1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009" y="4023360"/>
            <a:ext cx="2180671" cy="195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62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Components</a:t>
            </a:r>
          </a:p>
        </p:txBody>
      </p:sp>
      <p:sp>
        <p:nvSpPr>
          <p:cNvPr id="3" name="Content Placeholder 2"/>
          <p:cNvSpPr>
            <a:spLocks noGrp="1"/>
          </p:cNvSpPr>
          <p:nvPr>
            <p:ph idx="1"/>
          </p:nvPr>
        </p:nvSpPr>
        <p:spPr>
          <a:xfrm>
            <a:off x="1097279" y="1845734"/>
            <a:ext cx="6069331" cy="4383616"/>
          </a:xfrm>
        </p:spPr>
        <p:txBody>
          <a:bodyPr>
            <a:normAutofit/>
          </a:bodyPr>
          <a:lstStyle/>
          <a:p>
            <a:r>
              <a:rPr lang="en-US" dirty="0"/>
              <a:t>Central Processing Unit</a:t>
            </a:r>
          </a:p>
          <a:p>
            <a:pPr lvl="1"/>
            <a:r>
              <a:rPr lang="en-US" dirty="0"/>
              <a:t>Hyper Threading</a:t>
            </a:r>
          </a:p>
          <a:p>
            <a:pPr lvl="2"/>
            <a:r>
              <a:rPr lang="en-US" sz="1600" dirty="0"/>
              <a:t>Makes one physical CPU appear as two logical CPUs. It uses additional registers to overlap two instruction streams in order to achieve an approximate 30% gain in performance. Multithreaded applications take advantage of the Hyper-Threaded hardware as they would on any dual-processor system; however, the performance gain cannot equal that of true dual-processor CPUs or a CPU with multiple cores.</a:t>
            </a:r>
          </a:p>
          <a:p>
            <a:pPr lvl="1"/>
            <a:r>
              <a:rPr lang="en-US" dirty="0"/>
              <a:t>Various different socket sizes.</a:t>
            </a:r>
          </a:p>
          <a:p>
            <a:pPr lvl="2"/>
            <a:r>
              <a:rPr lang="en-US" sz="1600" dirty="0"/>
              <a:t>Socket 7, Slot 1, LGA 1366, </a:t>
            </a:r>
            <a:r>
              <a:rPr lang="en-US" sz="1600" dirty="0" err="1"/>
              <a:t>etc</a:t>
            </a:r>
            <a:endParaRPr lang="en-US" sz="1600" dirty="0"/>
          </a:p>
          <a:p>
            <a:pPr lvl="2"/>
            <a:r>
              <a:rPr lang="en-US" sz="1600" dirty="0"/>
              <a:t>Pin Grid Array – Pins arranged in an array on the underside of the CPU package</a:t>
            </a:r>
          </a:p>
          <a:p>
            <a:pPr lvl="2"/>
            <a:r>
              <a:rPr lang="en-US" sz="1600" dirty="0"/>
              <a:t>Land Grid Array – Pins located on socket instead of CPU</a:t>
            </a:r>
          </a:p>
          <a:p>
            <a:pPr lvl="2"/>
            <a:r>
              <a:rPr lang="en-US" sz="1600" dirty="0"/>
              <a:t>Ball Grid Array – Uses a grid of solder balls instead of pins</a:t>
            </a:r>
          </a:p>
        </p:txBody>
      </p:sp>
      <p:pic>
        <p:nvPicPr>
          <p:cNvPr id="2050" name="Picture 2" descr="http://img.tomshardware.com/us/2007/03/13/the_server_primer/cpus-d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261" y="3724976"/>
            <a:ext cx="3442975" cy="22926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301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Components</a:t>
            </a:r>
          </a:p>
        </p:txBody>
      </p:sp>
      <p:sp>
        <p:nvSpPr>
          <p:cNvPr id="3" name="Content Placeholder 2"/>
          <p:cNvSpPr>
            <a:spLocks noGrp="1"/>
          </p:cNvSpPr>
          <p:nvPr>
            <p:ph idx="1"/>
          </p:nvPr>
        </p:nvSpPr>
        <p:spPr>
          <a:xfrm>
            <a:off x="1097279" y="1845733"/>
            <a:ext cx="5994897" cy="4421251"/>
          </a:xfrm>
        </p:spPr>
        <p:txBody>
          <a:bodyPr>
            <a:normAutofit/>
          </a:bodyPr>
          <a:lstStyle/>
          <a:p>
            <a:r>
              <a:rPr lang="en-US" dirty="0"/>
              <a:t>Random Access Memory (RAM)</a:t>
            </a:r>
          </a:p>
          <a:p>
            <a:pPr lvl="1"/>
            <a:r>
              <a:rPr lang="en-US" dirty="0"/>
              <a:t>Computer memory that can be accessed randomly.</a:t>
            </a:r>
          </a:p>
          <a:p>
            <a:pPr lvl="2"/>
            <a:r>
              <a:rPr lang="en-US" sz="1600" dirty="0"/>
              <a:t>Any byte of memory can be accessed without touching the preceding bytes. </a:t>
            </a:r>
          </a:p>
          <a:p>
            <a:pPr lvl="1"/>
            <a:r>
              <a:rPr lang="en-US" dirty="0"/>
              <a:t>The most common type of memory found in computers and other devices.</a:t>
            </a:r>
          </a:p>
          <a:p>
            <a:pPr lvl="1"/>
            <a:r>
              <a:rPr lang="en-US" dirty="0"/>
              <a:t>Most commonly packaged in a dual in-line memory module (DIMM)</a:t>
            </a:r>
          </a:p>
          <a:p>
            <a:pPr lvl="1"/>
            <a:r>
              <a:rPr lang="en-US" dirty="0"/>
              <a:t>Types</a:t>
            </a:r>
          </a:p>
          <a:p>
            <a:pPr lvl="2"/>
            <a:r>
              <a:rPr lang="en-US" sz="1600" dirty="0"/>
              <a:t>Dynamic Random Access Memory (DRAM)</a:t>
            </a:r>
          </a:p>
          <a:p>
            <a:pPr lvl="3"/>
            <a:r>
              <a:rPr lang="en-US" sz="1600" dirty="0"/>
              <a:t>Must be constantly reenergized or it will lose its contents</a:t>
            </a:r>
          </a:p>
          <a:p>
            <a:pPr lvl="2"/>
            <a:r>
              <a:rPr lang="en-US" sz="1600" dirty="0"/>
              <a:t>Static Random Access Memory (SRAM)</a:t>
            </a:r>
          </a:p>
          <a:p>
            <a:pPr lvl="3"/>
            <a:r>
              <a:rPr lang="en-US" sz="1600" dirty="0"/>
              <a:t>Doesn’t need refreshed; faster, more expensive</a:t>
            </a:r>
          </a:p>
          <a:p>
            <a:pPr lvl="2"/>
            <a:r>
              <a:rPr lang="en-US" sz="1600" dirty="0"/>
              <a:t>Synchronous DRAM (SDRAM)</a:t>
            </a:r>
          </a:p>
          <a:p>
            <a:pPr lvl="3"/>
            <a:r>
              <a:rPr lang="en-US" sz="1600" dirty="0"/>
              <a:t>Faster than DRAM; synchronized with CPU bus</a:t>
            </a:r>
          </a:p>
        </p:txBody>
      </p:sp>
      <p:pic>
        <p:nvPicPr>
          <p:cNvPr id="1026" name="Picture 2" descr="https://www.tekkitcomputers.com/wp-content/uploads/2015/08/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504" y="3267307"/>
            <a:ext cx="4424698" cy="291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91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Components</a:t>
            </a:r>
          </a:p>
        </p:txBody>
      </p:sp>
      <p:sp>
        <p:nvSpPr>
          <p:cNvPr id="3" name="Content Placeholder 2"/>
          <p:cNvSpPr>
            <a:spLocks noGrp="1"/>
          </p:cNvSpPr>
          <p:nvPr>
            <p:ph idx="1"/>
          </p:nvPr>
        </p:nvSpPr>
        <p:spPr>
          <a:xfrm>
            <a:off x="1097279" y="1845733"/>
            <a:ext cx="5994897" cy="4421251"/>
          </a:xfrm>
        </p:spPr>
        <p:txBody>
          <a:bodyPr>
            <a:normAutofit/>
          </a:bodyPr>
          <a:lstStyle/>
          <a:p>
            <a:r>
              <a:rPr lang="en-US" dirty="0"/>
              <a:t>Random Access Memory (RAM)</a:t>
            </a:r>
          </a:p>
          <a:p>
            <a:pPr lvl="1"/>
            <a:r>
              <a:rPr lang="en-US" dirty="0"/>
              <a:t>Volatile – Requires power to maintain the stored information; loses data when power is removed</a:t>
            </a:r>
          </a:p>
          <a:p>
            <a:pPr lvl="2"/>
            <a:r>
              <a:rPr lang="en-US" sz="1600" dirty="0"/>
              <a:t>RAM, DRAM, SDRAM, SRAM</a:t>
            </a:r>
          </a:p>
          <a:p>
            <a:pPr lvl="1"/>
            <a:r>
              <a:rPr lang="en-US" dirty="0"/>
              <a:t>Non-Volatile – Retains information even after power is lost</a:t>
            </a:r>
          </a:p>
          <a:p>
            <a:pPr lvl="2"/>
            <a:r>
              <a:rPr lang="en-US" sz="1600" dirty="0"/>
              <a:t>NVRAM, ROM, EPROM, EEPROM</a:t>
            </a:r>
          </a:p>
          <a:p>
            <a:pPr lvl="2"/>
            <a:r>
              <a:rPr lang="en-US" sz="1600" dirty="0"/>
              <a:t>Flash Memory, Solid State Storage</a:t>
            </a:r>
          </a:p>
        </p:txBody>
      </p:sp>
      <p:pic>
        <p:nvPicPr>
          <p:cNvPr id="1026" name="Picture 2" descr="https://www.tekkitcomputers.com/wp-content/uploads/2015/08/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504" y="3267307"/>
            <a:ext cx="4424698" cy="291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71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Components</a:t>
            </a:r>
          </a:p>
        </p:txBody>
      </p:sp>
      <p:sp>
        <p:nvSpPr>
          <p:cNvPr id="3" name="Content Placeholder 2"/>
          <p:cNvSpPr>
            <a:spLocks noGrp="1"/>
          </p:cNvSpPr>
          <p:nvPr>
            <p:ph idx="1"/>
          </p:nvPr>
        </p:nvSpPr>
        <p:spPr>
          <a:xfrm>
            <a:off x="1097279" y="1845733"/>
            <a:ext cx="5994897" cy="4421251"/>
          </a:xfrm>
        </p:spPr>
        <p:txBody>
          <a:bodyPr>
            <a:normAutofit/>
          </a:bodyPr>
          <a:lstStyle/>
          <a:p>
            <a:r>
              <a:rPr lang="en-US" dirty="0"/>
              <a:t>Synchronous Dynamic Random Access Memory (SDRAM)</a:t>
            </a:r>
          </a:p>
          <a:p>
            <a:pPr lvl="1"/>
            <a:r>
              <a:rPr lang="en-US" dirty="0"/>
              <a:t>Most common type of PC/Server RAM</a:t>
            </a:r>
          </a:p>
          <a:p>
            <a:pPr lvl="1"/>
            <a:r>
              <a:rPr lang="en-US" dirty="0"/>
              <a:t>Eliminated wait states by dividing chip into two blocks and interleaving data between blocks</a:t>
            </a:r>
          </a:p>
          <a:p>
            <a:pPr lvl="2"/>
            <a:r>
              <a:rPr lang="en-US" sz="1600" dirty="0"/>
              <a:t>Data in one block is accessed while other block is prepared for access</a:t>
            </a:r>
          </a:p>
          <a:p>
            <a:pPr lvl="1"/>
            <a:r>
              <a:rPr lang="en-US" dirty="0"/>
              <a:t>Double Data Rate (DDR) doubled transfer rate by using both the rising and falling edges of the clock cycle</a:t>
            </a:r>
          </a:p>
          <a:p>
            <a:pPr lvl="2"/>
            <a:r>
              <a:rPr lang="en-US" sz="1600" dirty="0"/>
              <a:t>DDR2, DDR3, DDR4 further increased transfer speed, </a:t>
            </a:r>
            <a:br>
              <a:rPr lang="en-US" sz="1600" dirty="0"/>
            </a:br>
            <a:r>
              <a:rPr lang="en-US" sz="1600" dirty="0"/>
              <a:t>operational frequencies, and reduced power usage</a:t>
            </a:r>
          </a:p>
          <a:p>
            <a:pPr lvl="1"/>
            <a:r>
              <a:rPr lang="en-US" dirty="0"/>
              <a:t>Quad Data Rate (QDR) uses a second clock that</a:t>
            </a:r>
            <a:br>
              <a:rPr lang="en-US" dirty="0"/>
            </a:br>
            <a:r>
              <a:rPr lang="en-US" dirty="0"/>
              <a:t>is 90° out of phase</a:t>
            </a:r>
          </a:p>
          <a:p>
            <a:pPr lvl="1"/>
            <a:r>
              <a:rPr lang="en-US" dirty="0"/>
              <a:t>Multiple memory channels may be supported</a:t>
            </a:r>
          </a:p>
          <a:p>
            <a:pPr lvl="2"/>
            <a:r>
              <a:rPr lang="en-US" sz="1600" dirty="0"/>
              <a:t>Dual channel benefits from pairs of DIMM</a:t>
            </a:r>
          </a:p>
        </p:txBody>
      </p:sp>
      <p:pic>
        <p:nvPicPr>
          <p:cNvPr id="3074" name="Picture 2" descr="https://upload.wikimedia.org/wikipedia/commons/thumb/8/81/SDR_DDR_QDR.svg/401px-SDR_DDR_QDR.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949" y="3702756"/>
            <a:ext cx="4991531" cy="256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510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Components</a:t>
            </a:r>
          </a:p>
        </p:txBody>
      </p:sp>
      <p:sp>
        <p:nvSpPr>
          <p:cNvPr id="3" name="Content Placeholder 2"/>
          <p:cNvSpPr>
            <a:spLocks noGrp="1"/>
          </p:cNvSpPr>
          <p:nvPr>
            <p:ph idx="1"/>
          </p:nvPr>
        </p:nvSpPr>
        <p:spPr>
          <a:xfrm>
            <a:off x="1097279" y="1845733"/>
            <a:ext cx="5994897" cy="4421251"/>
          </a:xfrm>
        </p:spPr>
        <p:txBody>
          <a:bodyPr>
            <a:normAutofit/>
          </a:bodyPr>
          <a:lstStyle/>
          <a:p>
            <a:r>
              <a:rPr lang="en-US" dirty="0"/>
              <a:t>Synchronous Dynamic Random Access Memory (SDRAM)</a:t>
            </a:r>
          </a:p>
          <a:p>
            <a:pPr lvl="1"/>
            <a:r>
              <a:rPr lang="en-US" dirty="0"/>
              <a:t>Speeds</a:t>
            </a:r>
          </a:p>
          <a:p>
            <a:endParaRPr lang="en-US" dirty="0"/>
          </a:p>
        </p:txBody>
      </p:sp>
      <p:graphicFrame>
        <p:nvGraphicFramePr>
          <p:cNvPr id="6" name="Table 5"/>
          <p:cNvGraphicFramePr>
            <a:graphicFrameLocks noGrp="1"/>
          </p:cNvGraphicFramePr>
          <p:nvPr/>
        </p:nvGraphicFramePr>
        <p:xfrm>
          <a:off x="1309510" y="3004798"/>
          <a:ext cx="8977320" cy="2103120"/>
        </p:xfrm>
        <a:graphic>
          <a:graphicData uri="http://schemas.openxmlformats.org/drawingml/2006/table">
            <a:tbl>
              <a:tblPr/>
              <a:tblGrid>
                <a:gridCol w="2370668">
                  <a:extLst>
                    <a:ext uri="{9D8B030D-6E8A-4147-A177-3AD203B41FA5}">
                      <a16:colId xmlns:a16="http://schemas.microsoft.com/office/drawing/2014/main" val="20000"/>
                    </a:ext>
                  </a:extLst>
                </a:gridCol>
                <a:gridCol w="1220260">
                  <a:extLst>
                    <a:ext uri="{9D8B030D-6E8A-4147-A177-3AD203B41FA5}">
                      <a16:colId xmlns:a16="http://schemas.microsoft.com/office/drawing/2014/main" val="20001"/>
                    </a:ext>
                  </a:extLst>
                </a:gridCol>
                <a:gridCol w="1795464">
                  <a:extLst>
                    <a:ext uri="{9D8B030D-6E8A-4147-A177-3AD203B41FA5}">
                      <a16:colId xmlns:a16="http://schemas.microsoft.com/office/drawing/2014/main" val="20002"/>
                    </a:ext>
                  </a:extLst>
                </a:gridCol>
                <a:gridCol w="1795464">
                  <a:extLst>
                    <a:ext uri="{9D8B030D-6E8A-4147-A177-3AD203B41FA5}">
                      <a16:colId xmlns:a16="http://schemas.microsoft.com/office/drawing/2014/main" val="20003"/>
                    </a:ext>
                  </a:extLst>
                </a:gridCol>
                <a:gridCol w="1795464">
                  <a:extLst>
                    <a:ext uri="{9D8B030D-6E8A-4147-A177-3AD203B41FA5}">
                      <a16:colId xmlns:a16="http://schemas.microsoft.com/office/drawing/2014/main" val="20004"/>
                    </a:ext>
                  </a:extLst>
                </a:gridCol>
              </a:tblGrid>
              <a:tr h="0">
                <a:tc>
                  <a:txBody>
                    <a:bodyPr/>
                    <a:lstStyle/>
                    <a:p>
                      <a:pPr algn="ctr"/>
                      <a:r>
                        <a:rPr lang="en-US" dirty="0">
                          <a:effectLst/>
                        </a:rPr>
                        <a:t>Names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a:effectLst/>
                        </a:rPr>
                        <a:t>Memory Clock</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dirty="0">
                          <a:effectLst/>
                        </a:rPr>
                        <a:t>I/O Bus Clock</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marL="0" algn="ctr" defTabSz="914400" rtl="0" eaLnBrk="1" latinLnBrk="0" hangingPunct="1"/>
                      <a:r>
                        <a:rPr lang="en-US" sz="1800" kern="1200" dirty="0">
                          <a:solidFill>
                            <a:schemeClr val="tx1"/>
                          </a:solidFill>
                          <a:effectLst/>
                          <a:latin typeface="+mn-lt"/>
                          <a:ea typeface="+mn-ea"/>
                          <a:cs typeface="+mn-cs"/>
                        </a:rPr>
                        <a:t>Transfer Rate</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dirty="0">
                          <a:effectLst/>
                        </a:rPr>
                        <a:t>Theoretical Bandwidth</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0">
                <a:tc>
                  <a:txBody>
                    <a:bodyPr/>
                    <a:lstStyle/>
                    <a:p>
                      <a:r>
                        <a:rPr lang="en-US">
                          <a:effectLst/>
                        </a:rPr>
                        <a:t>DDR-200, PC-1600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100 MHz</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100 MHz</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0.2 GT/s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1.6 GB/s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0">
                <a:tc>
                  <a:txBody>
                    <a:bodyPr/>
                    <a:lstStyle/>
                    <a:p>
                      <a:r>
                        <a:rPr lang="en-US">
                          <a:effectLst/>
                        </a:rPr>
                        <a:t>DDR2-800, PC2-6400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200 MHz</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400 MHz</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0.8 GT/s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6.4 GB/s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0">
                <a:tc>
                  <a:txBody>
                    <a:bodyPr/>
                    <a:lstStyle/>
                    <a:p>
                      <a:r>
                        <a:rPr lang="en-US">
                          <a:effectLst/>
                        </a:rPr>
                        <a:t>DDR3-1600, PC3-12800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200 MHz</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800 MHz</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1.6 GT/s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12.8 GB/s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0">
                <a:tc>
                  <a:txBody>
                    <a:bodyPr/>
                    <a:lstStyle/>
                    <a:p>
                      <a:r>
                        <a:rPr lang="en-US">
                          <a:effectLst/>
                        </a:rPr>
                        <a:t>DDR4-3200, PC4-25600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400 MHz</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1600 MHz</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a:effectLst/>
                        </a:rPr>
                        <a:t>3.2 GT/s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dirty="0">
                          <a:effectLst/>
                        </a:rPr>
                        <a:t>25.6 GB/s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bl>
          </a:graphicData>
        </a:graphic>
      </p:graphicFrame>
      <p:sp>
        <p:nvSpPr>
          <p:cNvPr id="7" name="Rectangle 3"/>
          <p:cNvSpPr>
            <a:spLocks noChangeArrowheads="1"/>
          </p:cNvSpPr>
          <p:nvPr/>
        </p:nvSpPr>
        <p:spPr bwMode="auto">
          <a:xfrm>
            <a:off x="1096963" y="2146915"/>
            <a:ext cx="100587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09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half" idx="1"/>
          </p:nvPr>
        </p:nvSpPr>
        <p:spPr>
          <a:xfrm>
            <a:off x="1097279" y="1845733"/>
            <a:ext cx="4937760" cy="4348523"/>
          </a:xfrm>
        </p:spPr>
        <p:txBody>
          <a:bodyPr>
            <a:normAutofit/>
          </a:bodyPr>
          <a:lstStyle/>
          <a:p>
            <a:r>
              <a:rPr lang="en-US" dirty="0"/>
              <a:t>Attendance</a:t>
            </a:r>
          </a:p>
          <a:p>
            <a:r>
              <a:rPr lang="en-US" dirty="0"/>
              <a:t>Reviews</a:t>
            </a:r>
          </a:p>
          <a:p>
            <a:r>
              <a:rPr lang="en-US" dirty="0"/>
              <a:t>Servers</a:t>
            </a:r>
          </a:p>
          <a:p>
            <a:r>
              <a:rPr lang="en-US" dirty="0"/>
              <a:t>Server Specifications</a:t>
            </a:r>
          </a:p>
          <a:p>
            <a:r>
              <a:rPr lang="en-US" dirty="0"/>
              <a:t>Server Administrators</a:t>
            </a:r>
          </a:p>
          <a:p>
            <a:r>
              <a:rPr lang="en-US" dirty="0"/>
              <a:t>Internet and the World Wide Web</a:t>
            </a:r>
          </a:p>
          <a:p>
            <a:r>
              <a:rPr lang="en-US" dirty="0"/>
              <a:t>Database Management Systems</a:t>
            </a:r>
          </a:p>
          <a:p>
            <a:r>
              <a:rPr lang="en-US" dirty="0"/>
              <a:t>User Administration &amp; Access Control</a:t>
            </a:r>
          </a:p>
          <a:p>
            <a:endParaRPr lang="en-US" dirty="0"/>
          </a:p>
        </p:txBody>
      </p:sp>
      <p:sp>
        <p:nvSpPr>
          <p:cNvPr id="4" name="Content Placeholder 3"/>
          <p:cNvSpPr>
            <a:spLocks noGrp="1"/>
          </p:cNvSpPr>
          <p:nvPr>
            <p:ph sz="half" idx="2"/>
          </p:nvPr>
        </p:nvSpPr>
        <p:spPr>
          <a:xfrm>
            <a:off x="6217920" y="1845735"/>
            <a:ext cx="4937760" cy="4348522"/>
          </a:xfrm>
        </p:spPr>
        <p:txBody>
          <a:bodyPr>
            <a:normAutofit/>
          </a:bodyPr>
          <a:lstStyle/>
          <a:p>
            <a:r>
              <a:rPr lang="en-US" dirty="0"/>
              <a:t>IP Addressing</a:t>
            </a:r>
          </a:p>
          <a:p>
            <a:r>
              <a:rPr lang="en-US" dirty="0"/>
              <a:t>Internet Protocol Suite</a:t>
            </a:r>
          </a:p>
          <a:p>
            <a:r>
              <a:rPr lang="en-US" dirty="0"/>
              <a:t>Networking</a:t>
            </a:r>
          </a:p>
          <a:p>
            <a:r>
              <a:rPr lang="en-US" dirty="0"/>
              <a:t>Data &amp; Storage</a:t>
            </a:r>
          </a:p>
          <a:p>
            <a:r>
              <a:rPr lang="en-US" dirty="0"/>
              <a:t>Application Protocols</a:t>
            </a:r>
          </a:p>
          <a:p>
            <a:r>
              <a:rPr lang="en-US" dirty="0"/>
              <a:t>DNS Lookup</a:t>
            </a:r>
          </a:p>
          <a:p>
            <a:r>
              <a:rPr lang="en-US" dirty="0"/>
              <a:t>Operating Systems</a:t>
            </a:r>
          </a:p>
        </p:txBody>
      </p:sp>
      <p:pic>
        <p:nvPicPr>
          <p:cNvPr id="1026" name="Picture 2" descr="http://www.objectivecontrols.com/images/Risk_Management_Strategic_Objecti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380" y="3498680"/>
            <a:ext cx="2533650" cy="26955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9EC7B91-C686-4BE4-BE55-B33283844EAF}"/>
              </a:ext>
            </a:extLst>
          </p:cNvPr>
          <p:cNvSpPr>
            <a:spLocks noGrp="1"/>
          </p:cNvSpPr>
          <p:nvPr>
            <p:ph type="sldNum" sz="quarter" idx="12"/>
          </p:nvPr>
        </p:nvSpPr>
        <p:spPr/>
        <p:txBody>
          <a:bodyPr/>
          <a:lstStyle/>
          <a:p>
            <a:fld id="{8B519047-9AFA-4A82-8069-D12132B7B90E}" type="slidenum">
              <a:rPr lang="en-US" smtClean="0"/>
              <a:t>2</a:t>
            </a:fld>
            <a:endParaRPr lang="en-US" dirty="0"/>
          </a:p>
        </p:txBody>
      </p:sp>
    </p:spTree>
    <p:extLst>
      <p:ext uri="{BB962C8B-B14F-4D97-AF65-F5344CB8AC3E}">
        <p14:creationId xmlns:p14="http://schemas.microsoft.com/office/powerpoint/2010/main" val="2815874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Components</a:t>
            </a:r>
          </a:p>
        </p:txBody>
      </p:sp>
      <p:sp>
        <p:nvSpPr>
          <p:cNvPr id="3" name="Content Placeholder 2"/>
          <p:cNvSpPr>
            <a:spLocks noGrp="1"/>
          </p:cNvSpPr>
          <p:nvPr>
            <p:ph idx="1"/>
          </p:nvPr>
        </p:nvSpPr>
        <p:spPr>
          <a:xfrm>
            <a:off x="1097279" y="1845733"/>
            <a:ext cx="5994897" cy="4421251"/>
          </a:xfrm>
        </p:spPr>
        <p:txBody>
          <a:bodyPr>
            <a:normAutofit/>
          </a:bodyPr>
          <a:lstStyle/>
          <a:p>
            <a:r>
              <a:rPr lang="en-US" dirty="0"/>
              <a:t>Synchronous Dynamic Random Access Memory (SDRAM)</a:t>
            </a:r>
          </a:p>
          <a:p>
            <a:pPr lvl="1"/>
            <a:r>
              <a:rPr lang="en-US" dirty="0"/>
              <a:t>DDR4 Timings</a:t>
            </a:r>
          </a:p>
          <a:p>
            <a:endParaRPr lang="en-US" dirty="0"/>
          </a:p>
        </p:txBody>
      </p:sp>
      <p:sp>
        <p:nvSpPr>
          <p:cNvPr id="7" name="Rectangle 3"/>
          <p:cNvSpPr>
            <a:spLocks noChangeArrowheads="1"/>
          </p:cNvSpPr>
          <p:nvPr/>
        </p:nvSpPr>
        <p:spPr bwMode="auto">
          <a:xfrm>
            <a:off x="1096963" y="2146915"/>
            <a:ext cx="100587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nvGraphicFramePr>
        <p:xfrm>
          <a:off x="1096964" y="2522779"/>
          <a:ext cx="10058713" cy="3652242"/>
        </p:xfrm>
        <a:graphic>
          <a:graphicData uri="http://schemas.openxmlformats.org/drawingml/2006/table">
            <a:tbl>
              <a:tblPr/>
              <a:tblGrid>
                <a:gridCol w="1436959">
                  <a:extLst>
                    <a:ext uri="{9D8B030D-6E8A-4147-A177-3AD203B41FA5}">
                      <a16:colId xmlns:a16="http://schemas.microsoft.com/office/drawing/2014/main" val="20000"/>
                    </a:ext>
                  </a:extLst>
                </a:gridCol>
                <a:gridCol w="1436959">
                  <a:extLst>
                    <a:ext uri="{9D8B030D-6E8A-4147-A177-3AD203B41FA5}">
                      <a16:colId xmlns:a16="http://schemas.microsoft.com/office/drawing/2014/main" val="20001"/>
                    </a:ext>
                  </a:extLst>
                </a:gridCol>
                <a:gridCol w="1436959">
                  <a:extLst>
                    <a:ext uri="{9D8B030D-6E8A-4147-A177-3AD203B41FA5}">
                      <a16:colId xmlns:a16="http://schemas.microsoft.com/office/drawing/2014/main" val="20002"/>
                    </a:ext>
                  </a:extLst>
                </a:gridCol>
                <a:gridCol w="1436959">
                  <a:extLst>
                    <a:ext uri="{9D8B030D-6E8A-4147-A177-3AD203B41FA5}">
                      <a16:colId xmlns:a16="http://schemas.microsoft.com/office/drawing/2014/main" val="20003"/>
                    </a:ext>
                  </a:extLst>
                </a:gridCol>
                <a:gridCol w="1436959">
                  <a:extLst>
                    <a:ext uri="{9D8B030D-6E8A-4147-A177-3AD203B41FA5}">
                      <a16:colId xmlns:a16="http://schemas.microsoft.com/office/drawing/2014/main" val="20004"/>
                    </a:ext>
                  </a:extLst>
                </a:gridCol>
                <a:gridCol w="1436959">
                  <a:extLst>
                    <a:ext uri="{9D8B030D-6E8A-4147-A177-3AD203B41FA5}">
                      <a16:colId xmlns:a16="http://schemas.microsoft.com/office/drawing/2014/main" val="20005"/>
                    </a:ext>
                  </a:extLst>
                </a:gridCol>
                <a:gridCol w="1436959">
                  <a:extLst>
                    <a:ext uri="{9D8B030D-6E8A-4147-A177-3AD203B41FA5}">
                      <a16:colId xmlns:a16="http://schemas.microsoft.com/office/drawing/2014/main" val="20006"/>
                    </a:ext>
                  </a:extLst>
                </a:gridCol>
              </a:tblGrid>
              <a:tr h="544150">
                <a:tc>
                  <a:txBody>
                    <a:bodyPr/>
                    <a:lstStyle/>
                    <a:p>
                      <a:pPr algn="ctr"/>
                      <a:r>
                        <a:rPr lang="en-US" sz="1400" dirty="0">
                          <a:effectLst/>
                        </a:rPr>
                        <a:t>Standard name </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400" dirty="0">
                          <a:effectLst/>
                        </a:rPr>
                        <a:t>I/O bus clock (MHz)</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400" dirty="0">
                          <a:effectLst/>
                        </a:rPr>
                        <a:t>Data </a:t>
                      </a:r>
                      <a:r>
                        <a:rPr lang="en-US" sz="1400" dirty="0">
                          <a:solidFill>
                            <a:schemeClr val="tx1"/>
                          </a:solidFill>
                          <a:effectLst/>
                        </a:rPr>
                        <a:t>rate (</a:t>
                      </a:r>
                      <a:r>
                        <a:rPr lang="en-US" sz="1400" u="none" strike="noStrike" dirty="0">
                          <a:solidFill>
                            <a:schemeClr val="tx1"/>
                          </a:solidFill>
                          <a:effectLst/>
                        </a:rPr>
                        <a:t>MT/s</a:t>
                      </a:r>
                      <a:r>
                        <a:rPr lang="en-US" sz="1400" dirty="0">
                          <a:solidFill>
                            <a:schemeClr val="tx1"/>
                          </a:solidFill>
                          <a:effectLst/>
                        </a:rPr>
                        <a:t>)</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400">
                          <a:effectLst/>
                        </a:rPr>
                        <a:t>Module name </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400" dirty="0">
                          <a:effectLst/>
                        </a:rPr>
                        <a:t>Peak transfer rate (MB/s)</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400" dirty="0">
                          <a:effectLst/>
                        </a:rPr>
                        <a:t>Timings (CL-</a:t>
                      </a:r>
                      <a:r>
                        <a:rPr lang="en-US" sz="1400" dirty="0" err="1">
                          <a:effectLst/>
                        </a:rPr>
                        <a:t>tRCD</a:t>
                      </a:r>
                      <a:r>
                        <a:rPr lang="en-US" sz="1400" dirty="0">
                          <a:effectLst/>
                        </a:rPr>
                        <a:t>-</a:t>
                      </a:r>
                      <a:r>
                        <a:rPr lang="en-US" sz="1400" dirty="0" err="1">
                          <a:effectLst/>
                        </a:rPr>
                        <a:t>tRP</a:t>
                      </a:r>
                      <a:r>
                        <a:rPr lang="en-US" sz="1400" dirty="0">
                          <a:effectLst/>
                        </a:rPr>
                        <a:t>)</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1400" dirty="0">
                          <a:effectLst/>
                        </a:rPr>
                        <a:t>CAS latency (ns)</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777023">
                <a:tc>
                  <a:txBody>
                    <a:bodyPr/>
                    <a:lstStyle/>
                    <a:p>
                      <a:r>
                        <a:rPr lang="en-US" sz="1400">
                          <a:effectLst/>
                        </a:rPr>
                        <a:t>DDR4-1600J*</a:t>
                      </a:r>
                      <a:br>
                        <a:rPr lang="en-US" sz="1400">
                          <a:effectLst/>
                        </a:rPr>
                      </a:br>
                      <a:r>
                        <a:rPr lang="en-US" sz="1400">
                          <a:effectLst/>
                        </a:rPr>
                        <a:t>DDR4-1600K</a:t>
                      </a:r>
                      <a:br>
                        <a:rPr lang="en-US" sz="1400">
                          <a:effectLst/>
                        </a:rPr>
                      </a:br>
                      <a:r>
                        <a:rPr lang="en-US" sz="1400">
                          <a:effectLst/>
                        </a:rPr>
                        <a:t>DDR4-1600L</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800</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1600</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PC4-1600</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12800</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10-10-10</a:t>
                      </a:r>
                      <a:br>
                        <a:rPr lang="en-US" sz="1400">
                          <a:effectLst/>
                        </a:rPr>
                      </a:br>
                      <a:r>
                        <a:rPr lang="en-US" sz="1400">
                          <a:effectLst/>
                        </a:rPr>
                        <a:t>11-11-11</a:t>
                      </a:r>
                      <a:br>
                        <a:rPr lang="en-US" sz="1400">
                          <a:effectLst/>
                        </a:rPr>
                      </a:br>
                      <a:r>
                        <a:rPr lang="en-US" sz="1400">
                          <a:effectLst/>
                        </a:rPr>
                        <a:t>12-12-12</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12 </a:t>
                      </a:r>
                      <a:r>
                        <a:rPr lang="en-US" sz="1400" baseline="30000">
                          <a:effectLst/>
                        </a:rPr>
                        <a:t>1</a:t>
                      </a:r>
                      <a:r>
                        <a:rPr lang="en-US" sz="1400">
                          <a:effectLst/>
                        </a:rPr>
                        <a:t>⁄</a:t>
                      </a:r>
                      <a:r>
                        <a:rPr lang="en-US" sz="1400" baseline="-25000">
                          <a:effectLst/>
                        </a:rPr>
                        <a:t>2</a:t>
                      </a:r>
                      <a:br>
                        <a:rPr lang="en-US" sz="1400">
                          <a:effectLst/>
                        </a:rPr>
                      </a:br>
                      <a:r>
                        <a:rPr lang="en-US" sz="1400">
                          <a:effectLst/>
                        </a:rPr>
                        <a:t>13 </a:t>
                      </a:r>
                      <a:r>
                        <a:rPr lang="en-US" sz="1400" baseline="30000">
                          <a:effectLst/>
                        </a:rPr>
                        <a:t>3</a:t>
                      </a:r>
                      <a:r>
                        <a:rPr lang="en-US" sz="1400">
                          <a:effectLst/>
                        </a:rPr>
                        <a:t>⁄</a:t>
                      </a:r>
                      <a:r>
                        <a:rPr lang="en-US" sz="1400" baseline="-25000">
                          <a:effectLst/>
                        </a:rPr>
                        <a:t>4</a:t>
                      </a:r>
                      <a:br>
                        <a:rPr lang="en-US" sz="1400">
                          <a:effectLst/>
                        </a:rPr>
                      </a:br>
                      <a:r>
                        <a:rPr lang="en-US" sz="1400">
                          <a:effectLst/>
                        </a:rPr>
                        <a:t>15  </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777023">
                <a:tc>
                  <a:txBody>
                    <a:bodyPr/>
                    <a:lstStyle/>
                    <a:p>
                      <a:r>
                        <a:rPr lang="en-US" sz="1400">
                          <a:effectLst/>
                        </a:rPr>
                        <a:t>DDR4-1866L*</a:t>
                      </a:r>
                      <a:br>
                        <a:rPr lang="en-US" sz="1400">
                          <a:effectLst/>
                        </a:rPr>
                      </a:br>
                      <a:r>
                        <a:rPr lang="en-US" sz="1400">
                          <a:effectLst/>
                        </a:rPr>
                        <a:t>DDR4-1866M</a:t>
                      </a:r>
                      <a:br>
                        <a:rPr lang="en-US" sz="1400">
                          <a:effectLst/>
                        </a:rPr>
                      </a:br>
                      <a:r>
                        <a:rPr lang="en-US" sz="1400">
                          <a:effectLst/>
                        </a:rPr>
                        <a:t>DDR4-1866N</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933⅓</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1866⅔</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PC4-1866</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14933⅓</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12-12-12</a:t>
                      </a:r>
                      <a:br>
                        <a:rPr lang="en-US" sz="1400">
                          <a:effectLst/>
                        </a:rPr>
                      </a:br>
                      <a:r>
                        <a:rPr lang="en-US" sz="1400">
                          <a:effectLst/>
                        </a:rPr>
                        <a:t>13-13-13</a:t>
                      </a:r>
                      <a:br>
                        <a:rPr lang="en-US" sz="1400">
                          <a:effectLst/>
                        </a:rPr>
                      </a:br>
                      <a:r>
                        <a:rPr lang="en-US" sz="1400">
                          <a:effectLst/>
                        </a:rPr>
                        <a:t>14-14-14</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dirty="0">
                          <a:effectLst/>
                        </a:rPr>
                        <a:t>12 </a:t>
                      </a:r>
                      <a:r>
                        <a:rPr lang="en-US" sz="1400" baseline="30000" dirty="0">
                          <a:effectLst/>
                        </a:rPr>
                        <a:t>6</a:t>
                      </a:r>
                      <a:r>
                        <a:rPr lang="en-US" sz="1400" dirty="0">
                          <a:effectLst/>
                        </a:rPr>
                        <a:t>⁄</a:t>
                      </a:r>
                      <a:r>
                        <a:rPr lang="en-US" sz="1400" baseline="-25000" dirty="0">
                          <a:effectLst/>
                        </a:rPr>
                        <a:t>7</a:t>
                      </a:r>
                      <a:r>
                        <a:rPr lang="en-US" sz="1400" dirty="0">
                          <a:effectLst/>
                        </a:rPr>
                        <a:t> </a:t>
                      </a:r>
                      <a:br>
                        <a:rPr lang="en-US" sz="1400" dirty="0">
                          <a:effectLst/>
                        </a:rPr>
                      </a:br>
                      <a:r>
                        <a:rPr lang="en-US" sz="1400" dirty="0">
                          <a:effectLst/>
                        </a:rPr>
                        <a:t>13 </a:t>
                      </a:r>
                      <a:r>
                        <a:rPr lang="en-US" sz="1400" baseline="30000" dirty="0">
                          <a:effectLst/>
                        </a:rPr>
                        <a:t>13</a:t>
                      </a:r>
                      <a:r>
                        <a:rPr lang="en-US" sz="1400" dirty="0">
                          <a:effectLst/>
                        </a:rPr>
                        <a:t>⁄</a:t>
                      </a:r>
                      <a:r>
                        <a:rPr lang="en-US" sz="1400" baseline="-25000" dirty="0">
                          <a:effectLst/>
                        </a:rPr>
                        <a:t>14</a:t>
                      </a:r>
                      <a:br>
                        <a:rPr lang="en-US" sz="1400" dirty="0">
                          <a:effectLst/>
                        </a:rPr>
                      </a:br>
                      <a:r>
                        <a:rPr lang="en-US" sz="1400" dirty="0">
                          <a:effectLst/>
                        </a:rPr>
                        <a:t>15</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777023">
                <a:tc>
                  <a:txBody>
                    <a:bodyPr/>
                    <a:lstStyle/>
                    <a:p>
                      <a:r>
                        <a:rPr lang="en-US" sz="1400">
                          <a:effectLst/>
                        </a:rPr>
                        <a:t>DDR4-2133N*</a:t>
                      </a:r>
                      <a:br>
                        <a:rPr lang="en-US" sz="1400">
                          <a:effectLst/>
                        </a:rPr>
                      </a:br>
                      <a:r>
                        <a:rPr lang="en-US" sz="1400">
                          <a:effectLst/>
                        </a:rPr>
                        <a:t>DDR4-2133P</a:t>
                      </a:r>
                      <a:br>
                        <a:rPr lang="en-US" sz="1400">
                          <a:effectLst/>
                        </a:rPr>
                      </a:br>
                      <a:r>
                        <a:rPr lang="en-US" sz="1400">
                          <a:effectLst/>
                        </a:rPr>
                        <a:t>DDR4-2133R</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1066⅔</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2133⅓</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PC4-2133</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17066⅔</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14-14-14</a:t>
                      </a:r>
                      <a:br>
                        <a:rPr lang="en-US" sz="1400">
                          <a:effectLst/>
                        </a:rPr>
                      </a:br>
                      <a:r>
                        <a:rPr lang="en-US" sz="1400">
                          <a:effectLst/>
                        </a:rPr>
                        <a:t>15-15-15</a:t>
                      </a:r>
                      <a:br>
                        <a:rPr lang="en-US" sz="1400">
                          <a:effectLst/>
                        </a:rPr>
                      </a:br>
                      <a:r>
                        <a:rPr lang="en-US" sz="1400">
                          <a:effectLst/>
                        </a:rPr>
                        <a:t>16-16-16</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13 </a:t>
                      </a:r>
                      <a:r>
                        <a:rPr lang="en-US" sz="1400" baseline="30000">
                          <a:effectLst/>
                        </a:rPr>
                        <a:t>1</a:t>
                      </a:r>
                      <a:r>
                        <a:rPr lang="en-US" sz="1400">
                          <a:effectLst/>
                        </a:rPr>
                        <a:t>⁄</a:t>
                      </a:r>
                      <a:r>
                        <a:rPr lang="en-US" sz="1400" baseline="-25000">
                          <a:effectLst/>
                        </a:rPr>
                        <a:t>8</a:t>
                      </a:r>
                      <a:br>
                        <a:rPr lang="en-US" sz="1400">
                          <a:effectLst/>
                        </a:rPr>
                      </a:br>
                      <a:r>
                        <a:rPr lang="en-US" sz="1400">
                          <a:effectLst/>
                        </a:rPr>
                        <a:t>14 </a:t>
                      </a:r>
                      <a:r>
                        <a:rPr lang="en-US" sz="1400" baseline="30000">
                          <a:effectLst/>
                        </a:rPr>
                        <a:t>1</a:t>
                      </a:r>
                      <a:r>
                        <a:rPr lang="en-US" sz="1400">
                          <a:effectLst/>
                        </a:rPr>
                        <a:t>⁄</a:t>
                      </a:r>
                      <a:r>
                        <a:rPr lang="en-US" sz="1400" baseline="-25000">
                          <a:effectLst/>
                        </a:rPr>
                        <a:t>16</a:t>
                      </a:r>
                      <a:br>
                        <a:rPr lang="en-US" sz="1400">
                          <a:effectLst/>
                        </a:rPr>
                      </a:br>
                      <a:r>
                        <a:rPr lang="en-US" sz="1400">
                          <a:effectLst/>
                        </a:rPr>
                        <a:t>15</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777023">
                <a:tc>
                  <a:txBody>
                    <a:bodyPr/>
                    <a:lstStyle/>
                    <a:p>
                      <a:r>
                        <a:rPr lang="en-US" sz="1400">
                          <a:effectLst/>
                        </a:rPr>
                        <a:t>DDR4-2400P*</a:t>
                      </a:r>
                      <a:br>
                        <a:rPr lang="en-US" sz="1400">
                          <a:effectLst/>
                        </a:rPr>
                      </a:br>
                      <a:r>
                        <a:rPr lang="en-US" sz="1400">
                          <a:effectLst/>
                        </a:rPr>
                        <a:t>DDR4-2400R</a:t>
                      </a:r>
                      <a:br>
                        <a:rPr lang="en-US" sz="1400">
                          <a:effectLst/>
                        </a:rPr>
                      </a:br>
                      <a:r>
                        <a:rPr lang="en-US" sz="1400">
                          <a:effectLst/>
                        </a:rPr>
                        <a:t>DDR4-2400U</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1200</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2400</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PC4-2400</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19200</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a:effectLst/>
                        </a:rPr>
                        <a:t>15-15-15</a:t>
                      </a:r>
                      <a:br>
                        <a:rPr lang="en-US" sz="1400">
                          <a:effectLst/>
                        </a:rPr>
                      </a:br>
                      <a:r>
                        <a:rPr lang="en-US" sz="1400">
                          <a:effectLst/>
                        </a:rPr>
                        <a:t>16-16-16</a:t>
                      </a:r>
                      <a:br>
                        <a:rPr lang="en-US" sz="1400">
                          <a:effectLst/>
                        </a:rPr>
                      </a:br>
                      <a:r>
                        <a:rPr lang="en-US" sz="1400">
                          <a:effectLst/>
                        </a:rPr>
                        <a:t>18-18-18</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US" sz="1400" dirty="0">
                          <a:effectLst/>
                        </a:rPr>
                        <a:t>12 </a:t>
                      </a:r>
                      <a:r>
                        <a:rPr lang="en-US" sz="1400" baseline="30000" dirty="0">
                          <a:effectLst/>
                        </a:rPr>
                        <a:t>1</a:t>
                      </a:r>
                      <a:r>
                        <a:rPr lang="en-US" sz="1400" dirty="0">
                          <a:effectLst/>
                        </a:rPr>
                        <a:t>⁄</a:t>
                      </a:r>
                      <a:r>
                        <a:rPr lang="en-US" sz="1400" baseline="-25000" dirty="0">
                          <a:effectLst/>
                        </a:rPr>
                        <a:t>2</a:t>
                      </a:r>
                      <a:br>
                        <a:rPr lang="en-US" sz="1400" dirty="0">
                          <a:effectLst/>
                        </a:rPr>
                      </a:br>
                      <a:r>
                        <a:rPr lang="en-US" sz="1400" dirty="0">
                          <a:effectLst/>
                        </a:rPr>
                        <a:t>13 </a:t>
                      </a:r>
                      <a:r>
                        <a:rPr lang="en-US" sz="1400" baseline="30000" dirty="0">
                          <a:effectLst/>
                        </a:rPr>
                        <a:t>1</a:t>
                      </a:r>
                      <a:r>
                        <a:rPr lang="en-US" sz="1400" dirty="0">
                          <a:effectLst/>
                        </a:rPr>
                        <a:t>⁄</a:t>
                      </a:r>
                      <a:r>
                        <a:rPr lang="en-US" sz="1400" baseline="-25000" dirty="0">
                          <a:effectLst/>
                        </a:rPr>
                        <a:t>3</a:t>
                      </a:r>
                      <a:br>
                        <a:rPr lang="en-US" sz="1400" dirty="0">
                          <a:effectLst/>
                        </a:rPr>
                      </a:br>
                      <a:r>
                        <a:rPr lang="en-US" sz="1400" dirty="0">
                          <a:effectLst/>
                        </a:rPr>
                        <a:t>15</a:t>
                      </a:r>
                    </a:p>
                  </a:txBody>
                  <a:tcPr marL="71834" marR="71834" marT="35917" marB="359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86873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Components</a:t>
            </a:r>
          </a:p>
        </p:txBody>
      </p:sp>
      <p:sp>
        <p:nvSpPr>
          <p:cNvPr id="3" name="Content Placeholder 2"/>
          <p:cNvSpPr>
            <a:spLocks noGrp="1"/>
          </p:cNvSpPr>
          <p:nvPr>
            <p:ph idx="1"/>
          </p:nvPr>
        </p:nvSpPr>
        <p:spPr>
          <a:xfrm>
            <a:off x="1097280" y="1845734"/>
            <a:ext cx="6905625" cy="4352396"/>
          </a:xfrm>
        </p:spPr>
        <p:txBody>
          <a:bodyPr/>
          <a:lstStyle/>
          <a:p>
            <a:r>
              <a:rPr lang="en-US" dirty="0"/>
              <a:t>Read Only Memory (ROM)</a:t>
            </a:r>
          </a:p>
          <a:p>
            <a:pPr lvl="1"/>
            <a:r>
              <a:rPr lang="en-US" dirty="0"/>
              <a:t>A type of non-volatile memory used in computers and other electronic devices.</a:t>
            </a:r>
          </a:p>
          <a:p>
            <a:pPr lvl="1"/>
            <a:r>
              <a:rPr lang="en-US" dirty="0"/>
              <a:t>Can usually only be modified slowly, with difficulty, or not at all</a:t>
            </a:r>
          </a:p>
          <a:p>
            <a:pPr lvl="1"/>
            <a:r>
              <a:rPr lang="en-US" dirty="0"/>
              <a:t>Typically used to store firmware</a:t>
            </a:r>
          </a:p>
          <a:p>
            <a:pPr lvl="2"/>
            <a:r>
              <a:rPr lang="en-US" sz="1600" dirty="0"/>
              <a:t>Firmware – Software closely tied to specific hardware</a:t>
            </a:r>
          </a:p>
          <a:p>
            <a:pPr lvl="1"/>
            <a:r>
              <a:rPr lang="en-US" dirty="0"/>
              <a:t>Meant to store data which is critical for normal operation and should not be changed under normal circumstances</a:t>
            </a:r>
          </a:p>
          <a:p>
            <a:pPr lvl="1"/>
            <a:r>
              <a:rPr lang="en-US" dirty="0"/>
              <a:t>Read only in normal operation, can be changed using special equipment</a:t>
            </a:r>
          </a:p>
          <a:p>
            <a:pPr lvl="1"/>
            <a:r>
              <a:rPr lang="en-US" dirty="0"/>
              <a:t>Programmable ROM (PROM)</a:t>
            </a:r>
          </a:p>
          <a:p>
            <a:pPr lvl="1"/>
            <a:r>
              <a:rPr lang="en-US" dirty="0"/>
              <a:t>Erasable Programmable ROM (EPROM)</a:t>
            </a:r>
          </a:p>
          <a:p>
            <a:pPr lvl="1"/>
            <a:r>
              <a:rPr lang="en-US" dirty="0"/>
              <a:t>Electrically Erasable Programmable ROM (EEPROM)</a:t>
            </a:r>
          </a:p>
        </p:txBody>
      </p:sp>
      <p:pic>
        <p:nvPicPr>
          <p:cNvPr id="7170" name="Picture 2" descr="http://1.bp.blogspot.com/-V61NrlSQoK0/VhD4sTcys-I/AAAAAAAAADo/x9Dx9eRb_pI/s1600/R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2905" y="2950104"/>
            <a:ext cx="3152775"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26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a:xfrm>
            <a:off x="1097280" y="1845734"/>
            <a:ext cx="7019430" cy="4555066"/>
          </a:xfrm>
        </p:spPr>
        <p:txBody>
          <a:bodyPr>
            <a:normAutofit/>
          </a:bodyPr>
          <a:lstStyle/>
          <a:p>
            <a:r>
              <a:rPr lang="en-US" dirty="0"/>
              <a:t>Devices</a:t>
            </a:r>
          </a:p>
          <a:p>
            <a:pPr lvl="1"/>
            <a:r>
              <a:rPr lang="en-US" dirty="0"/>
              <a:t>Hard Disk Drives – Typically the largest storage devices in a computer.</a:t>
            </a:r>
          </a:p>
          <a:p>
            <a:pPr lvl="2"/>
            <a:r>
              <a:rPr lang="en-US" sz="1600" dirty="0"/>
              <a:t>Spindle based – Traditional hard disk using spinning magnetic platters</a:t>
            </a:r>
          </a:p>
          <a:p>
            <a:pPr lvl="2"/>
            <a:r>
              <a:rPr lang="en-US" sz="1600" dirty="0"/>
              <a:t>Solid state – NAND-based non-volatile flash memory, no spinning parts</a:t>
            </a:r>
          </a:p>
          <a:p>
            <a:pPr lvl="1"/>
            <a:r>
              <a:rPr lang="en-US" dirty="0"/>
              <a:t>Flash Drives – Portable, small, nonvolatile storages, such as thumb drives and Secure Digital (SD) cards.</a:t>
            </a:r>
          </a:p>
          <a:p>
            <a:pPr lvl="2"/>
            <a:r>
              <a:rPr lang="en-US" sz="1600" dirty="0"/>
              <a:t>SATA DOM – Flash memory inserted directly into SATA port</a:t>
            </a:r>
          </a:p>
          <a:p>
            <a:pPr lvl="1"/>
            <a:r>
              <a:rPr lang="en-US" dirty="0"/>
              <a:t>Optical Discs – CDs, DVDs, and Blu-Ray use lasers to read and write information.  Fairly inexpensive and widely portable.</a:t>
            </a:r>
          </a:p>
          <a:p>
            <a:pPr lvl="2"/>
            <a:r>
              <a:rPr lang="en-US" sz="1600" dirty="0"/>
              <a:t>Progressively smaller lasers</a:t>
            </a:r>
          </a:p>
          <a:p>
            <a:pPr lvl="1"/>
            <a:r>
              <a:rPr lang="en-US" dirty="0"/>
              <a:t>Tape Drives – Drives that record data on magnetic tape, usually used to archive system data (backups).</a:t>
            </a:r>
          </a:p>
          <a:p>
            <a:pPr lvl="2"/>
            <a:r>
              <a:rPr lang="en-US" sz="1600" dirty="0"/>
              <a:t>Sequential access</a:t>
            </a:r>
          </a:p>
          <a:p>
            <a:pPr lvl="1"/>
            <a:r>
              <a:rPr lang="en-US" dirty="0"/>
              <a:t>Floppy Drives</a:t>
            </a:r>
          </a:p>
          <a:p>
            <a:pPr lvl="2"/>
            <a:r>
              <a:rPr lang="en-US" sz="1600" dirty="0"/>
              <a:t>Legacy disk drives offering low storage space and portability</a:t>
            </a:r>
          </a:p>
        </p:txBody>
      </p:sp>
      <p:pic>
        <p:nvPicPr>
          <p:cNvPr id="9218" name="Picture 2" descr="http://s7d1.scene7.com/is/image/officedepot/844282_p_pny_usb_flash_drive_turbo_3_0_32gb_open_ra?$OD-Dynamic$&amp;wid=450&amp;hei=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710" y="3093014"/>
            <a:ext cx="3038969" cy="303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709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a:xfrm>
            <a:off x="1097280" y="1845733"/>
            <a:ext cx="7019430" cy="4497193"/>
          </a:xfrm>
        </p:spPr>
        <p:txBody>
          <a:bodyPr>
            <a:normAutofit/>
          </a:bodyPr>
          <a:lstStyle/>
          <a:p>
            <a:r>
              <a:rPr lang="en-US" dirty="0"/>
              <a:t>Block Storage Devices</a:t>
            </a:r>
          </a:p>
          <a:p>
            <a:pPr lvl="1"/>
            <a:r>
              <a:rPr lang="en-US" dirty="0"/>
              <a:t>Data stored in blocks; block size set per disk</a:t>
            </a:r>
          </a:p>
          <a:p>
            <a:pPr lvl="2"/>
            <a:r>
              <a:rPr lang="en-US" dirty="0"/>
              <a:t>Typical block sizes 512B, 4KB, 8KB, can be others.</a:t>
            </a:r>
          </a:p>
          <a:p>
            <a:pPr lvl="2"/>
            <a:r>
              <a:rPr lang="en-US" dirty="0"/>
              <a:t>A block can only contain data for one file!</a:t>
            </a:r>
          </a:p>
          <a:p>
            <a:r>
              <a:rPr lang="en-US" dirty="0"/>
              <a:t>Hard Disk Drives (HDD)</a:t>
            </a:r>
          </a:p>
          <a:p>
            <a:pPr lvl="1"/>
            <a:r>
              <a:rPr lang="en-US" dirty="0"/>
              <a:t>Parallel ATA Interface (PATA)</a:t>
            </a:r>
          </a:p>
          <a:p>
            <a:pPr lvl="2"/>
            <a:r>
              <a:rPr lang="en-US" sz="1600" dirty="0"/>
              <a:t>Data sent across wires in parallel (simultaneous)</a:t>
            </a:r>
          </a:p>
          <a:p>
            <a:pPr lvl="2"/>
            <a:r>
              <a:rPr lang="en-US" sz="1600" dirty="0"/>
              <a:t>IDE/EIDE – (Enhanced) Integrated Drive Electronics</a:t>
            </a:r>
          </a:p>
          <a:p>
            <a:pPr lvl="2"/>
            <a:r>
              <a:rPr lang="en-US" sz="1600" dirty="0"/>
              <a:t>40 conductor ribbon cable (80 conductor in later modes)</a:t>
            </a:r>
          </a:p>
          <a:p>
            <a:pPr lvl="2"/>
            <a:r>
              <a:rPr lang="en-US" sz="1600" dirty="0"/>
              <a:t>Master/Slave configuration, cable select</a:t>
            </a:r>
          </a:p>
          <a:p>
            <a:pPr lvl="2"/>
            <a:r>
              <a:rPr lang="en-US" sz="1600" dirty="0"/>
              <a:t>Transfer rates upwards of 167MBps (1.3 </a:t>
            </a:r>
            <a:r>
              <a:rPr lang="en-US" sz="1600" dirty="0" err="1"/>
              <a:t>Gbps</a:t>
            </a:r>
            <a:r>
              <a:rPr lang="en-US" sz="1600" dirty="0"/>
              <a:t>)</a:t>
            </a:r>
          </a:p>
          <a:p>
            <a:pPr lvl="2"/>
            <a:r>
              <a:rPr lang="en-US" sz="1600" dirty="0"/>
              <a:t>Powered by 4-pin MOLEX connectors</a:t>
            </a:r>
          </a:p>
          <a:p>
            <a:pPr lvl="3"/>
            <a:r>
              <a:rPr lang="en-US" sz="1600" dirty="0"/>
              <a:t>AMP MATE-N-LOK 1-480424-0 Power Connector</a:t>
            </a:r>
          </a:p>
          <a:p>
            <a:pPr lvl="2"/>
            <a:r>
              <a:rPr lang="en-US" sz="1600" dirty="0"/>
              <a:t>Replaced by Serial ATA</a:t>
            </a:r>
          </a:p>
        </p:txBody>
      </p:sp>
      <p:pic>
        <p:nvPicPr>
          <p:cNvPr id="9220" name="Picture 4" descr="http://news.techgenie.com/files/Hard-Di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805" y="3011594"/>
            <a:ext cx="3571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7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a:xfrm>
            <a:off x="1097280" y="1845734"/>
            <a:ext cx="7019430" cy="4023360"/>
          </a:xfrm>
        </p:spPr>
        <p:txBody>
          <a:bodyPr/>
          <a:lstStyle/>
          <a:p>
            <a:r>
              <a:rPr lang="en-US" dirty="0"/>
              <a:t>Hard Disk Drives (HDD)</a:t>
            </a:r>
          </a:p>
          <a:p>
            <a:pPr lvl="1"/>
            <a:r>
              <a:rPr lang="en-US" dirty="0"/>
              <a:t>Serial ATA Interface (SATA)</a:t>
            </a:r>
          </a:p>
          <a:p>
            <a:pPr lvl="2"/>
            <a:r>
              <a:rPr lang="en-US" sz="1600" dirty="0"/>
              <a:t>Data sent across wires in serial manner (one operation at a time)</a:t>
            </a:r>
          </a:p>
          <a:p>
            <a:pPr lvl="2"/>
            <a:r>
              <a:rPr lang="en-US" sz="1600" dirty="0"/>
              <a:t>Multiple revisions, increasing speed and functionality</a:t>
            </a:r>
          </a:p>
          <a:p>
            <a:pPr lvl="2"/>
            <a:r>
              <a:rPr lang="en-US" sz="1600" dirty="0"/>
              <a:t>Hot-pluggable, provided devices meet necessary specifications</a:t>
            </a:r>
          </a:p>
          <a:p>
            <a:pPr lvl="2"/>
            <a:r>
              <a:rPr lang="en-US" sz="1600" dirty="0"/>
              <a:t>7 conductor cable (3 grounds and two pars of active data lines)</a:t>
            </a:r>
          </a:p>
          <a:p>
            <a:pPr lvl="2"/>
            <a:r>
              <a:rPr lang="en-US" sz="1600" dirty="0"/>
              <a:t>Updated 15 pin power connection</a:t>
            </a:r>
          </a:p>
          <a:p>
            <a:pPr lvl="3"/>
            <a:r>
              <a:rPr lang="en-US" sz="1600" dirty="0"/>
              <a:t>Additional voltage supplies (3.3, 5, 12v)</a:t>
            </a:r>
          </a:p>
          <a:p>
            <a:pPr lvl="3"/>
            <a:r>
              <a:rPr lang="en-US" sz="1600" dirty="0"/>
              <a:t>Reduced impedance and increased current capability</a:t>
            </a:r>
          </a:p>
          <a:p>
            <a:pPr lvl="3"/>
            <a:r>
              <a:rPr lang="en-US" sz="1600" dirty="0"/>
              <a:t>Hot-swappable</a:t>
            </a:r>
          </a:p>
          <a:p>
            <a:pPr lvl="2"/>
            <a:r>
              <a:rPr lang="en-US" sz="1600" dirty="0"/>
              <a:t>Speeds of up to 1969MBps (16Gbps)</a:t>
            </a:r>
          </a:p>
        </p:txBody>
      </p:sp>
      <p:pic>
        <p:nvPicPr>
          <p:cNvPr id="9220" name="Picture 4" descr="http://news.techgenie.com/files/Hard-Di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805" y="3011594"/>
            <a:ext cx="3571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65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a:xfrm>
            <a:off x="1097280" y="1845734"/>
            <a:ext cx="7019430" cy="4023360"/>
          </a:xfrm>
        </p:spPr>
        <p:txBody>
          <a:bodyPr/>
          <a:lstStyle/>
          <a:p>
            <a:r>
              <a:rPr lang="en-US" dirty="0"/>
              <a:t>Hard Disk Drives (HDD)</a:t>
            </a:r>
          </a:p>
          <a:p>
            <a:pPr lvl="1"/>
            <a:r>
              <a:rPr lang="en-US" dirty="0"/>
              <a:t>Solid State Drives (SSD)</a:t>
            </a:r>
          </a:p>
          <a:p>
            <a:pPr lvl="2"/>
            <a:r>
              <a:rPr lang="en-US" sz="1600" dirty="0"/>
              <a:t>No moving parts to fail mechanically</a:t>
            </a:r>
          </a:p>
          <a:p>
            <a:pPr lvl="2"/>
            <a:r>
              <a:rPr lang="en-US" sz="1600" dirty="0"/>
              <a:t>Uses integrated circuit (IC) assemblies as memory to store data persistently.</a:t>
            </a:r>
          </a:p>
          <a:p>
            <a:pPr lvl="2"/>
            <a:r>
              <a:rPr lang="en-US" sz="1600" dirty="0"/>
              <a:t>Most use NAND-based flash memory, a type of non-volatile memory.</a:t>
            </a:r>
          </a:p>
          <a:p>
            <a:pPr lvl="2"/>
            <a:r>
              <a:rPr lang="en-US" sz="1600" dirty="0"/>
              <a:t>More resistant to physical shock, silent operation</a:t>
            </a:r>
          </a:p>
          <a:p>
            <a:pPr lvl="2"/>
            <a:r>
              <a:rPr lang="en-US" sz="1600" dirty="0"/>
              <a:t>Lower access times, less latency, faster data transfer rates</a:t>
            </a:r>
          </a:p>
          <a:p>
            <a:pPr lvl="2"/>
            <a:r>
              <a:rPr lang="en-US" sz="1600" dirty="0"/>
              <a:t>Limited number of erases per block!</a:t>
            </a:r>
          </a:p>
          <a:p>
            <a:pPr lvl="3"/>
            <a:r>
              <a:rPr lang="en-US" sz="1600" dirty="0"/>
              <a:t>6 year average mean-time between/before failure (MTBF) (2007)</a:t>
            </a:r>
          </a:p>
          <a:p>
            <a:pPr lvl="2"/>
            <a:r>
              <a:rPr lang="en-US" sz="1600" dirty="0"/>
              <a:t>Increased price</a:t>
            </a:r>
          </a:p>
          <a:p>
            <a:pPr lvl="1"/>
            <a:r>
              <a:rPr lang="en-US" sz="2000" dirty="0"/>
              <a:t>Hybrid Drives</a:t>
            </a:r>
          </a:p>
          <a:p>
            <a:pPr lvl="2"/>
            <a:r>
              <a:rPr lang="en-US" sz="1600" dirty="0"/>
              <a:t>Combine storage capacity of traditional spindle-based disks, while also providing flash storage for caching to improve performance</a:t>
            </a:r>
          </a:p>
        </p:txBody>
      </p:sp>
      <p:pic>
        <p:nvPicPr>
          <p:cNvPr id="5" name="Picture 2" descr="http://www.flashbackdata.com/wp-content/uploads/2008/01/ss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54973" y="3777050"/>
            <a:ext cx="3570040" cy="209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540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a:xfrm>
            <a:off x="1097280" y="1845734"/>
            <a:ext cx="6657693" cy="4374444"/>
          </a:xfrm>
        </p:spPr>
        <p:txBody>
          <a:bodyPr/>
          <a:lstStyle/>
          <a:p>
            <a:r>
              <a:rPr lang="en-US" dirty="0"/>
              <a:t>Hard Disk Drives (HDD)</a:t>
            </a:r>
          </a:p>
          <a:p>
            <a:pPr lvl="1"/>
            <a:r>
              <a:rPr lang="en-US" dirty="0"/>
              <a:t>Small computer systems interface (SCSI)</a:t>
            </a:r>
          </a:p>
          <a:p>
            <a:pPr lvl="2"/>
            <a:r>
              <a:rPr lang="en-US" sz="1600" dirty="0"/>
              <a:t>Defines standards for physically connecting and transferring data</a:t>
            </a:r>
          </a:p>
          <a:p>
            <a:pPr lvl="2"/>
            <a:r>
              <a:rPr lang="en-US" sz="1600" dirty="0"/>
              <a:t>Faster and more robust when compared to PATA</a:t>
            </a:r>
          </a:p>
          <a:p>
            <a:pPr lvl="2"/>
            <a:r>
              <a:rPr lang="en-US" sz="1600" dirty="0"/>
              <a:t>Sometimes referred to as Parallel SCSI</a:t>
            </a:r>
          </a:p>
          <a:p>
            <a:pPr lvl="1"/>
            <a:r>
              <a:rPr lang="en-US" dirty="0"/>
              <a:t>Serial Attached SCSI (SAS)</a:t>
            </a:r>
          </a:p>
          <a:p>
            <a:pPr lvl="2"/>
            <a:r>
              <a:rPr lang="en-US" sz="1600" dirty="0"/>
              <a:t>Uses standard SCSI command set</a:t>
            </a:r>
          </a:p>
          <a:p>
            <a:pPr lvl="2"/>
            <a:r>
              <a:rPr lang="en-US" sz="1600" dirty="0"/>
              <a:t>SCSI disks connected using serial interface</a:t>
            </a:r>
          </a:p>
          <a:p>
            <a:pPr lvl="2"/>
            <a:r>
              <a:rPr lang="en-US" sz="1600" dirty="0"/>
              <a:t>Point-to-point operation</a:t>
            </a:r>
          </a:p>
          <a:p>
            <a:pPr lvl="2"/>
            <a:r>
              <a:rPr lang="en-US" sz="1600" dirty="0"/>
              <a:t>Dual ports, allowing for redundancy or </a:t>
            </a:r>
            <a:r>
              <a:rPr lang="en-US" sz="1600" dirty="0" err="1"/>
              <a:t>multipathing</a:t>
            </a:r>
            <a:endParaRPr lang="en-US" sz="1600" dirty="0"/>
          </a:p>
          <a:p>
            <a:pPr lvl="2"/>
            <a:r>
              <a:rPr lang="en-US" sz="1600" dirty="0"/>
              <a:t>12 - 22.5 Gbps (1.5 - 2.8 </a:t>
            </a:r>
            <a:r>
              <a:rPr lang="en-US" sz="1600" dirty="0" err="1"/>
              <a:t>GBps</a:t>
            </a:r>
            <a:r>
              <a:rPr lang="en-US" sz="1600" dirty="0"/>
              <a:t>)</a:t>
            </a:r>
          </a:p>
        </p:txBody>
      </p:sp>
      <p:pic>
        <p:nvPicPr>
          <p:cNvPr id="11266" name="Picture 2" descr="http://www.flashbackdata.com/wp-content/uploads/2008/01/ss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54973" y="3777050"/>
            <a:ext cx="3570040" cy="209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996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a:xfrm>
            <a:off x="1097280" y="1828799"/>
            <a:ext cx="10481448" cy="4354303"/>
          </a:xfrm>
        </p:spPr>
        <p:txBody>
          <a:bodyPr>
            <a:normAutofit/>
          </a:bodyPr>
          <a:lstStyle/>
          <a:p>
            <a:r>
              <a:rPr lang="en-US" dirty="0" err="1"/>
              <a:t>Fibre</a:t>
            </a:r>
            <a:r>
              <a:rPr lang="en-US" dirty="0"/>
              <a:t> Channel</a:t>
            </a:r>
          </a:p>
          <a:p>
            <a:pPr lvl="1"/>
            <a:r>
              <a:rPr lang="en-US" dirty="0"/>
              <a:t>High speed network technology primarily used to connect data storage</a:t>
            </a:r>
          </a:p>
          <a:p>
            <a:pPr lvl="1"/>
            <a:r>
              <a:rPr lang="en-US" dirty="0"/>
              <a:t>Common in storage area networks (SANs)</a:t>
            </a:r>
          </a:p>
          <a:p>
            <a:pPr lvl="1"/>
            <a:r>
              <a:rPr lang="en-US" dirty="0"/>
              <a:t>Uses Fiber Channel Protocol (FCP – similar to TCP in IP networks)</a:t>
            </a:r>
          </a:p>
          <a:p>
            <a:pPr lvl="1"/>
            <a:r>
              <a:rPr lang="en-US" dirty="0" err="1"/>
              <a:t>Fibre</a:t>
            </a:r>
            <a:r>
              <a:rPr lang="en-US" dirty="0"/>
              <a:t> Channel signaling can run on an electrical (copper Ethernet) interface in addition to fiber-optic cables</a:t>
            </a:r>
          </a:p>
          <a:p>
            <a:pPr lvl="2"/>
            <a:r>
              <a:rPr lang="en-US" sz="1600" dirty="0"/>
              <a:t>Fiber Channel over Ethernet (</a:t>
            </a:r>
            <a:r>
              <a:rPr lang="en-US" sz="1600" dirty="0" err="1"/>
              <a:t>FCoE</a:t>
            </a:r>
            <a:r>
              <a:rPr lang="en-US" sz="1600" dirty="0"/>
              <a:t>)</a:t>
            </a:r>
          </a:p>
          <a:p>
            <a:pPr lvl="1"/>
            <a:r>
              <a:rPr lang="en-US" dirty="0"/>
              <a:t>Often uses Small Form-Factor Pluggable (SFP) transceivers</a:t>
            </a:r>
          </a:p>
          <a:p>
            <a:pPr lvl="2"/>
            <a:r>
              <a:rPr lang="en-US" sz="1600" dirty="0"/>
              <a:t>Connects devices to cabling</a:t>
            </a:r>
          </a:p>
          <a:p>
            <a:pPr lvl="2"/>
            <a:r>
              <a:rPr lang="en-US" sz="1600" dirty="0"/>
              <a:t>Works with SONET, gigabit Ethernet, </a:t>
            </a:r>
            <a:r>
              <a:rPr lang="en-US" sz="1600" dirty="0" err="1"/>
              <a:t>Fibre</a:t>
            </a:r>
            <a:r>
              <a:rPr lang="en-US" sz="1600" dirty="0"/>
              <a:t> Channel, and others</a:t>
            </a:r>
          </a:p>
          <a:p>
            <a:pPr lvl="1"/>
            <a:r>
              <a:rPr lang="en-US" dirty="0"/>
              <a:t>1, 2, 4, 8, 16, 32, 128Gbps Typical Speeds</a:t>
            </a:r>
          </a:p>
          <a:p>
            <a:pPr lvl="1"/>
            <a:r>
              <a:rPr lang="en-US" dirty="0"/>
              <a:t>Block Storage Devices</a:t>
            </a:r>
          </a:p>
          <a:p>
            <a:pPr lvl="2"/>
            <a:r>
              <a:rPr lang="en-US" sz="1600" dirty="0"/>
              <a:t>Data is written, read, and transferred in blocks</a:t>
            </a:r>
          </a:p>
          <a:p>
            <a:pPr lvl="2"/>
            <a:r>
              <a:rPr lang="en-US" sz="1600" dirty="0"/>
              <a:t>Block sizes can vary, typically 512B-8KB (4KB most common)</a:t>
            </a:r>
          </a:p>
          <a:p>
            <a:pPr lvl="1"/>
            <a:endParaRPr lang="en-US" dirty="0"/>
          </a:p>
        </p:txBody>
      </p:sp>
      <p:pic>
        <p:nvPicPr>
          <p:cNvPr id="13314" name="Picture 2" descr="http://52.10.121.71/wp-content/uploads/2014/12/fibre_channel_fiber_opt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3266" y="3939822"/>
            <a:ext cx="4122413" cy="2243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18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a:xfrm>
            <a:off x="1097280" y="1845733"/>
            <a:ext cx="4363719" cy="4419599"/>
          </a:xfrm>
        </p:spPr>
        <p:txBody>
          <a:bodyPr>
            <a:normAutofit/>
          </a:bodyPr>
          <a:lstStyle/>
          <a:p>
            <a:r>
              <a:rPr lang="en-US" sz="2400" dirty="0" err="1"/>
              <a:t>Fibre</a:t>
            </a:r>
            <a:r>
              <a:rPr lang="en-US" sz="2400" dirty="0"/>
              <a:t> Channel</a:t>
            </a:r>
          </a:p>
          <a:p>
            <a:pPr lvl="1"/>
            <a:r>
              <a:rPr lang="en-US" sz="2000" dirty="0"/>
              <a:t>Supports various topologies</a:t>
            </a:r>
          </a:p>
          <a:p>
            <a:pPr lvl="2"/>
            <a:r>
              <a:rPr lang="en-US" sz="1800" dirty="0"/>
              <a:t>Point to point – Direct connection between storage and device – DASD (Direct Attached Storage Device)</a:t>
            </a:r>
          </a:p>
          <a:p>
            <a:pPr lvl="2"/>
            <a:r>
              <a:rPr lang="en-US" sz="1800" dirty="0"/>
              <a:t>Arbitrated loop – All devices connected in a loop, similar to token ring networking</a:t>
            </a:r>
          </a:p>
          <a:p>
            <a:pPr lvl="2"/>
            <a:r>
              <a:rPr lang="en-US" sz="1800" dirty="0"/>
              <a:t>Switched fabric – </a:t>
            </a:r>
            <a:r>
              <a:rPr lang="en-US" sz="1800" dirty="0" err="1"/>
              <a:t>Fibre</a:t>
            </a:r>
            <a:r>
              <a:rPr lang="en-US" sz="1800" dirty="0"/>
              <a:t> channel switches between storage and devices, similar to modern Ethernet networking implementations</a:t>
            </a:r>
          </a:p>
        </p:txBody>
      </p:sp>
      <p:pic>
        <p:nvPicPr>
          <p:cNvPr id="6" name="Picture 5">
            <a:extLst>
              <a:ext uri="{FF2B5EF4-FFF2-40B4-BE49-F238E27FC236}">
                <a16:creationId xmlns:a16="http://schemas.microsoft.com/office/drawing/2014/main" id="{90D0A57A-2330-2242-A4D4-0D2CA124CC9E}"/>
              </a:ext>
            </a:extLst>
          </p:cNvPr>
          <p:cNvPicPr>
            <a:picLocks noChangeAspect="1"/>
          </p:cNvPicPr>
          <p:nvPr/>
        </p:nvPicPr>
        <p:blipFill>
          <a:blip r:embed="rId3"/>
          <a:stretch>
            <a:fillRect/>
          </a:stretch>
        </p:blipFill>
        <p:spPr>
          <a:xfrm>
            <a:off x="7196667" y="3213100"/>
            <a:ext cx="4487333" cy="2692400"/>
          </a:xfrm>
          <a:prstGeom prst="rect">
            <a:avLst/>
          </a:prstGeom>
        </p:spPr>
      </p:pic>
    </p:spTree>
    <p:extLst>
      <p:ext uri="{BB962C8B-B14F-4D97-AF65-F5344CB8AC3E}">
        <p14:creationId xmlns:p14="http://schemas.microsoft.com/office/powerpoint/2010/main" val="4230759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a:xfrm>
            <a:off x="1097280" y="1845733"/>
            <a:ext cx="5698631" cy="4419599"/>
          </a:xfrm>
        </p:spPr>
        <p:txBody>
          <a:bodyPr>
            <a:normAutofit/>
          </a:bodyPr>
          <a:lstStyle/>
          <a:p>
            <a:r>
              <a:rPr lang="en-US" dirty="0" err="1"/>
              <a:t>Fibre</a:t>
            </a:r>
            <a:r>
              <a:rPr lang="en-US" dirty="0"/>
              <a:t> Channel</a:t>
            </a:r>
          </a:p>
          <a:p>
            <a:pPr lvl="1"/>
            <a:r>
              <a:rPr lang="en-US" dirty="0"/>
              <a:t>Single-mode fiber</a:t>
            </a:r>
          </a:p>
          <a:p>
            <a:pPr lvl="2"/>
            <a:r>
              <a:rPr lang="en-US" sz="1600" dirty="0"/>
              <a:t>Small core, supports only one mode of light at a time</a:t>
            </a:r>
          </a:p>
          <a:p>
            <a:pPr lvl="2"/>
            <a:r>
              <a:rPr lang="en-US" sz="1600" dirty="0"/>
              <a:t>Fewer reflections within cable, lowering attenuation and allowing for longer distances at higher speeds</a:t>
            </a:r>
          </a:p>
          <a:p>
            <a:pPr lvl="2"/>
            <a:r>
              <a:rPr lang="en-US" sz="1600" dirty="0"/>
              <a:t>Upwards of 40-100+ kilometer distance range</a:t>
            </a:r>
          </a:p>
          <a:p>
            <a:pPr lvl="3"/>
            <a:r>
              <a:rPr lang="en-US" sz="1600" dirty="0"/>
              <a:t>Different speeds and max distances depending on specs!</a:t>
            </a:r>
          </a:p>
          <a:p>
            <a:pPr lvl="1"/>
            <a:r>
              <a:rPr lang="en-US" dirty="0"/>
              <a:t>Multi-mode fiber</a:t>
            </a:r>
          </a:p>
          <a:p>
            <a:pPr lvl="2"/>
            <a:r>
              <a:rPr lang="en-US" sz="1600" dirty="0"/>
              <a:t>Large core, allows multiple modes of light to propagate</a:t>
            </a:r>
          </a:p>
          <a:p>
            <a:pPr lvl="2"/>
            <a:r>
              <a:rPr lang="en-US" sz="1600" dirty="0"/>
              <a:t>Increased number of reflections allowing more data to be transmitted at shorter distances</a:t>
            </a:r>
          </a:p>
          <a:p>
            <a:pPr lvl="2"/>
            <a:r>
              <a:rPr lang="en-US" sz="1600" dirty="0"/>
              <a:t>Typically less than 2 kilometer range</a:t>
            </a:r>
          </a:p>
          <a:p>
            <a:pPr lvl="3"/>
            <a:r>
              <a:rPr lang="en-US" sz="1600" dirty="0"/>
              <a:t>Different speeds and max distances depending on specs!</a:t>
            </a:r>
          </a:p>
        </p:txBody>
      </p:sp>
      <p:pic>
        <p:nvPicPr>
          <p:cNvPr id="4" name="Picture 3"/>
          <p:cNvPicPr>
            <a:picLocks noChangeAspect="1"/>
          </p:cNvPicPr>
          <p:nvPr/>
        </p:nvPicPr>
        <p:blipFill>
          <a:blip r:embed="rId3"/>
          <a:stretch>
            <a:fillRect/>
          </a:stretch>
        </p:blipFill>
        <p:spPr>
          <a:xfrm>
            <a:off x="7679055" y="2023693"/>
            <a:ext cx="3476625" cy="3981450"/>
          </a:xfrm>
          <a:prstGeom prst="rect">
            <a:avLst/>
          </a:prstGeom>
        </p:spPr>
      </p:pic>
    </p:spTree>
    <p:extLst>
      <p:ext uri="{BB962C8B-B14F-4D97-AF65-F5344CB8AC3E}">
        <p14:creationId xmlns:p14="http://schemas.microsoft.com/office/powerpoint/2010/main" val="3311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Weekly Info</a:t>
            </a:r>
          </a:p>
        </p:txBody>
      </p:sp>
      <p:sp>
        <p:nvSpPr>
          <p:cNvPr id="3" name="Content Placeholder 2"/>
          <p:cNvSpPr>
            <a:spLocks noGrp="1"/>
          </p:cNvSpPr>
          <p:nvPr>
            <p:ph idx="1"/>
          </p:nvPr>
        </p:nvSpPr>
        <p:spPr>
          <a:xfrm>
            <a:off x="1097280" y="1855461"/>
            <a:ext cx="10058400" cy="4409151"/>
          </a:xfrm>
        </p:spPr>
        <p:txBody>
          <a:bodyPr>
            <a:normAutofit/>
          </a:bodyPr>
          <a:lstStyle/>
          <a:p>
            <a:r>
              <a:rPr lang="en-US" dirty="0"/>
              <a:t>“He who conquers himself is the mightiest warrior” – Confucius</a:t>
            </a:r>
          </a:p>
          <a:p>
            <a:r>
              <a:rPr lang="en-US" dirty="0"/>
              <a:t>James Web Space Telescope recently discovered another exoplanet</a:t>
            </a:r>
          </a:p>
          <a:p>
            <a:pPr lvl="1"/>
            <a:r>
              <a:rPr lang="en-US" sz="1700" dirty="0"/>
              <a:t>An Earth-sized rocky planet called LHS 475 b. </a:t>
            </a:r>
          </a:p>
          <a:p>
            <a:pPr lvl="1"/>
            <a:r>
              <a:rPr lang="en-US" sz="1700" dirty="0"/>
              <a:t>Located just 41 light-years away</a:t>
            </a:r>
          </a:p>
          <a:p>
            <a:pPr lvl="1"/>
            <a:r>
              <a:rPr lang="en-US" sz="1700" dirty="0"/>
              <a:t>The planet orbits very close to a small, dim star, </a:t>
            </a:r>
          </a:p>
          <a:p>
            <a:pPr lvl="1"/>
            <a:r>
              <a:rPr lang="en-US" sz="1700" dirty="0"/>
              <a:t>It completes a full orbit in just two days.</a:t>
            </a:r>
          </a:p>
          <a:p>
            <a:r>
              <a:rPr lang="en-US" dirty="0"/>
              <a:t>Attendance</a:t>
            </a:r>
          </a:p>
          <a:p>
            <a:r>
              <a:rPr lang="en-US" dirty="0"/>
              <a:t>Good of the Class</a:t>
            </a:r>
          </a:p>
          <a:p>
            <a:r>
              <a:rPr lang="en-US" dirty="0"/>
              <a:t>Preferred method of communication is E-Mail.</a:t>
            </a:r>
          </a:p>
          <a:p>
            <a:r>
              <a:rPr lang="en-US" dirty="0"/>
              <a:t>Email is a best effort (typically daily)</a:t>
            </a:r>
          </a:p>
        </p:txBody>
      </p:sp>
      <p:pic>
        <p:nvPicPr>
          <p:cNvPr id="2050" name="Picture 2" descr="https://encrypted-tbn3.gstatic.com/images?q=tbn:ANd9GcR-th0nN1gy_ewg6XmEl58diIhSbvl1jCUFFTHTupayw6wdVQ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4629" y="2776658"/>
            <a:ext cx="2855059" cy="34879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7E710E0-880E-4A8D-AC3C-5B4022498799}"/>
              </a:ext>
            </a:extLst>
          </p:cNvPr>
          <p:cNvSpPr>
            <a:spLocks noGrp="1"/>
          </p:cNvSpPr>
          <p:nvPr>
            <p:ph type="sldNum" sz="quarter" idx="12"/>
          </p:nvPr>
        </p:nvSpPr>
        <p:spPr/>
        <p:txBody>
          <a:bodyPr/>
          <a:lstStyle/>
          <a:p>
            <a:fld id="{8B519047-9AFA-4A82-8069-D12132B7B90E}" type="slidenum">
              <a:rPr lang="en-US" smtClean="0"/>
              <a:t>3</a:t>
            </a:fld>
            <a:endParaRPr lang="en-US" dirty="0"/>
          </a:p>
        </p:txBody>
      </p:sp>
    </p:spTree>
    <p:extLst>
      <p:ext uri="{BB962C8B-B14F-4D97-AF65-F5344CB8AC3E}">
        <p14:creationId xmlns:p14="http://schemas.microsoft.com/office/powerpoint/2010/main" val="1781223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p:txBody>
          <a:bodyPr/>
          <a:lstStyle/>
          <a:p>
            <a:r>
              <a:rPr lang="en-US" dirty="0"/>
              <a:t>Redundant Array of Independent Disks (RAID) – Standard Levels</a:t>
            </a:r>
          </a:p>
          <a:p>
            <a:pPr lvl="1"/>
            <a:r>
              <a:rPr lang="en-US" dirty="0"/>
              <a:t>Raid 0 – Stripe Set</a:t>
            </a:r>
          </a:p>
          <a:p>
            <a:pPr lvl="2"/>
            <a:r>
              <a:rPr lang="en-US" sz="1600" dirty="0"/>
              <a:t>Splits (stripes) data evenly across two or more disks</a:t>
            </a:r>
          </a:p>
          <a:p>
            <a:pPr lvl="2"/>
            <a:r>
              <a:rPr lang="en-US" sz="1600" dirty="0"/>
              <a:t>No parity information, redundancy or fault tolerance</a:t>
            </a:r>
          </a:p>
          <a:p>
            <a:pPr lvl="2"/>
            <a:r>
              <a:rPr lang="en-US" sz="1600" dirty="0"/>
              <a:t>Failure of any </a:t>
            </a:r>
            <a:r>
              <a:rPr lang="en-US" sz="1600" b="1" dirty="0"/>
              <a:t>single</a:t>
            </a:r>
            <a:r>
              <a:rPr lang="en-US" sz="1600" dirty="0"/>
              <a:t> drive in the array results in </a:t>
            </a:r>
            <a:r>
              <a:rPr lang="en-US" sz="1600" b="1" dirty="0"/>
              <a:t>total data loss</a:t>
            </a:r>
          </a:p>
          <a:p>
            <a:pPr lvl="2"/>
            <a:r>
              <a:rPr lang="en-US" sz="1600" dirty="0"/>
              <a:t>Minimum 2 disk requirement</a:t>
            </a:r>
          </a:p>
          <a:p>
            <a:pPr lvl="2"/>
            <a:r>
              <a:rPr lang="en-US" sz="1600" dirty="0"/>
              <a:t>Read performance: NX</a:t>
            </a:r>
          </a:p>
          <a:p>
            <a:pPr lvl="2"/>
            <a:r>
              <a:rPr lang="en-US" sz="1600" dirty="0"/>
              <a:t>Write performance: NX</a:t>
            </a:r>
          </a:p>
          <a:p>
            <a:pPr lvl="2"/>
            <a:r>
              <a:rPr lang="en-US" sz="1600" dirty="0"/>
              <a:t>Space efficiency: 1</a:t>
            </a:r>
          </a:p>
        </p:txBody>
      </p:sp>
      <p:pic>
        <p:nvPicPr>
          <p:cNvPr id="17410" name="Picture 2" descr="https://upload.wikimedia.org/wikipedia/commons/thumb/9/9b/RAID_0.svg/150px-RAID_0.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0178" y="2180021"/>
            <a:ext cx="2395502" cy="36890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1045698">
            <a:off x="3085780" y="4186534"/>
            <a:ext cx="5569699" cy="1754326"/>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RAID 0 provides zero redundancy!</a:t>
            </a:r>
          </a:p>
        </p:txBody>
      </p:sp>
    </p:spTree>
    <p:extLst>
      <p:ext uri="{BB962C8B-B14F-4D97-AF65-F5344CB8AC3E}">
        <p14:creationId xmlns:p14="http://schemas.microsoft.com/office/powerpoint/2010/main" val="2828847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p:txBody>
          <a:bodyPr/>
          <a:lstStyle/>
          <a:p>
            <a:r>
              <a:rPr lang="en-US" dirty="0"/>
              <a:t>Redundant Array of Independent Disks (RAID) – Standard Levels</a:t>
            </a:r>
          </a:p>
          <a:p>
            <a:pPr lvl="1"/>
            <a:r>
              <a:rPr lang="en-US" dirty="0"/>
              <a:t>Raid 1 – Mirror Set</a:t>
            </a:r>
          </a:p>
          <a:p>
            <a:pPr lvl="2"/>
            <a:r>
              <a:rPr lang="en-US" sz="1600" dirty="0"/>
              <a:t>Mirrors data across two or more disks</a:t>
            </a:r>
          </a:p>
          <a:p>
            <a:pPr lvl="2"/>
            <a:r>
              <a:rPr lang="en-US" sz="1600" dirty="0"/>
              <a:t>No striping, parity information, or disk spanning</a:t>
            </a:r>
          </a:p>
          <a:p>
            <a:pPr lvl="2"/>
            <a:r>
              <a:rPr lang="en-US" sz="1600" dirty="0"/>
              <a:t>Array can only be as large as smallest disk</a:t>
            </a:r>
          </a:p>
          <a:p>
            <a:pPr lvl="2"/>
            <a:r>
              <a:rPr lang="en-US" sz="1600" dirty="0"/>
              <a:t>Failure of any </a:t>
            </a:r>
            <a:r>
              <a:rPr lang="en-US" sz="1600" b="1" dirty="0"/>
              <a:t>single</a:t>
            </a:r>
            <a:r>
              <a:rPr lang="en-US" sz="1600" dirty="0"/>
              <a:t> drive in the array results in </a:t>
            </a:r>
            <a:r>
              <a:rPr lang="en-US" sz="1600" b="1" dirty="0"/>
              <a:t>degraded array</a:t>
            </a:r>
          </a:p>
          <a:p>
            <a:pPr lvl="3"/>
            <a:r>
              <a:rPr lang="en-US" sz="1600" dirty="0"/>
              <a:t>Array still operational, no data loss</a:t>
            </a:r>
          </a:p>
          <a:p>
            <a:pPr lvl="2"/>
            <a:r>
              <a:rPr lang="en-US" sz="1600" dirty="0"/>
              <a:t>Minimum 2 disk requirement</a:t>
            </a:r>
          </a:p>
          <a:p>
            <a:pPr lvl="2"/>
            <a:r>
              <a:rPr lang="en-US" sz="1600" dirty="0"/>
              <a:t>Read performance: NX</a:t>
            </a:r>
          </a:p>
          <a:p>
            <a:pPr lvl="2"/>
            <a:r>
              <a:rPr lang="en-US" sz="1600" dirty="0"/>
              <a:t>Write performance: X</a:t>
            </a:r>
          </a:p>
          <a:p>
            <a:pPr lvl="2"/>
            <a:r>
              <a:rPr lang="en-US" sz="1600" dirty="0"/>
              <a:t>Space efficiency: 1/N</a:t>
            </a:r>
          </a:p>
          <a:p>
            <a:pPr lvl="2"/>
            <a:r>
              <a:rPr lang="en-US" sz="1600" dirty="0"/>
              <a:t>Low failure rate</a:t>
            </a:r>
          </a:p>
        </p:txBody>
      </p:sp>
      <p:pic>
        <p:nvPicPr>
          <p:cNvPr id="18434" name="Picture 2" descr="https://upload.wikimedia.org/wikipedia/commons/thumb/b/b7/RAID_1.svg/150px-RAID_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0178" y="2180021"/>
            <a:ext cx="2395502" cy="36890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1045698">
            <a:off x="3652704" y="4411522"/>
            <a:ext cx="4947552" cy="1569660"/>
          </a:xfrm>
          <a:prstGeom prst="rect">
            <a:avLst/>
          </a:prstGeom>
          <a:noFill/>
        </p:spPr>
        <p:txBody>
          <a:bodyPr wrap="squar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 is the number of disks in the array!</a:t>
            </a:r>
          </a:p>
        </p:txBody>
      </p:sp>
    </p:spTree>
    <p:extLst>
      <p:ext uri="{BB962C8B-B14F-4D97-AF65-F5344CB8AC3E}">
        <p14:creationId xmlns:p14="http://schemas.microsoft.com/office/powerpoint/2010/main" val="1332846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a:xfrm>
            <a:off x="1097280" y="1845734"/>
            <a:ext cx="10058400" cy="4529666"/>
          </a:xfrm>
        </p:spPr>
        <p:txBody>
          <a:bodyPr>
            <a:normAutofit/>
          </a:bodyPr>
          <a:lstStyle/>
          <a:p>
            <a:r>
              <a:rPr lang="en-US" dirty="0"/>
              <a:t>Redundant Array of Independent Disks (RAID) – Standard Levels</a:t>
            </a:r>
          </a:p>
          <a:p>
            <a:pPr lvl="1"/>
            <a:r>
              <a:rPr lang="en-US" dirty="0"/>
              <a:t>Raid 5 – Block stripe with distributed parity</a:t>
            </a:r>
          </a:p>
          <a:p>
            <a:pPr lvl="2"/>
            <a:r>
              <a:rPr lang="en-US" sz="1600" dirty="0"/>
              <a:t>Stripes data across three or more disks</a:t>
            </a:r>
          </a:p>
          <a:p>
            <a:pPr lvl="2"/>
            <a:r>
              <a:rPr lang="en-US" sz="1600" dirty="0"/>
              <a:t>Parity information distributed across disks</a:t>
            </a:r>
          </a:p>
          <a:p>
            <a:pPr lvl="2"/>
            <a:r>
              <a:rPr lang="en-US" sz="1600" dirty="0"/>
              <a:t>Possibility for disk spanning</a:t>
            </a:r>
          </a:p>
          <a:p>
            <a:pPr lvl="2"/>
            <a:r>
              <a:rPr lang="en-US" sz="1600" dirty="0"/>
              <a:t>Array can only be as large as smallest disk</a:t>
            </a:r>
          </a:p>
          <a:p>
            <a:pPr lvl="2"/>
            <a:r>
              <a:rPr lang="en-US" sz="1600" dirty="0"/>
              <a:t>Failure of any </a:t>
            </a:r>
            <a:r>
              <a:rPr lang="en-US" sz="1600" b="1" dirty="0"/>
              <a:t>single</a:t>
            </a:r>
            <a:r>
              <a:rPr lang="en-US" sz="1600" dirty="0"/>
              <a:t> drive in the array results in </a:t>
            </a:r>
            <a:r>
              <a:rPr lang="en-US" sz="1600" b="1" dirty="0"/>
              <a:t>degraded array</a:t>
            </a:r>
          </a:p>
          <a:p>
            <a:pPr lvl="3"/>
            <a:r>
              <a:rPr lang="en-US" sz="1600" dirty="0"/>
              <a:t>Array still operational, no data loss</a:t>
            </a:r>
          </a:p>
          <a:p>
            <a:pPr lvl="2"/>
            <a:r>
              <a:rPr lang="en-US" sz="1600" dirty="0"/>
              <a:t>Failure of two disks results in data loss</a:t>
            </a:r>
          </a:p>
          <a:p>
            <a:pPr lvl="2"/>
            <a:r>
              <a:rPr lang="en-US" sz="1600" dirty="0"/>
              <a:t>Minimum 3 disk requirement</a:t>
            </a:r>
          </a:p>
          <a:p>
            <a:pPr lvl="2"/>
            <a:r>
              <a:rPr lang="en-US" sz="1600" dirty="0"/>
              <a:t>Read performance: NX</a:t>
            </a:r>
          </a:p>
          <a:p>
            <a:pPr lvl="2"/>
            <a:r>
              <a:rPr lang="en-US" sz="1600" dirty="0"/>
              <a:t>Write performance: X(N-1)</a:t>
            </a:r>
          </a:p>
          <a:p>
            <a:pPr lvl="2"/>
            <a:r>
              <a:rPr lang="en-US" sz="1600" dirty="0"/>
              <a:t>Space efficiency: 1-(1/N)</a:t>
            </a:r>
          </a:p>
          <a:p>
            <a:pPr lvl="2"/>
            <a:r>
              <a:rPr lang="en-US" sz="1600" dirty="0"/>
              <a:t>Lower failure rate</a:t>
            </a:r>
          </a:p>
        </p:txBody>
      </p:sp>
      <p:pic>
        <p:nvPicPr>
          <p:cNvPr id="19458" name="Picture 2" descr="https://upload.wikimedia.org/wikipedia/commons/thumb/6/64/RAID_5.svg/300px-RAID_5.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356" y="3002844"/>
            <a:ext cx="4012324" cy="296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86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a:xfrm>
            <a:off x="1097280" y="1845734"/>
            <a:ext cx="10058400" cy="4491566"/>
          </a:xfrm>
        </p:spPr>
        <p:txBody>
          <a:bodyPr>
            <a:normAutofit/>
          </a:bodyPr>
          <a:lstStyle/>
          <a:p>
            <a:r>
              <a:rPr lang="en-US" dirty="0"/>
              <a:t>Redundant Array of Independent Disks (RAID) – Standard Levels</a:t>
            </a:r>
          </a:p>
          <a:p>
            <a:pPr lvl="1"/>
            <a:r>
              <a:rPr lang="en-US" dirty="0"/>
              <a:t>Raid 6 – Block stripe with dual distributed parity</a:t>
            </a:r>
          </a:p>
          <a:p>
            <a:pPr lvl="2"/>
            <a:r>
              <a:rPr lang="en-US" sz="1600" dirty="0"/>
              <a:t>Stripes data across four or more disks</a:t>
            </a:r>
          </a:p>
          <a:p>
            <a:pPr lvl="2"/>
            <a:r>
              <a:rPr lang="en-US" sz="1600" dirty="0"/>
              <a:t>Failure of any </a:t>
            </a:r>
            <a:r>
              <a:rPr lang="en-US" sz="1600" b="1" dirty="0"/>
              <a:t>two</a:t>
            </a:r>
            <a:r>
              <a:rPr lang="en-US" sz="1600" dirty="0"/>
              <a:t> drives in the array results in </a:t>
            </a:r>
            <a:r>
              <a:rPr lang="en-US" sz="1600" b="1" dirty="0"/>
              <a:t>degraded array</a:t>
            </a:r>
          </a:p>
          <a:p>
            <a:pPr lvl="3"/>
            <a:r>
              <a:rPr lang="en-US" sz="1600" dirty="0"/>
              <a:t>Array still operational, no data loss</a:t>
            </a:r>
          </a:p>
          <a:p>
            <a:pPr lvl="2"/>
            <a:r>
              <a:rPr lang="en-US" sz="1600" dirty="0"/>
              <a:t>Failure of three disks results in data loss</a:t>
            </a:r>
          </a:p>
          <a:p>
            <a:pPr lvl="2"/>
            <a:r>
              <a:rPr lang="en-US" sz="1600" dirty="0"/>
              <a:t>Dual parity information distributed across disks</a:t>
            </a:r>
          </a:p>
          <a:p>
            <a:pPr lvl="2"/>
            <a:r>
              <a:rPr lang="en-US" sz="1600" dirty="0"/>
              <a:t>Possibility for disk spanning</a:t>
            </a:r>
          </a:p>
          <a:p>
            <a:pPr lvl="2"/>
            <a:r>
              <a:rPr lang="en-US" sz="1600" dirty="0"/>
              <a:t>Array can only be as large as smallest disk</a:t>
            </a:r>
          </a:p>
          <a:p>
            <a:pPr lvl="2"/>
            <a:r>
              <a:rPr lang="en-US" sz="1600" dirty="0"/>
              <a:t>Minimum 4 disk requirement</a:t>
            </a:r>
          </a:p>
          <a:p>
            <a:pPr lvl="2"/>
            <a:r>
              <a:rPr lang="en-US" sz="1600" dirty="0"/>
              <a:t>Read performance: NX</a:t>
            </a:r>
          </a:p>
          <a:p>
            <a:pPr lvl="2"/>
            <a:r>
              <a:rPr lang="en-US" sz="1600" dirty="0"/>
              <a:t>Write performance: X(N-2)</a:t>
            </a:r>
          </a:p>
          <a:p>
            <a:pPr lvl="2"/>
            <a:r>
              <a:rPr lang="en-US" sz="1600" dirty="0"/>
              <a:t>Space efficiency: 1-(2/N)</a:t>
            </a:r>
          </a:p>
          <a:p>
            <a:pPr lvl="2"/>
            <a:r>
              <a:rPr lang="en-US" sz="1600" dirty="0"/>
              <a:t>Lowest failure rate</a:t>
            </a:r>
          </a:p>
        </p:txBody>
      </p:sp>
      <p:pic>
        <p:nvPicPr>
          <p:cNvPr id="20482" name="Picture 2" descr="https://upload.wikimedia.org/wikipedia/commons/thumb/7/70/RAID_6.svg/300px-RAID_6.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936" y="3138311"/>
            <a:ext cx="4654744" cy="273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048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p:txBody>
          <a:bodyPr/>
          <a:lstStyle/>
          <a:p>
            <a:r>
              <a:rPr lang="en-US" dirty="0"/>
              <a:t>Redundant Array of Independent Disks (RAID) – Nested Levels</a:t>
            </a:r>
          </a:p>
          <a:p>
            <a:pPr lvl="1"/>
            <a:r>
              <a:rPr lang="en-US" dirty="0"/>
              <a:t>Raid 01 – A Mirror of Stripes</a:t>
            </a:r>
          </a:p>
          <a:p>
            <a:pPr lvl="2"/>
            <a:r>
              <a:rPr lang="en-US" sz="1600" dirty="0"/>
              <a:t>Mirrors data across multiple striped sets</a:t>
            </a:r>
          </a:p>
          <a:p>
            <a:pPr lvl="2"/>
            <a:r>
              <a:rPr lang="en-US" sz="1600" dirty="0"/>
              <a:t>No parity information</a:t>
            </a:r>
          </a:p>
          <a:p>
            <a:pPr lvl="2"/>
            <a:r>
              <a:rPr lang="en-US" sz="1600" dirty="0"/>
              <a:t>Array can only be as large as smallest disk</a:t>
            </a:r>
          </a:p>
          <a:p>
            <a:pPr lvl="2"/>
            <a:r>
              <a:rPr lang="en-US" sz="1600" dirty="0"/>
              <a:t>Failure of any </a:t>
            </a:r>
            <a:r>
              <a:rPr lang="en-US" sz="1600" b="1" dirty="0"/>
              <a:t>1-2</a:t>
            </a:r>
            <a:r>
              <a:rPr lang="en-US" sz="1600" dirty="0"/>
              <a:t> drives in the array results in </a:t>
            </a:r>
            <a:r>
              <a:rPr lang="en-US" sz="1600" b="1" dirty="0"/>
              <a:t>degraded array</a:t>
            </a:r>
          </a:p>
          <a:p>
            <a:pPr lvl="3"/>
            <a:r>
              <a:rPr lang="en-US" sz="1600" dirty="0"/>
              <a:t>Array still operational, no data loss</a:t>
            </a:r>
          </a:p>
          <a:p>
            <a:pPr lvl="2"/>
            <a:r>
              <a:rPr lang="en-US" sz="1600" dirty="0"/>
              <a:t>Minimum 4 disk requirement</a:t>
            </a:r>
          </a:p>
          <a:p>
            <a:pPr lvl="2"/>
            <a:r>
              <a:rPr lang="en-US" sz="1600" dirty="0"/>
              <a:t>Lower failure rate</a:t>
            </a:r>
          </a:p>
        </p:txBody>
      </p:sp>
      <p:pic>
        <p:nvPicPr>
          <p:cNvPr id="21506" name="Picture 2" descr="https://upload.wikimedia.org/wikipedia/commons/thumb/a/ad/RAID_01.svg/180px-RAID_0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023" y="2412437"/>
            <a:ext cx="3456658" cy="345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379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p:txBody>
          <a:bodyPr/>
          <a:lstStyle/>
          <a:p>
            <a:r>
              <a:rPr lang="en-US" dirty="0"/>
              <a:t>Redundant Array of Independent Disks (RAID) – Nested Levels</a:t>
            </a:r>
          </a:p>
          <a:p>
            <a:pPr lvl="1"/>
            <a:r>
              <a:rPr lang="en-US" dirty="0"/>
              <a:t>Raid 10 – A Stripe of Mirrors</a:t>
            </a:r>
          </a:p>
          <a:p>
            <a:pPr lvl="2"/>
            <a:r>
              <a:rPr lang="en-US" sz="1600" dirty="0"/>
              <a:t>Stripes data across multiple mirrored sets</a:t>
            </a:r>
          </a:p>
          <a:p>
            <a:pPr lvl="2"/>
            <a:r>
              <a:rPr lang="en-US" sz="1600" dirty="0"/>
              <a:t>No parity information</a:t>
            </a:r>
          </a:p>
          <a:p>
            <a:pPr lvl="2"/>
            <a:r>
              <a:rPr lang="en-US" sz="1600" dirty="0"/>
              <a:t>Array can only be as large as smallest disk</a:t>
            </a:r>
          </a:p>
          <a:p>
            <a:pPr lvl="2"/>
            <a:r>
              <a:rPr lang="en-US" sz="1600" dirty="0"/>
              <a:t>Failure of any </a:t>
            </a:r>
            <a:r>
              <a:rPr lang="en-US" sz="1600" b="1" dirty="0"/>
              <a:t>1-2</a:t>
            </a:r>
            <a:r>
              <a:rPr lang="en-US" sz="1600" dirty="0"/>
              <a:t> drives in the array results in </a:t>
            </a:r>
            <a:r>
              <a:rPr lang="en-US" sz="1600" b="1" dirty="0"/>
              <a:t>degraded array</a:t>
            </a:r>
          </a:p>
          <a:p>
            <a:pPr lvl="3"/>
            <a:r>
              <a:rPr lang="en-US" sz="1600" dirty="0"/>
              <a:t>Array still operational, no data loss</a:t>
            </a:r>
          </a:p>
          <a:p>
            <a:pPr lvl="2"/>
            <a:r>
              <a:rPr lang="en-US" sz="1600" dirty="0"/>
              <a:t>Minimum 4 disk requirement</a:t>
            </a:r>
          </a:p>
          <a:p>
            <a:pPr lvl="2"/>
            <a:r>
              <a:rPr lang="en-US" sz="1600" dirty="0"/>
              <a:t>Lower failure rate</a:t>
            </a:r>
          </a:p>
        </p:txBody>
      </p:sp>
      <p:pic>
        <p:nvPicPr>
          <p:cNvPr id="22530" name="Picture 2" descr="https://upload.wikimedia.org/wikipedia/commons/thumb/e/e6/RAID_10_01.svg/220px-RAID_10_0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310" y="2423723"/>
            <a:ext cx="3445369" cy="344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98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p:txBody>
          <a:bodyPr/>
          <a:lstStyle/>
          <a:p>
            <a:r>
              <a:rPr lang="en-US" dirty="0"/>
              <a:t>Redundant Array of Independent Disks (RAID) – Nested Levels</a:t>
            </a:r>
          </a:p>
          <a:p>
            <a:pPr lvl="1"/>
            <a:r>
              <a:rPr lang="en-US" dirty="0"/>
              <a:t>Raid 50/60 – A Stripe of Stripes</a:t>
            </a:r>
          </a:p>
          <a:p>
            <a:pPr lvl="1"/>
            <a:r>
              <a:rPr lang="en-US" dirty="0"/>
              <a:t>Raid 100 – RAID striped two ways</a:t>
            </a:r>
          </a:p>
        </p:txBody>
      </p:sp>
      <p:pic>
        <p:nvPicPr>
          <p:cNvPr id="23554" name="Picture 2" descr="https://upload.wikimedia.org/wikipedia/commons/thumb/c/ce/RAID_100.svg/510px-RAID_100.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428" y="2968979"/>
            <a:ext cx="6375252" cy="290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621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p:txBody>
          <a:bodyPr/>
          <a:lstStyle/>
          <a:p>
            <a:r>
              <a:rPr lang="en-US" dirty="0"/>
              <a:t>Redundant Array of Independent Disks (RAID) – Other Levels</a:t>
            </a:r>
          </a:p>
          <a:p>
            <a:pPr lvl="1"/>
            <a:r>
              <a:rPr lang="en-US" dirty="0"/>
              <a:t>RAID 2 – Bit stripes with Hammering code for error correction</a:t>
            </a:r>
          </a:p>
          <a:p>
            <a:pPr lvl="2"/>
            <a:r>
              <a:rPr lang="en-US" dirty="0"/>
              <a:t>Error correction is typically achieved today with internal disk functions</a:t>
            </a:r>
          </a:p>
          <a:p>
            <a:pPr lvl="1"/>
            <a:r>
              <a:rPr lang="en-US" dirty="0"/>
              <a:t>RAID 3 – Byte stripes with dedicated parity disk</a:t>
            </a:r>
          </a:p>
          <a:p>
            <a:pPr lvl="2"/>
            <a:r>
              <a:rPr lang="en-US" dirty="0"/>
              <a:t>Generally cannot service multiple requests simultaneously</a:t>
            </a:r>
          </a:p>
          <a:p>
            <a:pPr lvl="2"/>
            <a:r>
              <a:rPr lang="en-US" dirty="0"/>
              <a:t>Benefits long sequential reads/rights</a:t>
            </a:r>
          </a:p>
          <a:p>
            <a:pPr lvl="2"/>
            <a:r>
              <a:rPr lang="en-US" dirty="0"/>
              <a:t>Requires disks to spin together – painful</a:t>
            </a:r>
          </a:p>
          <a:p>
            <a:pPr lvl="1"/>
            <a:r>
              <a:rPr lang="en-US" dirty="0"/>
              <a:t>RAID 4 – Block striping with dedicated parity disk</a:t>
            </a:r>
          </a:p>
          <a:p>
            <a:pPr lvl="2"/>
            <a:r>
              <a:rPr lang="en-US" dirty="0"/>
              <a:t>Like RAID 5</a:t>
            </a:r>
          </a:p>
          <a:p>
            <a:pPr lvl="2"/>
            <a:r>
              <a:rPr lang="en-US" dirty="0"/>
              <a:t>Must write all parity blocks to the same disk</a:t>
            </a:r>
          </a:p>
          <a:p>
            <a:pPr lvl="1"/>
            <a:r>
              <a:rPr lang="en-US" dirty="0"/>
              <a:t>RAID 3 and RAID 4 replaced by RAID 5</a:t>
            </a:r>
          </a:p>
        </p:txBody>
      </p:sp>
      <p:pic>
        <p:nvPicPr>
          <p:cNvPr id="1026" name="Picture 2">
            <a:extLst>
              <a:ext uri="{FF2B5EF4-FFF2-40B4-BE49-F238E27FC236}">
                <a16:creationId xmlns:a16="http://schemas.microsoft.com/office/drawing/2014/main" id="{CF92D6C0-F564-407A-B88C-BFF99D999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479" y="3260993"/>
            <a:ext cx="3524461" cy="260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151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idx="1"/>
          </p:nvPr>
        </p:nvSpPr>
        <p:spPr>
          <a:xfrm>
            <a:off x="1097280" y="1845734"/>
            <a:ext cx="10058400" cy="4415108"/>
          </a:xfrm>
        </p:spPr>
        <p:txBody>
          <a:bodyPr>
            <a:normAutofit/>
          </a:bodyPr>
          <a:lstStyle/>
          <a:p>
            <a:r>
              <a:rPr lang="en-US" dirty="0"/>
              <a:t>Just a Bunch Of Disks (JBOD) – Concatenation and Spanning</a:t>
            </a:r>
          </a:p>
          <a:p>
            <a:pPr lvl="1"/>
            <a:r>
              <a:rPr lang="en-US" dirty="0"/>
              <a:t>Multiple hard drives presented as individual devices</a:t>
            </a:r>
          </a:p>
          <a:p>
            <a:pPr lvl="1"/>
            <a:r>
              <a:rPr lang="en-US" dirty="0"/>
              <a:t>Drives then managed using OS software (LVM)</a:t>
            </a:r>
          </a:p>
          <a:p>
            <a:pPr lvl="1"/>
            <a:r>
              <a:rPr lang="en-US" dirty="0"/>
              <a:t>Can be configured as individuals or groups</a:t>
            </a:r>
          </a:p>
          <a:p>
            <a:pPr lvl="1"/>
            <a:r>
              <a:rPr lang="en-US" dirty="0"/>
              <a:t>Drives are concatenated together, just adding more space at the end</a:t>
            </a:r>
          </a:p>
          <a:p>
            <a:pPr lvl="1"/>
            <a:r>
              <a:rPr lang="en-US" dirty="0"/>
              <a:t>Can use drives of various sizes and speeds</a:t>
            </a:r>
          </a:p>
          <a:p>
            <a:pPr lvl="2"/>
            <a:r>
              <a:rPr lang="en-US" dirty="0"/>
              <a:t>Typically RAID requires identical disks</a:t>
            </a:r>
          </a:p>
          <a:p>
            <a:pPr lvl="1"/>
            <a:r>
              <a:rPr lang="en-US" dirty="0"/>
              <a:t>No redundancy at all</a:t>
            </a:r>
          </a:p>
          <a:p>
            <a:r>
              <a:rPr lang="en-US" dirty="0"/>
              <a:t>Massive Array of Idle Drives (MAID)</a:t>
            </a:r>
          </a:p>
          <a:p>
            <a:pPr lvl="1"/>
            <a:r>
              <a:rPr lang="en-US" dirty="0"/>
              <a:t>Hundreds to thousands of disks</a:t>
            </a:r>
          </a:p>
          <a:p>
            <a:pPr lvl="1"/>
            <a:r>
              <a:rPr lang="en-US" dirty="0"/>
              <a:t>Write Once, Read Occasionally (WORO)</a:t>
            </a:r>
          </a:p>
          <a:p>
            <a:pPr lvl="1"/>
            <a:r>
              <a:rPr lang="en-US" dirty="0"/>
              <a:t>Providing </a:t>
            </a:r>
            <a:r>
              <a:rPr lang="en-US" b="1" dirty="0"/>
              <a:t>nearline storage - </a:t>
            </a:r>
            <a:r>
              <a:rPr lang="en-US" dirty="0"/>
              <a:t>Long term storage with infrequent access</a:t>
            </a:r>
          </a:p>
          <a:p>
            <a:pPr lvl="2"/>
            <a:r>
              <a:rPr lang="en-US" dirty="0"/>
              <a:t>Not online, but nearly online (ex: tape library, glacier array, jukebox)</a:t>
            </a:r>
          </a:p>
        </p:txBody>
      </p:sp>
      <p:pic>
        <p:nvPicPr>
          <p:cNvPr id="4" name="Picture 2">
            <a:extLst>
              <a:ext uri="{FF2B5EF4-FFF2-40B4-BE49-F238E27FC236}">
                <a16:creationId xmlns:a16="http://schemas.microsoft.com/office/drawing/2014/main" id="{85E06DAD-8E84-43CA-91B1-8809874CA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186" y="3429000"/>
            <a:ext cx="2532519" cy="253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79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Types</a:t>
            </a:r>
          </a:p>
        </p:txBody>
      </p:sp>
      <p:sp>
        <p:nvSpPr>
          <p:cNvPr id="3" name="Content Placeholder 2"/>
          <p:cNvSpPr>
            <a:spLocks noGrp="1"/>
          </p:cNvSpPr>
          <p:nvPr>
            <p:ph sz="half" idx="1"/>
          </p:nvPr>
        </p:nvSpPr>
        <p:spPr>
          <a:xfrm>
            <a:off x="1097279" y="1845734"/>
            <a:ext cx="4937760" cy="4306888"/>
          </a:xfrm>
        </p:spPr>
        <p:txBody>
          <a:bodyPr>
            <a:normAutofit lnSpcReduction="10000"/>
          </a:bodyPr>
          <a:lstStyle/>
          <a:p>
            <a:r>
              <a:rPr lang="en-US" dirty="0"/>
              <a:t>Considerations</a:t>
            </a:r>
          </a:p>
          <a:p>
            <a:pPr lvl="1"/>
            <a:r>
              <a:rPr lang="en-US" dirty="0"/>
              <a:t>Disk Capacity</a:t>
            </a:r>
          </a:p>
          <a:p>
            <a:pPr lvl="2"/>
            <a:r>
              <a:rPr lang="en-US" sz="1600" dirty="0"/>
              <a:t>Size vs. speed tradeoff</a:t>
            </a:r>
          </a:p>
          <a:p>
            <a:pPr lvl="1"/>
            <a:r>
              <a:rPr lang="en-US" dirty="0"/>
              <a:t>Data Transfer Rate</a:t>
            </a:r>
          </a:p>
          <a:p>
            <a:pPr lvl="2"/>
            <a:r>
              <a:rPr lang="en-US" sz="1600" dirty="0"/>
              <a:t>Speed of data transfer</a:t>
            </a:r>
          </a:p>
          <a:p>
            <a:pPr lvl="1"/>
            <a:r>
              <a:rPr lang="en-US" dirty="0"/>
              <a:t>Buffer Size</a:t>
            </a:r>
          </a:p>
          <a:p>
            <a:pPr lvl="2"/>
            <a:r>
              <a:rPr lang="en-US" sz="1600" dirty="0"/>
              <a:t>Write acceleration, command queuing, cost</a:t>
            </a:r>
          </a:p>
          <a:p>
            <a:pPr lvl="1"/>
            <a:r>
              <a:rPr lang="en-US" dirty="0"/>
              <a:t>Average seek times/access times</a:t>
            </a:r>
          </a:p>
          <a:p>
            <a:pPr lvl="2"/>
            <a:r>
              <a:rPr lang="en-US" sz="1600" dirty="0"/>
              <a:t>Lag before data transfer can occur</a:t>
            </a:r>
          </a:p>
          <a:p>
            <a:pPr lvl="1"/>
            <a:r>
              <a:rPr lang="en-US" dirty="0"/>
              <a:t>Rotational Speed</a:t>
            </a:r>
          </a:p>
          <a:p>
            <a:pPr lvl="2"/>
            <a:r>
              <a:rPr lang="en-US" sz="1600" dirty="0"/>
              <a:t>RPM of Disk</a:t>
            </a:r>
          </a:p>
          <a:p>
            <a:pPr lvl="3"/>
            <a:r>
              <a:rPr lang="en-US" dirty="0"/>
              <a:t>5,400; 7,200; 10,000; 15,000</a:t>
            </a:r>
          </a:p>
          <a:p>
            <a:pPr lvl="1"/>
            <a:r>
              <a:rPr lang="en-US" dirty="0"/>
              <a:t>Interface</a:t>
            </a:r>
          </a:p>
          <a:p>
            <a:pPr lvl="2"/>
            <a:r>
              <a:rPr lang="en-US" sz="1600" dirty="0"/>
              <a:t>Often dictates/dictated by other items</a:t>
            </a:r>
          </a:p>
        </p:txBody>
      </p:sp>
      <p:sp>
        <p:nvSpPr>
          <p:cNvPr id="4" name="Content Placeholder 3"/>
          <p:cNvSpPr>
            <a:spLocks noGrp="1"/>
          </p:cNvSpPr>
          <p:nvPr>
            <p:ph sz="half" idx="2"/>
          </p:nvPr>
        </p:nvSpPr>
        <p:spPr/>
        <p:txBody>
          <a:bodyPr>
            <a:normAutofit lnSpcReduction="10000"/>
          </a:bodyPr>
          <a:lstStyle/>
          <a:p>
            <a:endParaRPr lang="en-US" dirty="0"/>
          </a:p>
          <a:p>
            <a:pPr lvl="1"/>
            <a:r>
              <a:rPr lang="en-US" dirty="0"/>
              <a:t>IOPS</a:t>
            </a:r>
          </a:p>
          <a:p>
            <a:pPr lvl="2"/>
            <a:r>
              <a:rPr lang="en-US" sz="1600" dirty="0" err="1"/>
              <a:t>Input/Output</a:t>
            </a:r>
            <a:r>
              <a:rPr lang="en-US" sz="1600" dirty="0"/>
              <a:t> Operations Per Second</a:t>
            </a:r>
          </a:p>
          <a:p>
            <a:pPr lvl="2"/>
            <a:r>
              <a:rPr lang="en-US" sz="1600" dirty="0"/>
              <a:t>Total IOPS</a:t>
            </a:r>
          </a:p>
          <a:p>
            <a:pPr lvl="2"/>
            <a:r>
              <a:rPr lang="en-US" sz="1600" dirty="0"/>
              <a:t>Random Read, Random Write IOPS</a:t>
            </a:r>
          </a:p>
          <a:p>
            <a:pPr lvl="2"/>
            <a:r>
              <a:rPr lang="en-US" sz="1600" dirty="0"/>
              <a:t>Sequential Read, Sequential Write IOPS</a:t>
            </a:r>
          </a:p>
          <a:p>
            <a:pPr lvl="2"/>
            <a:endParaRPr lang="en-US" dirty="0"/>
          </a:p>
        </p:txBody>
      </p:sp>
      <p:pic>
        <p:nvPicPr>
          <p:cNvPr id="15362" name="Picture 2" descr="https://upload.wikimedia.org/wikipedia/commons/thumb/5/5b/Hard_Disk_head_top.jpg/220px-Hard_Disk_head_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3647582"/>
            <a:ext cx="3749040" cy="2505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470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and Review</a:t>
            </a:r>
          </a:p>
        </p:txBody>
      </p:sp>
      <p:sp>
        <p:nvSpPr>
          <p:cNvPr id="3" name="Content Placeholder 2"/>
          <p:cNvSpPr>
            <a:spLocks noGrp="1"/>
          </p:cNvSpPr>
          <p:nvPr>
            <p:ph idx="1"/>
          </p:nvPr>
        </p:nvSpPr>
        <p:spPr/>
        <p:txBody>
          <a:bodyPr/>
          <a:lstStyle/>
          <a:p>
            <a:r>
              <a:rPr lang="en-US" dirty="0"/>
              <a:t>Review of topics from last class</a:t>
            </a:r>
          </a:p>
          <a:p>
            <a:r>
              <a:rPr lang="en-US" dirty="0"/>
              <a:t>Corrections, updates, etc.</a:t>
            </a:r>
          </a:p>
          <a:p>
            <a:r>
              <a:rPr lang="en-US" dirty="0"/>
              <a:t>Review of previous assignments</a:t>
            </a:r>
          </a:p>
          <a:p>
            <a:r>
              <a:rPr lang="en-US" dirty="0"/>
              <a:t>Questions from previous classes</a:t>
            </a:r>
          </a:p>
          <a:p>
            <a:r>
              <a:rPr lang="en-US" dirty="0"/>
              <a:t>Assignments 1 due tomorrow!</a:t>
            </a:r>
          </a:p>
          <a:p>
            <a:r>
              <a:rPr lang="en-US" dirty="0"/>
              <a:t>Stuff &amp; Things</a:t>
            </a:r>
          </a:p>
          <a:p>
            <a:r>
              <a:rPr lang="en-US" dirty="0" err="1"/>
              <a:t>Etc</a:t>
            </a:r>
            <a:r>
              <a:rPr lang="en-US" dirty="0"/>
              <a:t>…</a:t>
            </a:r>
          </a:p>
        </p:txBody>
      </p:sp>
      <p:pic>
        <p:nvPicPr>
          <p:cNvPr id="3074" name="Picture 2" descr="https://www.tnooz.com/wp-content/uploads/2013/01/hotel-revi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430" y="3461001"/>
            <a:ext cx="3270250" cy="24080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89C7DE0-2877-4EEE-B7AA-1B5DC8D91100}"/>
              </a:ext>
            </a:extLst>
          </p:cNvPr>
          <p:cNvSpPr>
            <a:spLocks noGrp="1"/>
          </p:cNvSpPr>
          <p:nvPr>
            <p:ph type="sldNum" sz="quarter" idx="12"/>
          </p:nvPr>
        </p:nvSpPr>
        <p:spPr/>
        <p:txBody>
          <a:bodyPr/>
          <a:lstStyle/>
          <a:p>
            <a:fld id="{8B519047-9AFA-4A82-8069-D12132B7B90E}" type="slidenum">
              <a:rPr lang="en-US" smtClean="0"/>
              <a:t>4</a:t>
            </a:fld>
            <a:endParaRPr lang="en-US" dirty="0"/>
          </a:p>
        </p:txBody>
      </p:sp>
    </p:spTree>
    <p:extLst>
      <p:ext uri="{BB962C8B-B14F-4D97-AF65-F5344CB8AC3E}">
        <p14:creationId xmlns:p14="http://schemas.microsoft.com/office/powerpoint/2010/main" val="3534035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Interface Controllers (NIC)</a:t>
            </a:r>
          </a:p>
        </p:txBody>
      </p:sp>
      <p:sp>
        <p:nvSpPr>
          <p:cNvPr id="8" name="Content Placeholder 7"/>
          <p:cNvSpPr>
            <a:spLocks noGrp="1"/>
          </p:cNvSpPr>
          <p:nvPr>
            <p:ph idx="1"/>
          </p:nvPr>
        </p:nvSpPr>
        <p:spPr>
          <a:xfrm>
            <a:off x="1097280" y="1845734"/>
            <a:ext cx="10058400" cy="4374444"/>
          </a:xfrm>
        </p:spPr>
        <p:txBody>
          <a:bodyPr>
            <a:normAutofit/>
          </a:bodyPr>
          <a:lstStyle/>
          <a:p>
            <a:r>
              <a:rPr lang="en-US" dirty="0"/>
              <a:t>Physical device which provides a connection between a device and a network</a:t>
            </a:r>
          </a:p>
          <a:p>
            <a:r>
              <a:rPr lang="en-US" dirty="0"/>
              <a:t>Multiple devices provide fault tolerance</a:t>
            </a:r>
          </a:p>
          <a:p>
            <a:r>
              <a:rPr lang="en-US" dirty="0"/>
              <a:t>Can connect to various computer buses</a:t>
            </a:r>
          </a:p>
          <a:p>
            <a:pPr lvl="1"/>
            <a:r>
              <a:rPr lang="en-US" dirty="0"/>
              <a:t>ISA, PCI, </a:t>
            </a:r>
            <a:r>
              <a:rPr lang="en-US" dirty="0" err="1"/>
              <a:t>PCIx</a:t>
            </a:r>
            <a:r>
              <a:rPr lang="en-US" dirty="0"/>
              <a:t>, USB, etc.</a:t>
            </a:r>
          </a:p>
          <a:p>
            <a:r>
              <a:rPr lang="en-US" dirty="0"/>
              <a:t>Single device may support multiple connections!</a:t>
            </a:r>
          </a:p>
          <a:p>
            <a:r>
              <a:rPr lang="en-US" dirty="0"/>
              <a:t>Software capabilities can be part of a motherboard or</a:t>
            </a:r>
            <a:br>
              <a:rPr lang="en-US" dirty="0"/>
            </a:br>
            <a:r>
              <a:rPr lang="en-US" dirty="0"/>
              <a:t>through a separate Ethernet chip</a:t>
            </a:r>
          </a:p>
          <a:p>
            <a:r>
              <a:rPr lang="en-US" dirty="0"/>
              <a:t>Typically 8-Pin 8-Conductor Registered Jack 45 socket</a:t>
            </a:r>
          </a:p>
          <a:p>
            <a:pPr lvl="1"/>
            <a:r>
              <a:rPr lang="en-US" dirty="0"/>
              <a:t>8P8C RJ-45</a:t>
            </a:r>
          </a:p>
          <a:p>
            <a:r>
              <a:rPr lang="en-US" dirty="0"/>
              <a:t>Other connections include BNC and AUI</a:t>
            </a:r>
          </a:p>
        </p:txBody>
      </p:sp>
      <p:pic>
        <p:nvPicPr>
          <p:cNvPr id="24580" name="Picture 4" descr="https://upload.wikimedia.org/wikipedia/commons/9/9e/Network_c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5405" y="2631440"/>
            <a:ext cx="4838596" cy="358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651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Interface Controllers (NIC)</a:t>
            </a:r>
          </a:p>
        </p:txBody>
      </p:sp>
      <p:sp>
        <p:nvSpPr>
          <p:cNvPr id="8" name="Content Placeholder 7"/>
          <p:cNvSpPr>
            <a:spLocks noGrp="1"/>
          </p:cNvSpPr>
          <p:nvPr>
            <p:ph idx="1"/>
          </p:nvPr>
        </p:nvSpPr>
        <p:spPr>
          <a:xfrm>
            <a:off x="1097280" y="1845734"/>
            <a:ext cx="10058400" cy="4374444"/>
          </a:xfrm>
        </p:spPr>
        <p:txBody>
          <a:bodyPr>
            <a:normAutofit/>
          </a:bodyPr>
          <a:lstStyle/>
          <a:p>
            <a:r>
              <a:rPr lang="en-US" dirty="0"/>
              <a:t>Ethernet</a:t>
            </a:r>
          </a:p>
          <a:p>
            <a:pPr lvl="1"/>
            <a:r>
              <a:rPr lang="en-US" dirty="0"/>
              <a:t>A computer network architecture consisting of various specified local-area network protocols, devices, and connection methods</a:t>
            </a:r>
          </a:p>
          <a:p>
            <a:pPr lvl="1"/>
            <a:r>
              <a:rPr lang="en-US" dirty="0"/>
              <a:t>Provides for collision detection with CSMA/CD</a:t>
            </a:r>
          </a:p>
          <a:p>
            <a:r>
              <a:rPr lang="en-US" dirty="0"/>
              <a:t>Wi-Fi</a:t>
            </a:r>
          </a:p>
          <a:p>
            <a:pPr lvl="1"/>
            <a:r>
              <a:rPr lang="en-US" dirty="0"/>
              <a:t>A wireless local area network that uses radio waves to connect </a:t>
            </a:r>
            <a:br>
              <a:rPr lang="en-US" dirty="0"/>
            </a:br>
            <a:r>
              <a:rPr lang="en-US" dirty="0"/>
              <a:t>computers and other devices to a network</a:t>
            </a:r>
          </a:p>
          <a:p>
            <a:pPr lvl="1"/>
            <a:r>
              <a:rPr lang="en-US" dirty="0"/>
              <a:t>Considered part of the Ethernet family of networking technologies</a:t>
            </a:r>
          </a:p>
          <a:p>
            <a:r>
              <a:rPr lang="en-US" dirty="0" err="1"/>
              <a:t>Fibre</a:t>
            </a:r>
            <a:r>
              <a:rPr lang="en-US" dirty="0"/>
              <a:t>-Channel</a:t>
            </a:r>
          </a:p>
          <a:p>
            <a:pPr lvl="1"/>
            <a:r>
              <a:rPr lang="en-US" dirty="0"/>
              <a:t>A high-speed transport technology used primarily to connect storage </a:t>
            </a:r>
            <a:br>
              <a:rPr lang="en-US" dirty="0"/>
            </a:br>
            <a:r>
              <a:rPr lang="en-US" dirty="0"/>
              <a:t>devices and build storage area networks (SANs).</a:t>
            </a:r>
          </a:p>
          <a:p>
            <a:pPr lvl="1"/>
            <a:r>
              <a:rPr lang="en-US" dirty="0"/>
              <a:t>Can be used to carry ATM, IP, and other protocols (FCIP, </a:t>
            </a:r>
            <a:r>
              <a:rPr lang="en-US" dirty="0" err="1"/>
              <a:t>etc</a:t>
            </a:r>
            <a:r>
              <a:rPr lang="en-US" dirty="0"/>
              <a:t>)</a:t>
            </a:r>
          </a:p>
          <a:p>
            <a:pPr lvl="1"/>
            <a:r>
              <a:rPr lang="en-US" dirty="0"/>
              <a:t>Uses the Gigabit Ethernet physical layer, can use copper media (</a:t>
            </a:r>
            <a:r>
              <a:rPr lang="en-US" dirty="0" err="1"/>
              <a:t>FCoE</a:t>
            </a:r>
            <a:r>
              <a:rPr lang="en-US" dirty="0"/>
              <a:t>)</a:t>
            </a:r>
          </a:p>
        </p:txBody>
      </p:sp>
      <p:pic>
        <p:nvPicPr>
          <p:cNvPr id="24580" name="Picture 4" descr="https://upload.wikimedia.org/wikipedia/commons/9/9e/Network_c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361" y="3951111"/>
            <a:ext cx="3059320" cy="226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70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Interface Controllers (NIC)</a:t>
            </a:r>
          </a:p>
        </p:txBody>
      </p:sp>
      <p:sp>
        <p:nvSpPr>
          <p:cNvPr id="8" name="Content Placeholder 7"/>
          <p:cNvSpPr>
            <a:spLocks noGrp="1"/>
          </p:cNvSpPr>
          <p:nvPr>
            <p:ph idx="1"/>
          </p:nvPr>
        </p:nvSpPr>
        <p:spPr/>
        <p:txBody>
          <a:bodyPr>
            <a:normAutofit/>
          </a:bodyPr>
          <a:lstStyle/>
          <a:p>
            <a:r>
              <a:rPr lang="en-US" dirty="0"/>
              <a:t>Asynchronous Transfer Mode (ATM)</a:t>
            </a:r>
          </a:p>
          <a:p>
            <a:pPr lvl="1"/>
            <a:r>
              <a:rPr lang="en-US" dirty="0"/>
              <a:t>A telecommunications concept defined by ANSI and ITU (formerly CCITT) standards for carriage of a complete range of user traffic, including voice, data, and video signals.</a:t>
            </a:r>
          </a:p>
          <a:p>
            <a:pPr lvl="1"/>
            <a:r>
              <a:rPr lang="en-US" dirty="0"/>
              <a:t>Operates at lowest 3 OSI Layers</a:t>
            </a:r>
          </a:p>
          <a:p>
            <a:r>
              <a:rPr lang="en-US" dirty="0"/>
              <a:t>Fiber Distributed Data Interface (FDDI)</a:t>
            </a:r>
          </a:p>
          <a:p>
            <a:pPr lvl="1"/>
            <a:r>
              <a:rPr lang="en-US" dirty="0"/>
              <a:t>Originally used fiber to provide a standard for 100Mbps transmissions up to 200 km (120 mi)</a:t>
            </a:r>
          </a:p>
          <a:p>
            <a:pPr lvl="1"/>
            <a:r>
              <a:rPr lang="en-US" dirty="0"/>
              <a:t>Adapted to use copper cables (CDDI)</a:t>
            </a:r>
          </a:p>
          <a:p>
            <a:r>
              <a:rPr lang="en-US" dirty="0"/>
              <a:t>Token Ring</a:t>
            </a:r>
          </a:p>
          <a:p>
            <a:pPr lvl="1"/>
            <a:r>
              <a:rPr lang="en-US" dirty="0"/>
              <a:t>Uses a special 3 byte token frame, passed around the network, </a:t>
            </a:r>
            <a:br>
              <a:rPr lang="en-US" dirty="0"/>
            </a:br>
            <a:r>
              <a:rPr lang="en-US" dirty="0"/>
              <a:t>providing equal access for all devices and eliminating </a:t>
            </a:r>
            <a:br>
              <a:rPr lang="en-US" dirty="0"/>
            </a:br>
            <a:r>
              <a:rPr lang="en-US" dirty="0"/>
              <a:t>potential collisions</a:t>
            </a:r>
          </a:p>
          <a:p>
            <a:pPr lvl="1"/>
            <a:r>
              <a:rPr lang="en-US" dirty="0"/>
              <a:t>Supports duplicate MAC addresses!</a:t>
            </a:r>
          </a:p>
        </p:txBody>
      </p:sp>
      <p:pic>
        <p:nvPicPr>
          <p:cNvPr id="4" name="Picture 4" descr="https://upload.wikimedia.org/wikipedia/commons/9/9e/Network_c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361" y="3951111"/>
            <a:ext cx="3059320" cy="226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30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Topologies</a:t>
            </a:r>
          </a:p>
        </p:txBody>
      </p:sp>
      <p:sp>
        <p:nvSpPr>
          <p:cNvPr id="8" name="Content Placeholder 7"/>
          <p:cNvSpPr>
            <a:spLocks noGrp="1"/>
          </p:cNvSpPr>
          <p:nvPr>
            <p:ph idx="1"/>
          </p:nvPr>
        </p:nvSpPr>
        <p:spPr>
          <a:xfrm>
            <a:off x="1097280" y="1845734"/>
            <a:ext cx="10058400" cy="4351866"/>
          </a:xfrm>
        </p:spPr>
        <p:txBody>
          <a:bodyPr>
            <a:normAutofit fontScale="92500" lnSpcReduction="10000"/>
          </a:bodyPr>
          <a:lstStyle/>
          <a:p>
            <a:r>
              <a:rPr lang="en-US" dirty="0"/>
              <a:t>Bus</a:t>
            </a:r>
          </a:p>
          <a:p>
            <a:pPr lvl="1"/>
            <a:r>
              <a:rPr lang="en-US" dirty="0"/>
              <a:t>Nodes connected to common linear link</a:t>
            </a:r>
          </a:p>
          <a:p>
            <a:pPr lvl="1"/>
            <a:r>
              <a:rPr lang="en-US" dirty="0"/>
              <a:t>Collision control</a:t>
            </a:r>
          </a:p>
          <a:p>
            <a:pPr lvl="1"/>
            <a:r>
              <a:rPr lang="en-US" dirty="0"/>
              <a:t>Easy, lower cost</a:t>
            </a:r>
          </a:p>
          <a:p>
            <a:pPr lvl="1"/>
            <a:r>
              <a:rPr lang="en-US" dirty="0"/>
              <a:t>Large fault domain, difficult to identify cable problems</a:t>
            </a:r>
          </a:p>
          <a:p>
            <a:r>
              <a:rPr lang="en-US" dirty="0"/>
              <a:t>Point-to-Point</a:t>
            </a:r>
          </a:p>
          <a:p>
            <a:pPr lvl="1"/>
            <a:r>
              <a:rPr lang="en-US" dirty="0"/>
              <a:t>Direct link between two endpoints</a:t>
            </a:r>
          </a:p>
          <a:p>
            <a:pPr lvl="1"/>
            <a:r>
              <a:rPr lang="en-US" dirty="0"/>
              <a:t>Switched topologies in telephony</a:t>
            </a:r>
          </a:p>
          <a:p>
            <a:pPr lvl="1"/>
            <a:r>
              <a:rPr lang="en-US" dirty="0"/>
              <a:t>Easy, simple, minimal cost</a:t>
            </a:r>
          </a:p>
          <a:p>
            <a:r>
              <a:rPr lang="en-US" dirty="0"/>
              <a:t>Star</a:t>
            </a:r>
          </a:p>
          <a:p>
            <a:pPr lvl="1"/>
            <a:r>
              <a:rPr lang="en-US" dirty="0"/>
              <a:t>Most common topology</a:t>
            </a:r>
          </a:p>
          <a:p>
            <a:pPr lvl="1"/>
            <a:r>
              <a:rPr lang="en-US" dirty="0"/>
              <a:t>Central connection to each node</a:t>
            </a:r>
          </a:p>
          <a:p>
            <a:pPr lvl="1"/>
            <a:r>
              <a:rPr lang="en-US" dirty="0"/>
              <a:t>Multiple fault domains</a:t>
            </a:r>
          </a:p>
          <a:p>
            <a:pPr lvl="1"/>
            <a:r>
              <a:rPr lang="en-US" dirty="0"/>
              <a:t>More expensive to implement</a:t>
            </a:r>
          </a:p>
        </p:txBody>
      </p:sp>
      <p:pic>
        <p:nvPicPr>
          <p:cNvPr id="25602" name="Picture 2" descr="https://upload.wikimedia.org/wikipedia/commons/thumb/9/97/NetworkTopologies.svg/508px-NetworkTopologi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980" y="3497368"/>
            <a:ext cx="483870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555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Topologies</a:t>
            </a:r>
          </a:p>
        </p:txBody>
      </p:sp>
      <p:sp>
        <p:nvSpPr>
          <p:cNvPr id="8" name="Content Placeholder 7"/>
          <p:cNvSpPr>
            <a:spLocks noGrp="1"/>
          </p:cNvSpPr>
          <p:nvPr>
            <p:ph idx="1"/>
          </p:nvPr>
        </p:nvSpPr>
        <p:spPr/>
        <p:txBody>
          <a:bodyPr>
            <a:normAutofit/>
          </a:bodyPr>
          <a:lstStyle/>
          <a:p>
            <a:r>
              <a:rPr lang="en-US" dirty="0"/>
              <a:t>Ring</a:t>
            </a:r>
          </a:p>
          <a:p>
            <a:pPr lvl="1"/>
            <a:r>
              <a:rPr lang="en-US" dirty="0"/>
              <a:t>Each computer connects to another, forming a closed loop</a:t>
            </a:r>
          </a:p>
          <a:p>
            <a:pPr lvl="1"/>
            <a:r>
              <a:rPr lang="en-US" dirty="0"/>
              <a:t>Easier to identify and isolate faults</a:t>
            </a:r>
          </a:p>
          <a:p>
            <a:pPr lvl="1"/>
            <a:r>
              <a:rPr lang="en-US" dirty="0"/>
              <a:t>One malfunctioning device can create problems</a:t>
            </a:r>
          </a:p>
          <a:p>
            <a:pPr lvl="1"/>
            <a:r>
              <a:rPr lang="en-US" dirty="0"/>
              <a:t>Difficult to add or reconfigure nodes</a:t>
            </a:r>
          </a:p>
          <a:p>
            <a:r>
              <a:rPr lang="en-US" dirty="0"/>
              <a:t>Mesh</a:t>
            </a:r>
          </a:p>
          <a:p>
            <a:pPr lvl="1"/>
            <a:r>
              <a:rPr lang="en-US" dirty="0"/>
              <a:t>Fully connected or partially connected</a:t>
            </a:r>
          </a:p>
          <a:p>
            <a:pPr lvl="1"/>
            <a:r>
              <a:rPr lang="en-US" dirty="0"/>
              <a:t>Can use flooding or routing technique</a:t>
            </a:r>
          </a:p>
          <a:p>
            <a:pPr lvl="1"/>
            <a:r>
              <a:rPr lang="en-US" dirty="0"/>
              <a:t>Usually most expensive</a:t>
            </a:r>
          </a:p>
        </p:txBody>
      </p:sp>
      <p:pic>
        <p:nvPicPr>
          <p:cNvPr id="25602" name="Picture 2" descr="https://upload.wikimedia.org/wikipedia/commons/thumb/9/97/NetworkTopologies.svg/508px-NetworkTopologi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980" y="3497368"/>
            <a:ext cx="483870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74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Topologies</a:t>
            </a:r>
          </a:p>
        </p:txBody>
      </p:sp>
      <p:sp>
        <p:nvSpPr>
          <p:cNvPr id="8" name="Content Placeholder 7"/>
          <p:cNvSpPr>
            <a:spLocks noGrp="1"/>
          </p:cNvSpPr>
          <p:nvPr>
            <p:ph idx="1"/>
          </p:nvPr>
        </p:nvSpPr>
        <p:spPr/>
        <p:txBody>
          <a:bodyPr>
            <a:normAutofit/>
          </a:bodyPr>
          <a:lstStyle/>
          <a:p>
            <a:r>
              <a:rPr lang="en-US" dirty="0"/>
              <a:t>Tree</a:t>
            </a:r>
          </a:p>
          <a:p>
            <a:pPr lvl="1"/>
            <a:r>
              <a:rPr lang="en-US" dirty="0"/>
              <a:t>Combination of bus and star topology</a:t>
            </a:r>
          </a:p>
          <a:p>
            <a:pPr lvl="1"/>
            <a:r>
              <a:rPr lang="en-US" dirty="0"/>
              <a:t>Scalable, multiple smaller fault domains</a:t>
            </a:r>
          </a:p>
          <a:p>
            <a:pPr lvl="1"/>
            <a:r>
              <a:rPr lang="en-US" dirty="0"/>
              <a:t>Backbone failure essentially creates separate networks</a:t>
            </a:r>
          </a:p>
          <a:p>
            <a:r>
              <a:rPr lang="en-US" dirty="0"/>
              <a:t>Daisy Chain</a:t>
            </a:r>
          </a:p>
          <a:p>
            <a:pPr lvl="1"/>
            <a:r>
              <a:rPr lang="en-US" dirty="0"/>
              <a:t>Each node connects in series to the next</a:t>
            </a:r>
          </a:p>
          <a:p>
            <a:pPr lvl="1"/>
            <a:r>
              <a:rPr lang="en-US" dirty="0"/>
              <a:t>Liner or ring topology</a:t>
            </a:r>
          </a:p>
          <a:p>
            <a:r>
              <a:rPr lang="en-US" dirty="0"/>
              <a:t>Hybrid</a:t>
            </a:r>
          </a:p>
          <a:p>
            <a:pPr lvl="1"/>
            <a:r>
              <a:rPr lang="en-US" dirty="0"/>
              <a:t>Uses any combination of two or more technologies</a:t>
            </a:r>
          </a:p>
        </p:txBody>
      </p:sp>
      <p:pic>
        <p:nvPicPr>
          <p:cNvPr id="28674" name="Picture 2" descr=" Tree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644" y="3101057"/>
            <a:ext cx="2768036" cy="276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015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Topologies</a:t>
            </a:r>
          </a:p>
        </p:txBody>
      </p:sp>
      <p:sp>
        <p:nvSpPr>
          <p:cNvPr id="8" name="Content Placeholder 7"/>
          <p:cNvSpPr>
            <a:spLocks noGrp="1"/>
          </p:cNvSpPr>
          <p:nvPr>
            <p:ph idx="1"/>
          </p:nvPr>
        </p:nvSpPr>
        <p:spPr>
          <a:xfrm>
            <a:off x="1097280" y="1845734"/>
            <a:ext cx="4219787" cy="4397022"/>
          </a:xfrm>
        </p:spPr>
        <p:txBody>
          <a:bodyPr>
            <a:normAutofit/>
          </a:bodyPr>
          <a:lstStyle/>
          <a:p>
            <a:r>
              <a:rPr lang="en-US" dirty="0"/>
              <a:t>LAN</a:t>
            </a:r>
          </a:p>
          <a:p>
            <a:pPr lvl="1"/>
            <a:r>
              <a:rPr lang="en-US" dirty="0"/>
              <a:t>Local Area Network</a:t>
            </a:r>
          </a:p>
          <a:p>
            <a:pPr lvl="1"/>
            <a:r>
              <a:rPr lang="en-US" dirty="0"/>
              <a:t>Connects devices within a limited area, such as a home or school</a:t>
            </a:r>
          </a:p>
          <a:p>
            <a:pPr lvl="1"/>
            <a:r>
              <a:rPr lang="en-US" dirty="0"/>
              <a:t>Coax, twisted pair, fiber</a:t>
            </a:r>
          </a:p>
          <a:p>
            <a:pPr lvl="1"/>
            <a:r>
              <a:rPr lang="en-US" dirty="0"/>
              <a:t>Switch Ethernet network is most common</a:t>
            </a:r>
          </a:p>
          <a:p>
            <a:r>
              <a:rPr lang="en-US" dirty="0"/>
              <a:t>MAN</a:t>
            </a:r>
          </a:p>
          <a:p>
            <a:pPr lvl="1"/>
            <a:r>
              <a:rPr lang="en-US" dirty="0"/>
              <a:t>Municipal Area Network</a:t>
            </a:r>
          </a:p>
          <a:p>
            <a:pPr lvl="1"/>
            <a:r>
              <a:rPr lang="en-US" dirty="0"/>
              <a:t>Computer network that is larger than a LAN, spanning multiple city blocks or an entire city</a:t>
            </a:r>
          </a:p>
          <a:p>
            <a:pPr lvl="1"/>
            <a:r>
              <a:rPr lang="en-US" dirty="0"/>
              <a:t>ATM, FDDI</a:t>
            </a:r>
          </a:p>
        </p:txBody>
      </p:sp>
      <p:pic>
        <p:nvPicPr>
          <p:cNvPr id="32770" name="Picture 2" descr="http://web.mst.edu/~mobildat/802.11/index_clip_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178" y="2091657"/>
            <a:ext cx="5443502" cy="415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17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Topologies</a:t>
            </a:r>
          </a:p>
        </p:txBody>
      </p:sp>
      <p:sp>
        <p:nvSpPr>
          <p:cNvPr id="8" name="Content Placeholder 7"/>
          <p:cNvSpPr>
            <a:spLocks noGrp="1"/>
          </p:cNvSpPr>
          <p:nvPr>
            <p:ph idx="1"/>
          </p:nvPr>
        </p:nvSpPr>
        <p:spPr>
          <a:xfrm>
            <a:off x="1097280" y="1845734"/>
            <a:ext cx="2402276" cy="4023360"/>
          </a:xfrm>
        </p:spPr>
        <p:txBody>
          <a:bodyPr>
            <a:normAutofit/>
          </a:bodyPr>
          <a:lstStyle/>
          <a:p>
            <a:r>
              <a:rPr lang="en-US" dirty="0"/>
              <a:t>WLAN</a:t>
            </a:r>
          </a:p>
          <a:p>
            <a:pPr lvl="1"/>
            <a:r>
              <a:rPr lang="en-US" dirty="0"/>
              <a:t>Wireless LAN (Wi-Fi)</a:t>
            </a:r>
          </a:p>
          <a:p>
            <a:pPr lvl="1"/>
            <a:r>
              <a:rPr lang="en-US" dirty="0"/>
              <a:t>Infrastructure, Ad-Hoc/Peer-to-Peer (P2P), bridge</a:t>
            </a:r>
          </a:p>
          <a:p>
            <a:pPr lvl="1"/>
            <a:r>
              <a:rPr lang="en-US" dirty="0"/>
              <a:t>Clients connect to access points</a:t>
            </a:r>
          </a:p>
          <a:p>
            <a:pPr lvl="1"/>
            <a:r>
              <a:rPr lang="en-US" dirty="0"/>
              <a:t>Roaming between access points</a:t>
            </a:r>
          </a:p>
          <a:p>
            <a:pPr lvl="1"/>
            <a:r>
              <a:rPr lang="en-US" dirty="0"/>
              <a:t>Channels overlap</a:t>
            </a:r>
          </a:p>
          <a:p>
            <a:pPr lvl="2"/>
            <a:r>
              <a:rPr lang="en-US" sz="1600" dirty="0"/>
              <a:t>1, 6, 11 don’t overlap</a:t>
            </a:r>
          </a:p>
        </p:txBody>
      </p:sp>
      <p:pic>
        <p:nvPicPr>
          <p:cNvPr id="30722" name="Picture 2" descr="http://i.utdstc.com/screen/android/desc/wifi-analyzer-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800" y="1930683"/>
            <a:ext cx="6772880" cy="423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03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Topologies</a:t>
            </a:r>
          </a:p>
        </p:txBody>
      </p:sp>
      <p:sp>
        <p:nvSpPr>
          <p:cNvPr id="8" name="Content Placeholder 7"/>
          <p:cNvSpPr>
            <a:spLocks noGrp="1"/>
          </p:cNvSpPr>
          <p:nvPr>
            <p:ph idx="1"/>
          </p:nvPr>
        </p:nvSpPr>
        <p:spPr>
          <a:xfrm>
            <a:off x="1097280" y="1845734"/>
            <a:ext cx="2402276" cy="4023360"/>
          </a:xfrm>
        </p:spPr>
        <p:txBody>
          <a:bodyPr>
            <a:normAutofit/>
          </a:bodyPr>
          <a:lstStyle/>
          <a:p>
            <a:r>
              <a:rPr lang="en-US" dirty="0"/>
              <a:t>WLAN</a:t>
            </a:r>
          </a:p>
          <a:p>
            <a:pPr lvl="1"/>
            <a:r>
              <a:rPr lang="en-US" dirty="0"/>
              <a:t>Wireless LAN (Wi-Fi)</a:t>
            </a:r>
          </a:p>
          <a:p>
            <a:pPr lvl="1"/>
            <a:r>
              <a:rPr lang="en-US" dirty="0"/>
              <a:t>Infrastructure, Ad-Hoc/Peer-to-Peer (P2P), bridge</a:t>
            </a:r>
          </a:p>
          <a:p>
            <a:pPr lvl="1"/>
            <a:r>
              <a:rPr lang="en-US" dirty="0"/>
              <a:t>Clients connect to access points</a:t>
            </a:r>
          </a:p>
          <a:p>
            <a:pPr lvl="1"/>
            <a:r>
              <a:rPr lang="en-US" dirty="0"/>
              <a:t>Roaming between access points</a:t>
            </a:r>
          </a:p>
          <a:p>
            <a:pPr lvl="1"/>
            <a:r>
              <a:rPr lang="en-US" dirty="0"/>
              <a:t>Channels overlap</a:t>
            </a:r>
          </a:p>
          <a:p>
            <a:pPr lvl="2"/>
            <a:r>
              <a:rPr lang="en-US" sz="1600" dirty="0"/>
              <a:t>1, 6, 11 don’t overlap</a:t>
            </a:r>
          </a:p>
        </p:txBody>
      </p:sp>
      <p:graphicFrame>
        <p:nvGraphicFramePr>
          <p:cNvPr id="2" name="Table 1"/>
          <p:cNvGraphicFramePr>
            <a:graphicFrameLocks noGrp="1"/>
          </p:cNvGraphicFramePr>
          <p:nvPr/>
        </p:nvGraphicFramePr>
        <p:xfrm>
          <a:off x="3612444" y="2099734"/>
          <a:ext cx="7543236" cy="3769360"/>
        </p:xfrm>
        <a:graphic>
          <a:graphicData uri="http://schemas.openxmlformats.org/drawingml/2006/table">
            <a:tbl>
              <a:tblPr>
                <a:tableStyleId>{5C22544A-7EE6-4342-B048-85BDC9FD1C3A}</a:tableStyleId>
              </a:tblPr>
              <a:tblGrid>
                <a:gridCol w="2336469">
                  <a:extLst>
                    <a:ext uri="{9D8B030D-6E8A-4147-A177-3AD203B41FA5}">
                      <a16:colId xmlns:a16="http://schemas.microsoft.com/office/drawing/2014/main" val="20000"/>
                    </a:ext>
                  </a:extLst>
                </a:gridCol>
                <a:gridCol w="1195313">
                  <a:extLst>
                    <a:ext uri="{9D8B030D-6E8A-4147-A177-3AD203B41FA5}">
                      <a16:colId xmlns:a16="http://schemas.microsoft.com/office/drawing/2014/main" val="20001"/>
                    </a:ext>
                  </a:extLst>
                </a:gridCol>
                <a:gridCol w="1005764">
                  <a:extLst>
                    <a:ext uri="{9D8B030D-6E8A-4147-A177-3AD203B41FA5}">
                      <a16:colId xmlns:a16="http://schemas.microsoft.com/office/drawing/2014/main" val="20002"/>
                    </a:ext>
                  </a:extLst>
                </a:gridCol>
                <a:gridCol w="3005690">
                  <a:extLst>
                    <a:ext uri="{9D8B030D-6E8A-4147-A177-3AD203B41FA5}">
                      <a16:colId xmlns:a16="http://schemas.microsoft.com/office/drawing/2014/main" val="20003"/>
                    </a:ext>
                  </a:extLst>
                </a:gridCol>
              </a:tblGrid>
              <a:tr h="334379">
                <a:tc>
                  <a:txBody>
                    <a:bodyPr/>
                    <a:lstStyle/>
                    <a:p>
                      <a:pPr algn="ctr" fontAlgn="ctr"/>
                      <a:r>
                        <a:rPr lang="en-US" sz="1800" b="1" u="none" strike="noStrike" dirty="0">
                          <a:effectLst/>
                        </a:rPr>
                        <a:t>WLAN Standard</a:t>
                      </a:r>
                      <a:endParaRPr lang="en-US" sz="18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tc>
                  <a:txBody>
                    <a:bodyPr/>
                    <a:lstStyle/>
                    <a:p>
                      <a:pPr algn="ctr" fontAlgn="ctr"/>
                      <a:r>
                        <a:rPr lang="en-US" sz="1800" b="1" u="none" strike="noStrike" dirty="0">
                          <a:effectLst/>
                        </a:rPr>
                        <a:t>Frequency</a:t>
                      </a:r>
                      <a:endParaRPr lang="en-US" sz="18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tc>
                  <a:txBody>
                    <a:bodyPr/>
                    <a:lstStyle/>
                    <a:p>
                      <a:pPr algn="ctr" fontAlgn="ctr"/>
                      <a:r>
                        <a:rPr lang="en-US" sz="1800" b="1" u="none" strike="noStrike">
                          <a:effectLst/>
                        </a:rPr>
                        <a:t>Speed</a:t>
                      </a:r>
                      <a:endParaRPr lang="en-US" sz="1800" b="1" i="0" u="none" strike="noStrike">
                        <a:solidFill>
                          <a:srgbClr val="000000"/>
                        </a:solidFill>
                        <a:effectLst/>
                        <a:latin typeface="Arial" panose="020B0604020202020204" pitchFamily="34" charset="0"/>
                      </a:endParaRPr>
                    </a:p>
                  </a:txBody>
                  <a:tcPr marL="9525" marR="9525" marT="9525" marB="0" anchor="ctr">
                    <a:solidFill>
                      <a:schemeClr val="bg1">
                        <a:lumMod val="75000"/>
                      </a:schemeClr>
                    </a:solidFill>
                  </a:tcPr>
                </a:tc>
                <a:tc>
                  <a:txBody>
                    <a:bodyPr/>
                    <a:lstStyle/>
                    <a:p>
                      <a:pPr algn="ctr" fontAlgn="ctr"/>
                      <a:r>
                        <a:rPr lang="en-US" sz="1800" b="1" u="none" strike="noStrike" dirty="0">
                          <a:effectLst/>
                        </a:rPr>
                        <a:t>Details</a:t>
                      </a:r>
                      <a:endParaRPr lang="en-US" sz="1800" b="1" i="0" u="none" strike="noStrike" dirty="0">
                        <a:solidFill>
                          <a:srgbClr val="000000"/>
                        </a:solidFill>
                        <a:effectLst/>
                        <a:latin typeface="Arial" panose="020B0604020202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334379">
                <a:tc>
                  <a:txBody>
                    <a:bodyPr/>
                    <a:lstStyle/>
                    <a:p>
                      <a:pPr algn="l" fontAlgn="ctr"/>
                      <a:r>
                        <a:rPr lang="en-US" sz="1600" u="none" strike="noStrike">
                          <a:effectLst/>
                        </a:rPr>
                        <a:t>802.11b</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2.4 GHz</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11 Mbps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Initial Consumer Wi-Fi Offering</a:t>
                      </a:r>
                      <a:endParaRPr lang="en-US"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334379">
                <a:tc>
                  <a:txBody>
                    <a:bodyPr/>
                    <a:lstStyle/>
                    <a:p>
                      <a:pPr algn="l" fontAlgn="ctr"/>
                      <a:r>
                        <a:rPr lang="en-US" sz="1600" u="none" strike="noStrike" dirty="0">
                          <a:effectLst/>
                        </a:rPr>
                        <a:t>802.11g</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2.4 GHz</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54 Mbps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Mainstream Wi-Fi</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334379">
                <a:tc>
                  <a:txBody>
                    <a:bodyPr/>
                    <a:lstStyle/>
                    <a:p>
                      <a:pPr algn="l" fontAlgn="ctr"/>
                      <a:r>
                        <a:rPr lang="en-US" sz="1600" u="none" strike="noStrike">
                          <a:effectLst/>
                        </a:rPr>
                        <a:t>802.11a</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5 GHz</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54 Mbps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Alternative frequency spectrum</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607961">
                <a:tc>
                  <a:txBody>
                    <a:bodyPr/>
                    <a:lstStyle/>
                    <a:p>
                      <a:pPr algn="l" fontAlgn="ctr"/>
                      <a:r>
                        <a:rPr lang="it-IT" sz="1600" u="none" strike="noStrike">
                          <a:effectLst/>
                        </a:rPr>
                        <a:t>802.11n (20 MHz channel, single antenna)</a:t>
                      </a:r>
                      <a:endParaRPr lang="it-IT"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2.4 or 5 GHz</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72Mbps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Support for both frequencies, up to 4 channels, and 20/40MHz channels</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607961">
                <a:tc>
                  <a:txBody>
                    <a:bodyPr/>
                    <a:lstStyle/>
                    <a:p>
                      <a:pPr algn="l" fontAlgn="ctr"/>
                      <a:r>
                        <a:rPr lang="it-IT" sz="1600" u="none" strike="noStrike">
                          <a:effectLst/>
                        </a:rPr>
                        <a:t>802.11n (40 MHz channel, single antenna)</a:t>
                      </a:r>
                      <a:endParaRPr lang="it-IT"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2.4 or 5 GHz</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150 Mbps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Support for both frequencies, up to 4 channels, and 20/40MHz channels</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607961">
                <a:tc>
                  <a:txBody>
                    <a:bodyPr/>
                    <a:lstStyle/>
                    <a:p>
                      <a:pPr algn="l" fontAlgn="ctr"/>
                      <a:r>
                        <a:rPr lang="en-US" sz="1600" u="none" strike="noStrike">
                          <a:effectLst/>
                        </a:rPr>
                        <a:t>802.11n (40 MHz channel, multiple antennas)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2.4 or 5 GHz</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600 Mbps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Support for both frequencies, up to 4 channels, and 20/40MHz channels</a:t>
                      </a:r>
                      <a:endParaRPr lang="en-US" sz="16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607961">
                <a:tc>
                  <a:txBody>
                    <a:bodyPr/>
                    <a:lstStyle/>
                    <a:p>
                      <a:pPr algn="l" fontAlgn="ctr"/>
                      <a:r>
                        <a:rPr lang="en-US" sz="1600" u="none" strike="noStrike" dirty="0">
                          <a:effectLst/>
                        </a:rPr>
                        <a:t>802.11ac</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5 GHz</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1-4Gbps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Support for both frequencies, up to 8 channels, and 160MHz channels</a:t>
                      </a:r>
                      <a:endParaRPr lang="en-US"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78145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Topologies</a:t>
            </a:r>
          </a:p>
        </p:txBody>
      </p:sp>
      <p:sp>
        <p:nvSpPr>
          <p:cNvPr id="8" name="Content Placeholder 7"/>
          <p:cNvSpPr>
            <a:spLocks noGrp="1"/>
          </p:cNvSpPr>
          <p:nvPr>
            <p:ph idx="1"/>
          </p:nvPr>
        </p:nvSpPr>
        <p:spPr>
          <a:xfrm>
            <a:off x="1097280" y="1845734"/>
            <a:ext cx="4919698" cy="4023360"/>
          </a:xfrm>
        </p:spPr>
        <p:txBody>
          <a:bodyPr>
            <a:normAutofit/>
          </a:bodyPr>
          <a:lstStyle/>
          <a:p>
            <a:r>
              <a:rPr lang="en-US" dirty="0"/>
              <a:t>WAN</a:t>
            </a:r>
          </a:p>
          <a:p>
            <a:pPr lvl="1"/>
            <a:r>
              <a:rPr lang="en-US" dirty="0"/>
              <a:t>Wide Area Network</a:t>
            </a:r>
          </a:p>
          <a:p>
            <a:pPr lvl="1"/>
            <a:r>
              <a:rPr lang="en-US" dirty="0"/>
              <a:t>Networking technologies used to transmit data over long distances, and between different LANs, MANs and other localized computer networking architectures.</a:t>
            </a:r>
          </a:p>
          <a:p>
            <a:pPr lvl="1"/>
            <a:r>
              <a:rPr lang="en-US" dirty="0"/>
              <a:t>Internet can be considered a type of WAN</a:t>
            </a:r>
          </a:p>
          <a:p>
            <a:pPr lvl="1"/>
            <a:r>
              <a:rPr lang="en-US" dirty="0"/>
              <a:t>Often used to connect multiple data centers</a:t>
            </a:r>
          </a:p>
          <a:p>
            <a:pPr lvl="1"/>
            <a:r>
              <a:rPr lang="en-US" dirty="0"/>
              <a:t>Can provide for replication across long distances</a:t>
            </a:r>
          </a:p>
          <a:p>
            <a:pPr lvl="1"/>
            <a:r>
              <a:rPr lang="en-US" dirty="0"/>
              <a:t>May be similar to a site-to-site VPN</a:t>
            </a:r>
          </a:p>
        </p:txBody>
      </p:sp>
      <p:pic>
        <p:nvPicPr>
          <p:cNvPr id="33794" name="Picture 2" descr="http://www.business-voip-phone-service.com/wp-content/uploads/2012/11/MPLS-WAN-Wide-Area-Networks-Schematic-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830" y="2649643"/>
            <a:ext cx="45148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06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5" name="Content Placeholder 4"/>
          <p:cNvSpPr>
            <a:spLocks noGrp="1"/>
          </p:cNvSpPr>
          <p:nvPr>
            <p:ph sz="half" idx="1"/>
          </p:nvPr>
        </p:nvSpPr>
        <p:spPr>
          <a:xfrm>
            <a:off x="1097278" y="1845733"/>
            <a:ext cx="5120641" cy="4555067"/>
          </a:xfrm>
        </p:spPr>
        <p:txBody>
          <a:bodyPr>
            <a:normAutofit/>
          </a:bodyPr>
          <a:lstStyle/>
          <a:p>
            <a:r>
              <a:rPr lang="en-US" sz="2400" dirty="0"/>
              <a:t>Types of servers</a:t>
            </a:r>
          </a:p>
          <a:p>
            <a:pPr lvl="1"/>
            <a:r>
              <a:rPr lang="en-US" sz="2000" dirty="0"/>
              <a:t>File, Application, DB, Web, Virtual</a:t>
            </a:r>
          </a:p>
          <a:p>
            <a:r>
              <a:rPr lang="en-US" sz="2400" dirty="0"/>
              <a:t>Server Components</a:t>
            </a:r>
          </a:p>
          <a:p>
            <a:pPr lvl="1"/>
            <a:r>
              <a:rPr lang="en-US" sz="2000" dirty="0"/>
              <a:t>CPU, RAM, ROM</a:t>
            </a:r>
          </a:p>
          <a:p>
            <a:r>
              <a:rPr lang="en-US" sz="2400" dirty="0"/>
              <a:t>Storage Types</a:t>
            </a:r>
          </a:p>
          <a:p>
            <a:pPr lvl="1"/>
            <a:r>
              <a:rPr lang="en-US" sz="2000" dirty="0"/>
              <a:t>Devices, Types, Considerations</a:t>
            </a:r>
          </a:p>
          <a:p>
            <a:r>
              <a:rPr lang="en-US" sz="2400" dirty="0"/>
              <a:t>Network Interface Controllers</a:t>
            </a:r>
          </a:p>
          <a:p>
            <a:pPr lvl="1"/>
            <a:r>
              <a:rPr lang="en-US" sz="2000" dirty="0"/>
              <a:t>Speeds and types, topology, CSMA/CD</a:t>
            </a:r>
          </a:p>
          <a:p>
            <a:r>
              <a:rPr lang="en-US" sz="2400" dirty="0"/>
              <a:t>Disaster Planning</a:t>
            </a:r>
          </a:p>
          <a:p>
            <a:pPr lvl="1"/>
            <a:r>
              <a:rPr lang="en-US" sz="2000" dirty="0"/>
              <a:t>Fault tolerance, fault domains, single point of failures</a:t>
            </a:r>
          </a:p>
        </p:txBody>
      </p:sp>
      <p:sp>
        <p:nvSpPr>
          <p:cNvPr id="6" name="Content Placeholder 5"/>
          <p:cNvSpPr>
            <a:spLocks noGrp="1"/>
          </p:cNvSpPr>
          <p:nvPr>
            <p:ph sz="half" idx="2"/>
          </p:nvPr>
        </p:nvSpPr>
        <p:spPr>
          <a:xfrm>
            <a:off x="6612556" y="1845734"/>
            <a:ext cx="4543124" cy="4420311"/>
          </a:xfrm>
        </p:spPr>
        <p:txBody>
          <a:bodyPr>
            <a:normAutofit/>
          </a:bodyPr>
          <a:lstStyle/>
          <a:p>
            <a:r>
              <a:rPr lang="en-US" sz="2400" dirty="0"/>
              <a:t>System Redundancy</a:t>
            </a:r>
          </a:p>
          <a:p>
            <a:pPr lvl="1"/>
            <a:r>
              <a:rPr lang="en-US" sz="2000" dirty="0"/>
              <a:t>Multiple devices, spare hardware, RAID</a:t>
            </a:r>
          </a:p>
          <a:p>
            <a:r>
              <a:rPr lang="en-US" sz="2400" dirty="0"/>
              <a:t>High Availability</a:t>
            </a:r>
          </a:p>
          <a:p>
            <a:pPr lvl="1"/>
            <a:r>
              <a:rPr lang="en-US" sz="2200" dirty="0"/>
              <a:t>Fault Tolerance</a:t>
            </a:r>
          </a:p>
          <a:p>
            <a:r>
              <a:rPr lang="en-US" sz="2400" dirty="0"/>
              <a:t>Backups</a:t>
            </a:r>
          </a:p>
          <a:p>
            <a:pPr lvl="1"/>
            <a:r>
              <a:rPr lang="en-US" sz="2000" dirty="0"/>
              <a:t>Types, considerations, restores</a:t>
            </a:r>
          </a:p>
          <a:p>
            <a:r>
              <a:rPr lang="en-US" sz="2200" dirty="0"/>
              <a:t>Linux Kernel</a:t>
            </a:r>
          </a:p>
          <a:p>
            <a:r>
              <a:rPr lang="en-US" sz="2200" dirty="0"/>
              <a:t>Virtual File Systems</a:t>
            </a:r>
          </a:p>
        </p:txBody>
      </p:sp>
    </p:spTree>
    <p:extLst>
      <p:ext uri="{BB962C8B-B14F-4D97-AF65-F5344CB8AC3E}">
        <p14:creationId xmlns:p14="http://schemas.microsoft.com/office/powerpoint/2010/main" val="3738228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Connection Types</a:t>
            </a:r>
          </a:p>
        </p:txBody>
      </p:sp>
      <p:sp>
        <p:nvSpPr>
          <p:cNvPr id="3" name="Content Placeholder 2"/>
          <p:cNvSpPr>
            <a:spLocks noGrp="1"/>
          </p:cNvSpPr>
          <p:nvPr>
            <p:ph sz="half" idx="1"/>
          </p:nvPr>
        </p:nvSpPr>
        <p:spPr/>
        <p:txBody>
          <a:bodyPr>
            <a:normAutofit/>
          </a:bodyPr>
          <a:lstStyle/>
          <a:p>
            <a:r>
              <a:rPr lang="en-US" dirty="0"/>
              <a:t>Fractional T1	64 Kbit/s channels</a:t>
            </a:r>
          </a:p>
          <a:p>
            <a:pPr lvl="1"/>
            <a:r>
              <a:rPr lang="en-US" dirty="0"/>
              <a:t>24 lines to split among voice/data</a:t>
            </a:r>
          </a:p>
          <a:p>
            <a:r>
              <a:rPr lang="en-US" dirty="0"/>
              <a:t>T1		1.544 Mbit/s (24 * 64k)</a:t>
            </a:r>
          </a:p>
          <a:p>
            <a:r>
              <a:rPr lang="en-US" dirty="0"/>
              <a:t>T3		44.736 Mbit/s</a:t>
            </a:r>
          </a:p>
          <a:p>
            <a:r>
              <a:rPr lang="en-US" dirty="0"/>
              <a:t>OC-1		51.84 Mbit/s</a:t>
            </a:r>
          </a:p>
          <a:p>
            <a:r>
              <a:rPr lang="en-US" dirty="0"/>
              <a:t>OC-24		1244.16 Mbit/s</a:t>
            </a:r>
          </a:p>
          <a:p>
            <a:r>
              <a:rPr lang="en-US" dirty="0"/>
              <a:t>OC-48		2488.32 Mbit/s</a:t>
            </a:r>
          </a:p>
          <a:p>
            <a:pPr lvl="1"/>
            <a:r>
              <a:rPr lang="en-US" dirty="0"/>
              <a:t>Common carrier connection type used for many regional ISPs</a:t>
            </a:r>
          </a:p>
          <a:p>
            <a:r>
              <a:rPr lang="en-US" dirty="0"/>
              <a:t>OC-192		9953.28 Mbit/s</a:t>
            </a:r>
          </a:p>
        </p:txBody>
      </p:sp>
      <p:sp>
        <p:nvSpPr>
          <p:cNvPr id="4" name="Content Placeholder 3"/>
          <p:cNvSpPr>
            <a:spLocks noGrp="1"/>
          </p:cNvSpPr>
          <p:nvPr>
            <p:ph sz="half" idx="2"/>
          </p:nvPr>
        </p:nvSpPr>
        <p:spPr>
          <a:xfrm>
            <a:off x="6585856" y="1845735"/>
            <a:ext cx="4569823" cy="4023360"/>
          </a:xfrm>
        </p:spPr>
        <p:txBody>
          <a:bodyPr>
            <a:normAutofit/>
          </a:bodyPr>
          <a:lstStyle/>
          <a:p>
            <a:r>
              <a:rPr lang="en-US" dirty="0"/>
              <a:t>Dial-Up Modem		56Kbps</a:t>
            </a:r>
          </a:p>
          <a:p>
            <a:r>
              <a:rPr lang="en-US" dirty="0"/>
              <a:t>DSL			1-10Mbps</a:t>
            </a:r>
          </a:p>
          <a:p>
            <a:r>
              <a:rPr lang="en-US" dirty="0"/>
              <a:t>Satellite		1Mbps-15Mbps</a:t>
            </a:r>
          </a:p>
          <a:p>
            <a:r>
              <a:rPr lang="en-US" dirty="0"/>
              <a:t>Cable			5-50Mbps</a:t>
            </a:r>
          </a:p>
          <a:p>
            <a:r>
              <a:rPr lang="en-US" dirty="0"/>
              <a:t>Fiber to the Home	10-1000Mbps</a:t>
            </a:r>
          </a:p>
          <a:p>
            <a:r>
              <a:rPr lang="en-US" dirty="0"/>
              <a:t>Power-Line Internet	20-500Mbps</a:t>
            </a:r>
          </a:p>
          <a:p>
            <a:r>
              <a:rPr lang="en-US" dirty="0"/>
              <a:t>Wi-Fi			50Mbps-4Gbps</a:t>
            </a:r>
          </a:p>
          <a:p>
            <a:r>
              <a:rPr lang="en-US" dirty="0"/>
              <a:t>ATM and Frame Relay	10Mbps-10Gbps</a:t>
            </a:r>
          </a:p>
        </p:txBody>
      </p:sp>
    </p:spTree>
    <p:extLst>
      <p:ext uri="{BB962C8B-B14F-4D97-AF65-F5344CB8AC3E}">
        <p14:creationId xmlns:p14="http://schemas.microsoft.com/office/powerpoint/2010/main" val="4200176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Collision Detection	</a:t>
            </a:r>
          </a:p>
        </p:txBody>
      </p:sp>
      <p:sp>
        <p:nvSpPr>
          <p:cNvPr id="6" name="Content Placeholder 5"/>
          <p:cNvSpPr>
            <a:spLocks noGrp="1"/>
          </p:cNvSpPr>
          <p:nvPr>
            <p:ph idx="1"/>
          </p:nvPr>
        </p:nvSpPr>
        <p:spPr>
          <a:xfrm>
            <a:off x="1097280" y="1845734"/>
            <a:ext cx="6895253" cy="4374444"/>
          </a:xfrm>
        </p:spPr>
        <p:txBody>
          <a:bodyPr/>
          <a:lstStyle/>
          <a:p>
            <a:r>
              <a:rPr lang="en-US" dirty="0"/>
              <a:t>Carrier sense multiple access with collision detection (CSMA/CD)</a:t>
            </a:r>
          </a:p>
          <a:p>
            <a:pPr lvl="1"/>
            <a:r>
              <a:rPr lang="en-US" dirty="0"/>
              <a:t>Early Ethernet networking technology</a:t>
            </a:r>
          </a:p>
          <a:p>
            <a:pPr lvl="1"/>
            <a:r>
              <a:rPr lang="en-US" dirty="0"/>
              <a:t>Necessary when using Ethernet hubs instead of switches</a:t>
            </a:r>
          </a:p>
          <a:p>
            <a:pPr lvl="1"/>
            <a:r>
              <a:rPr lang="en-US" dirty="0"/>
              <a:t>Station checks for other devices transmitting data while transmitting itself</a:t>
            </a:r>
          </a:p>
          <a:p>
            <a:pPr lvl="2"/>
            <a:r>
              <a:rPr lang="en-US" sz="1600" dirty="0"/>
              <a:t>Is my frame ready for transmission?</a:t>
            </a:r>
          </a:p>
          <a:p>
            <a:pPr lvl="2"/>
            <a:r>
              <a:rPr lang="en-US" sz="1600" dirty="0"/>
              <a:t>Is the transmission medium idle?</a:t>
            </a:r>
          </a:p>
          <a:p>
            <a:pPr lvl="2"/>
            <a:r>
              <a:rPr lang="en-US" sz="1600" dirty="0"/>
              <a:t>Start transmission</a:t>
            </a:r>
          </a:p>
          <a:p>
            <a:pPr lvl="2"/>
            <a:r>
              <a:rPr lang="en-US" sz="1600" dirty="0"/>
              <a:t>If collision detected, go to collision detected procedure</a:t>
            </a:r>
          </a:p>
          <a:p>
            <a:pPr lvl="3"/>
            <a:r>
              <a:rPr lang="en-US" sz="1600" dirty="0"/>
              <a:t>Continue transmission with a Jam signal, ensuring all stations detect collision</a:t>
            </a:r>
          </a:p>
          <a:p>
            <a:pPr lvl="3"/>
            <a:r>
              <a:rPr lang="en-US" sz="1600" dirty="0"/>
              <a:t>Increment retransmission counter.  If max, abort</a:t>
            </a:r>
          </a:p>
          <a:p>
            <a:pPr lvl="3"/>
            <a:r>
              <a:rPr lang="en-US" sz="1600" dirty="0"/>
              <a:t>Calculate random wait time based on number of collisions</a:t>
            </a:r>
          </a:p>
          <a:p>
            <a:pPr lvl="2"/>
            <a:r>
              <a:rPr lang="en-US" sz="1600" dirty="0"/>
              <a:t>Reset transmission counter and end frame transmission</a:t>
            </a:r>
          </a:p>
        </p:txBody>
      </p:sp>
      <p:pic>
        <p:nvPicPr>
          <p:cNvPr id="34818" name="Picture 2" descr="http://www.erg.abdn.ac.uk/users/gorry/course/images/enet-cap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160" y="3973689"/>
            <a:ext cx="3625520" cy="224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39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Planning and Recovery</a:t>
            </a:r>
          </a:p>
        </p:txBody>
      </p:sp>
      <p:sp>
        <p:nvSpPr>
          <p:cNvPr id="3" name="Content Placeholder 2"/>
          <p:cNvSpPr>
            <a:spLocks noGrp="1"/>
          </p:cNvSpPr>
          <p:nvPr>
            <p:ph idx="1"/>
          </p:nvPr>
        </p:nvSpPr>
        <p:spPr/>
        <p:txBody>
          <a:bodyPr/>
          <a:lstStyle/>
          <a:p>
            <a:r>
              <a:rPr lang="en-US" dirty="0"/>
              <a:t>A Disaster Recovery Plan is a documented process and/or set of procedures to recover and protect a business IT infrastructure in the event of a disaster.</a:t>
            </a:r>
          </a:p>
          <a:p>
            <a:r>
              <a:rPr lang="en-US" dirty="0"/>
              <a:t>Comprehensive statement of consistent actions to be taken before, during, and after a disaster.</a:t>
            </a:r>
          </a:p>
          <a:p>
            <a:pPr lvl="1"/>
            <a:r>
              <a:rPr lang="en-US" dirty="0"/>
              <a:t>Unintentional: Meteorite, landslide, hurricane, weather, construction</a:t>
            </a:r>
          </a:p>
          <a:p>
            <a:pPr lvl="1"/>
            <a:r>
              <a:rPr lang="en-US" dirty="0"/>
              <a:t>Infrastructure failure: Network or power provider unable to provide services</a:t>
            </a:r>
          </a:p>
          <a:p>
            <a:pPr lvl="1"/>
            <a:r>
              <a:rPr lang="en-US" dirty="0"/>
              <a:t>Intentional: Terrorism, civil unrest</a:t>
            </a:r>
          </a:p>
        </p:txBody>
      </p:sp>
      <p:pic>
        <p:nvPicPr>
          <p:cNvPr id="35842" name="Picture 2" descr="https://upload.wikimedia.org/wikipedia/commons/a/ac/Schematic_ITSC_and_RTO%2C_RPO%2C_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178" y="4157414"/>
            <a:ext cx="8491502" cy="20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052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Planning and Recovery</a:t>
            </a:r>
          </a:p>
        </p:txBody>
      </p:sp>
      <p:sp>
        <p:nvSpPr>
          <p:cNvPr id="3" name="Content Placeholder 2"/>
          <p:cNvSpPr>
            <a:spLocks noGrp="1"/>
          </p:cNvSpPr>
          <p:nvPr>
            <p:ph idx="1"/>
          </p:nvPr>
        </p:nvSpPr>
        <p:spPr>
          <a:xfrm>
            <a:off x="1097281" y="1845734"/>
            <a:ext cx="3860800" cy="4408310"/>
          </a:xfrm>
        </p:spPr>
        <p:txBody>
          <a:bodyPr>
            <a:normAutofit/>
          </a:bodyPr>
          <a:lstStyle/>
          <a:p>
            <a:r>
              <a:rPr lang="en-US" dirty="0"/>
              <a:t>An insurance plan for Business</a:t>
            </a:r>
          </a:p>
          <a:p>
            <a:pPr lvl="1"/>
            <a:r>
              <a:rPr lang="en-US" dirty="0"/>
              <a:t>Sense of security</a:t>
            </a:r>
          </a:p>
          <a:p>
            <a:pPr lvl="1"/>
            <a:r>
              <a:rPr lang="en-US" dirty="0"/>
              <a:t>Minimize risk</a:t>
            </a:r>
          </a:p>
          <a:p>
            <a:pPr lvl="1"/>
            <a:r>
              <a:rPr lang="en-US" dirty="0"/>
              <a:t>Reduce delays</a:t>
            </a:r>
          </a:p>
          <a:p>
            <a:r>
              <a:rPr lang="en-US" dirty="0" err="1"/>
              <a:t>Tiering</a:t>
            </a:r>
            <a:r>
              <a:rPr lang="en-US" dirty="0"/>
              <a:t> of applications</a:t>
            </a:r>
          </a:p>
          <a:p>
            <a:pPr lvl="1"/>
            <a:r>
              <a:rPr lang="en-US" dirty="0"/>
              <a:t>Infrastructure Tier</a:t>
            </a:r>
          </a:p>
          <a:p>
            <a:pPr lvl="1"/>
            <a:r>
              <a:rPr lang="en-US" dirty="0"/>
              <a:t>Business Critical Tier</a:t>
            </a:r>
          </a:p>
          <a:p>
            <a:pPr lvl="1"/>
            <a:r>
              <a:rPr lang="en-US" dirty="0"/>
              <a:t>Lower Business Tiers</a:t>
            </a:r>
          </a:p>
          <a:p>
            <a:r>
              <a:rPr lang="en-US" dirty="0"/>
              <a:t>For example, of companies that had a major loss of business data, 43% never reopen and 29% close within two years.</a:t>
            </a:r>
          </a:p>
          <a:p>
            <a:endParaRPr lang="en-US" dirty="0"/>
          </a:p>
        </p:txBody>
      </p:sp>
      <p:pic>
        <p:nvPicPr>
          <p:cNvPr id="36866" name="Picture 2" descr="http://www.itcreative.nl/site/images/disaster_recovery_plan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460" y="1920240"/>
            <a:ext cx="6841364" cy="42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067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Planning and Recovery</a:t>
            </a:r>
          </a:p>
        </p:txBody>
      </p:sp>
      <p:sp>
        <p:nvSpPr>
          <p:cNvPr id="4" name="Content Placeholder 3"/>
          <p:cNvSpPr>
            <a:spLocks noGrp="1"/>
          </p:cNvSpPr>
          <p:nvPr>
            <p:ph idx="1"/>
          </p:nvPr>
        </p:nvSpPr>
        <p:spPr>
          <a:xfrm>
            <a:off x="1097280" y="1845733"/>
            <a:ext cx="5924409" cy="4725664"/>
          </a:xfrm>
        </p:spPr>
        <p:txBody>
          <a:bodyPr>
            <a:normAutofit fontScale="92500" lnSpcReduction="10000"/>
          </a:bodyPr>
          <a:lstStyle/>
          <a:p>
            <a:r>
              <a:rPr lang="en-US" dirty="0"/>
              <a:t>Perform a risk assessment</a:t>
            </a:r>
          </a:p>
          <a:p>
            <a:pPr lvl="1"/>
            <a:r>
              <a:rPr lang="en-US" dirty="0"/>
              <a:t>Determine potential consequence of various system disasters</a:t>
            </a:r>
          </a:p>
          <a:p>
            <a:r>
              <a:rPr lang="en-US" dirty="0"/>
              <a:t>Establish priorities</a:t>
            </a:r>
          </a:p>
          <a:p>
            <a:pPr lvl="1"/>
            <a:r>
              <a:rPr lang="en-US" dirty="0"/>
              <a:t>Where to allocate resources first</a:t>
            </a:r>
          </a:p>
          <a:p>
            <a:r>
              <a:rPr lang="en-US" dirty="0"/>
              <a:t>Determine necessary strategies</a:t>
            </a:r>
          </a:p>
          <a:p>
            <a:pPr lvl="1"/>
            <a:r>
              <a:rPr lang="en-US" dirty="0"/>
              <a:t>Facilities, hardware, software, communication links, data files, customer services</a:t>
            </a:r>
          </a:p>
          <a:p>
            <a:pPr lvl="1"/>
            <a:r>
              <a:rPr lang="en-US" dirty="0"/>
              <a:t>Hot sites, warm sites, cold sites</a:t>
            </a:r>
          </a:p>
          <a:p>
            <a:r>
              <a:rPr lang="en-US" dirty="0"/>
              <a:t>Collect Data</a:t>
            </a:r>
          </a:p>
          <a:p>
            <a:pPr lvl="1"/>
            <a:r>
              <a:rPr lang="en-US" dirty="0"/>
              <a:t>Gain input from multiple business areas</a:t>
            </a:r>
          </a:p>
          <a:p>
            <a:r>
              <a:rPr lang="en-US" dirty="0"/>
              <a:t>Document a written plan</a:t>
            </a:r>
          </a:p>
          <a:p>
            <a:r>
              <a:rPr lang="en-US" dirty="0"/>
              <a:t>Develop testing criteria and procedures</a:t>
            </a:r>
          </a:p>
          <a:p>
            <a:r>
              <a:rPr lang="en-US" dirty="0"/>
              <a:t>Test!</a:t>
            </a:r>
          </a:p>
        </p:txBody>
      </p:sp>
      <p:pic>
        <p:nvPicPr>
          <p:cNvPr id="37890" name="Picture 2" descr="http://www.safeandtrained.com/wp-content/uploads/2015/09/disaster-recovery-p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362" y="3160889"/>
            <a:ext cx="4204318" cy="265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19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Planning and Recovery</a:t>
            </a:r>
          </a:p>
        </p:txBody>
      </p:sp>
      <p:sp>
        <p:nvSpPr>
          <p:cNvPr id="4" name="Content Placeholder 3"/>
          <p:cNvSpPr>
            <a:spLocks noGrp="1"/>
          </p:cNvSpPr>
          <p:nvPr>
            <p:ph idx="1"/>
          </p:nvPr>
        </p:nvSpPr>
        <p:spPr>
          <a:xfrm>
            <a:off x="1097280" y="1845734"/>
            <a:ext cx="7346809" cy="4397022"/>
          </a:xfrm>
        </p:spPr>
        <p:txBody>
          <a:bodyPr>
            <a:normAutofit/>
          </a:bodyPr>
          <a:lstStyle/>
          <a:p>
            <a:r>
              <a:rPr lang="en-US" dirty="0"/>
              <a:t>Fault Tolerance</a:t>
            </a:r>
          </a:p>
          <a:p>
            <a:pPr lvl="1"/>
            <a:r>
              <a:rPr lang="en-US" dirty="0"/>
              <a:t>The ability of a system to continue operating properly in the event of the failure of one (or more) of its components.</a:t>
            </a:r>
          </a:p>
          <a:p>
            <a:pPr lvl="1"/>
            <a:r>
              <a:rPr lang="en-US" dirty="0"/>
              <a:t>A fault-tolerant design enables a system to continue its intended operation, possibly at a reduced level, rather than failing completely, when some part of the system fails.</a:t>
            </a:r>
          </a:p>
          <a:p>
            <a:r>
              <a:rPr lang="en-US" dirty="0"/>
              <a:t>Fault Domain</a:t>
            </a:r>
          </a:p>
          <a:p>
            <a:pPr lvl="1"/>
            <a:r>
              <a:rPr lang="en-US" dirty="0"/>
              <a:t>A set of hardware components that share a single point of failure.</a:t>
            </a:r>
          </a:p>
          <a:p>
            <a:pPr lvl="1"/>
            <a:r>
              <a:rPr lang="en-US" dirty="0"/>
              <a:t>Multiple servers connected to the same power feed or network hardware.</a:t>
            </a:r>
          </a:p>
          <a:p>
            <a:r>
              <a:rPr lang="en-US" dirty="0"/>
              <a:t>Single point of failure</a:t>
            </a:r>
          </a:p>
          <a:p>
            <a:pPr lvl="1"/>
            <a:r>
              <a:rPr lang="en-US" dirty="0"/>
              <a:t>A part of a system that will stop the entire system from functioning </a:t>
            </a:r>
            <a:br>
              <a:rPr lang="en-US" dirty="0"/>
            </a:br>
            <a:r>
              <a:rPr lang="en-US" dirty="0"/>
              <a:t>upon failure</a:t>
            </a:r>
          </a:p>
          <a:p>
            <a:pPr lvl="1"/>
            <a:r>
              <a:rPr lang="en-US" dirty="0"/>
              <a:t>Motherboard</a:t>
            </a:r>
          </a:p>
        </p:txBody>
      </p:sp>
      <p:pic>
        <p:nvPicPr>
          <p:cNvPr id="38914" name="Picture 2" descr="https://upload.wikimedia.org/wikipedia/commons/thumb/8/83/Single_Point_of_Failure.png/200px-Single_Point_of_Fail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735" y="3220720"/>
            <a:ext cx="3173039" cy="266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272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AAE60-5D67-5BF4-1FBF-7715B7FBA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E2E59-6091-FB51-74F7-3C2257B30A35}"/>
              </a:ext>
            </a:extLst>
          </p:cNvPr>
          <p:cNvSpPr>
            <a:spLocks noGrp="1"/>
          </p:cNvSpPr>
          <p:nvPr>
            <p:ph type="ctrTitle"/>
          </p:nvPr>
        </p:nvSpPr>
        <p:spPr/>
        <p:txBody>
          <a:bodyPr/>
          <a:lstStyle/>
          <a:p>
            <a:r>
              <a:rPr lang="en-US" dirty="0"/>
              <a:t>ECSC 325.200</a:t>
            </a:r>
            <a:br>
              <a:rPr lang="en-US" dirty="0"/>
            </a:br>
            <a:r>
              <a:rPr lang="en-US" sz="5400" dirty="0"/>
              <a:t>Web Server Administration</a:t>
            </a:r>
          </a:p>
        </p:txBody>
      </p:sp>
      <p:sp>
        <p:nvSpPr>
          <p:cNvPr id="3" name="Subtitle 2">
            <a:extLst>
              <a:ext uri="{FF2B5EF4-FFF2-40B4-BE49-F238E27FC236}">
                <a16:creationId xmlns:a16="http://schemas.microsoft.com/office/drawing/2014/main" id="{A7917A61-0A66-533A-5140-A493B98BC8BC}"/>
              </a:ext>
            </a:extLst>
          </p:cNvPr>
          <p:cNvSpPr>
            <a:spLocks noGrp="1"/>
          </p:cNvSpPr>
          <p:nvPr>
            <p:ph type="subTitle" idx="1"/>
          </p:nvPr>
        </p:nvSpPr>
        <p:spPr/>
        <p:txBody>
          <a:bodyPr/>
          <a:lstStyle/>
          <a:p>
            <a:r>
              <a:rPr lang="en-US" dirty="0"/>
              <a:t>Spring 2025 – Week 2-2 – January 23</a:t>
            </a:r>
            <a:r>
              <a:rPr lang="en-US" baseline="30000" dirty="0"/>
              <a:t>rd</a:t>
            </a:r>
            <a:r>
              <a:rPr lang="en-US" dirty="0"/>
              <a:t>, 2025</a:t>
            </a:r>
          </a:p>
          <a:p>
            <a:r>
              <a:rPr lang="en-US" dirty="0"/>
              <a:t>Introduction and overview 2 Continued</a:t>
            </a:r>
          </a:p>
        </p:txBody>
      </p:sp>
    </p:spTree>
    <p:extLst>
      <p:ext uri="{BB962C8B-B14F-4D97-AF65-F5344CB8AC3E}">
        <p14:creationId xmlns:p14="http://schemas.microsoft.com/office/powerpoint/2010/main" val="908290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Ethernet Cables</a:t>
            </a:r>
          </a:p>
        </p:txBody>
      </p:sp>
      <p:sp>
        <p:nvSpPr>
          <p:cNvPr id="3" name="Content Placeholder 2"/>
          <p:cNvSpPr>
            <a:spLocks noGrp="1"/>
          </p:cNvSpPr>
          <p:nvPr>
            <p:ph idx="1"/>
          </p:nvPr>
        </p:nvSpPr>
        <p:spPr>
          <a:xfrm>
            <a:off x="1097280" y="1845734"/>
            <a:ext cx="10058400" cy="4414254"/>
          </a:xfrm>
        </p:spPr>
        <p:txBody>
          <a:bodyPr>
            <a:normAutofit fontScale="85000" lnSpcReduction="20000"/>
          </a:bodyPr>
          <a:lstStyle/>
          <a:p>
            <a:r>
              <a:rPr lang="en-US" sz="2400" dirty="0"/>
              <a:t>Four twisted pairs of wires</a:t>
            </a:r>
          </a:p>
          <a:p>
            <a:r>
              <a:rPr lang="en-US" sz="2400" dirty="0"/>
              <a:t>Shielded or Unshielded</a:t>
            </a:r>
          </a:p>
          <a:p>
            <a:r>
              <a:rPr lang="en-US" sz="2400" dirty="0"/>
              <a:t>8 pin, 8 conductor connector (8P8C)</a:t>
            </a:r>
          </a:p>
          <a:p>
            <a:r>
              <a:rPr lang="en-US" sz="2400" dirty="0"/>
              <a:t>Category 5e:</a:t>
            </a:r>
          </a:p>
          <a:p>
            <a:pPr lvl="1"/>
            <a:r>
              <a:rPr lang="en-US" sz="2000" dirty="0"/>
              <a:t>100MHz, 1 Gigabit up to 100 meters</a:t>
            </a:r>
          </a:p>
          <a:p>
            <a:r>
              <a:rPr lang="en-US" sz="2200" dirty="0"/>
              <a:t>Category 6:</a:t>
            </a:r>
          </a:p>
          <a:p>
            <a:pPr lvl="1"/>
            <a:r>
              <a:rPr lang="en-US" sz="2000" dirty="0"/>
              <a:t>250MHz, 10 Gbit up to 55 meters</a:t>
            </a:r>
          </a:p>
          <a:p>
            <a:r>
              <a:rPr lang="en-US" sz="2200" dirty="0"/>
              <a:t>Category 6a:</a:t>
            </a:r>
          </a:p>
          <a:p>
            <a:pPr lvl="1"/>
            <a:r>
              <a:rPr lang="en-US" sz="2000" dirty="0"/>
              <a:t>500MHz, 10 Gbit up to 100 meters</a:t>
            </a:r>
          </a:p>
          <a:p>
            <a:r>
              <a:rPr lang="en-US" sz="2200" dirty="0"/>
              <a:t>Category 7:</a:t>
            </a:r>
          </a:p>
          <a:p>
            <a:pPr lvl="1"/>
            <a:r>
              <a:rPr lang="en-US" sz="2000" dirty="0"/>
              <a:t>600MHz, 10 Gbit up to 100 meters, shielded</a:t>
            </a:r>
          </a:p>
          <a:p>
            <a:r>
              <a:rPr lang="en-US" sz="2200" dirty="0"/>
              <a:t>Category 8:</a:t>
            </a:r>
          </a:p>
          <a:p>
            <a:pPr lvl="1"/>
            <a:r>
              <a:rPr lang="en-US" sz="2000" dirty="0"/>
              <a:t>2GHz, 10 Gbit+, 30-36 meters, 8P8C, TERA, or GG45 connectors</a:t>
            </a:r>
          </a:p>
        </p:txBody>
      </p:sp>
      <p:pic>
        <p:nvPicPr>
          <p:cNvPr id="5122" name="Picture 2" descr="http://www.speedguide.net/images/pics/news/5707_gigabit-ether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566" y="2229174"/>
            <a:ext cx="3370499" cy="33607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270250E-66AF-4812-81B3-11A397FADA8E}"/>
              </a:ext>
            </a:extLst>
          </p:cNvPr>
          <p:cNvSpPr>
            <a:spLocks noGrp="1"/>
          </p:cNvSpPr>
          <p:nvPr>
            <p:ph type="sldNum" sz="quarter" idx="12"/>
          </p:nvPr>
        </p:nvSpPr>
        <p:spPr/>
        <p:txBody>
          <a:bodyPr/>
          <a:lstStyle/>
          <a:p>
            <a:fld id="{8B519047-9AFA-4A82-8069-D12132B7B90E}" type="slidenum">
              <a:rPr lang="en-US" smtClean="0"/>
              <a:t>57</a:t>
            </a:fld>
            <a:endParaRPr lang="en-US" dirty="0"/>
          </a:p>
        </p:txBody>
      </p:sp>
      <p:pic>
        <p:nvPicPr>
          <p:cNvPr id="7" name="Picture 6">
            <a:extLst>
              <a:ext uri="{FF2B5EF4-FFF2-40B4-BE49-F238E27FC236}">
                <a16:creationId xmlns:a16="http://schemas.microsoft.com/office/drawing/2014/main" id="{9429C996-AE1E-7A17-8A18-8CCA4295D3F5}"/>
              </a:ext>
            </a:extLst>
          </p:cNvPr>
          <p:cNvPicPr>
            <a:picLocks noChangeAspect="1"/>
          </p:cNvPicPr>
          <p:nvPr/>
        </p:nvPicPr>
        <p:blipFill>
          <a:blip r:embed="rId3"/>
          <a:stretch>
            <a:fillRect/>
          </a:stretch>
        </p:blipFill>
        <p:spPr>
          <a:xfrm>
            <a:off x="8974444" y="1845734"/>
            <a:ext cx="2181236" cy="4414253"/>
          </a:xfrm>
          <a:prstGeom prst="rect">
            <a:avLst/>
          </a:prstGeom>
        </p:spPr>
      </p:pic>
    </p:spTree>
    <p:extLst>
      <p:ext uri="{BB962C8B-B14F-4D97-AF65-F5344CB8AC3E}">
        <p14:creationId xmlns:p14="http://schemas.microsoft.com/office/powerpoint/2010/main" val="3757052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Redundancy</a:t>
            </a:r>
          </a:p>
        </p:txBody>
      </p:sp>
      <p:sp>
        <p:nvSpPr>
          <p:cNvPr id="3" name="Content Placeholder 2"/>
          <p:cNvSpPr>
            <a:spLocks noGrp="1"/>
          </p:cNvSpPr>
          <p:nvPr>
            <p:ph sz="half" idx="1"/>
          </p:nvPr>
        </p:nvSpPr>
        <p:spPr/>
        <p:txBody>
          <a:bodyPr/>
          <a:lstStyle/>
          <a:p>
            <a:r>
              <a:rPr lang="en-US" dirty="0"/>
              <a:t>Redundancy is the duplication of critical components or functions of a system with the intention of increasing the reliability of the system</a:t>
            </a:r>
          </a:p>
          <a:p>
            <a:r>
              <a:rPr lang="en-US" dirty="0"/>
              <a:t>Maintain performance without human intervention</a:t>
            </a:r>
          </a:p>
          <a:p>
            <a:r>
              <a:rPr lang="en-US" dirty="0"/>
              <a:t>Examples:</a:t>
            </a:r>
          </a:p>
          <a:p>
            <a:pPr lvl="1"/>
            <a:r>
              <a:rPr lang="en-US" dirty="0"/>
              <a:t>Multiple connections to the same network</a:t>
            </a:r>
          </a:p>
          <a:p>
            <a:pPr lvl="1"/>
            <a:r>
              <a:rPr lang="en-US" dirty="0"/>
              <a:t>Multiple power feeds</a:t>
            </a:r>
          </a:p>
          <a:p>
            <a:pPr lvl="1"/>
            <a:r>
              <a:rPr lang="en-US" dirty="0"/>
              <a:t>Multiple Disks (RAID)</a:t>
            </a:r>
          </a:p>
          <a:p>
            <a:pPr lvl="1"/>
            <a:r>
              <a:rPr lang="en-US" dirty="0"/>
              <a:t>Duplicate copies of data</a:t>
            </a:r>
          </a:p>
        </p:txBody>
      </p:sp>
      <p:sp>
        <p:nvSpPr>
          <p:cNvPr id="4" name="Content Placeholder 3"/>
          <p:cNvSpPr>
            <a:spLocks noGrp="1"/>
          </p:cNvSpPr>
          <p:nvPr>
            <p:ph sz="half" idx="2"/>
          </p:nvPr>
        </p:nvSpPr>
        <p:spPr/>
        <p:txBody>
          <a:bodyPr/>
          <a:lstStyle/>
          <a:p>
            <a:r>
              <a:rPr lang="en-US" dirty="0"/>
              <a:t>Advantages:</a:t>
            </a:r>
          </a:p>
          <a:p>
            <a:pPr lvl="1"/>
            <a:r>
              <a:rPr lang="en-US" dirty="0"/>
              <a:t>Eliminate single points of failure</a:t>
            </a:r>
          </a:p>
          <a:p>
            <a:pPr lvl="1"/>
            <a:r>
              <a:rPr lang="en-US" dirty="0"/>
              <a:t>Potentially provide extra capacity</a:t>
            </a:r>
          </a:p>
          <a:p>
            <a:pPr lvl="1"/>
            <a:r>
              <a:rPr lang="en-US" dirty="0"/>
              <a:t>Distribution of load</a:t>
            </a:r>
          </a:p>
          <a:p>
            <a:pPr lvl="1"/>
            <a:r>
              <a:rPr lang="en-US" dirty="0"/>
              <a:t>System reliability</a:t>
            </a:r>
          </a:p>
          <a:p>
            <a:pPr lvl="1"/>
            <a:endParaRPr lang="en-US" dirty="0"/>
          </a:p>
          <a:p>
            <a:r>
              <a:rPr lang="en-US" dirty="0"/>
              <a:t>Disadvantages:</a:t>
            </a:r>
          </a:p>
          <a:p>
            <a:pPr lvl="1"/>
            <a:r>
              <a:rPr lang="en-US" dirty="0"/>
              <a:t>Increased cost</a:t>
            </a:r>
          </a:p>
          <a:p>
            <a:pPr lvl="1"/>
            <a:r>
              <a:rPr lang="en-US" dirty="0"/>
              <a:t>Performance cost</a:t>
            </a:r>
          </a:p>
          <a:p>
            <a:pPr lvl="1"/>
            <a:r>
              <a:rPr lang="en-US" dirty="0"/>
              <a:t>Maintenance cost</a:t>
            </a:r>
          </a:p>
          <a:p>
            <a:pPr lvl="1"/>
            <a:r>
              <a:rPr lang="en-US" dirty="0"/>
              <a:t>Infrastructure overhead</a:t>
            </a:r>
          </a:p>
        </p:txBody>
      </p:sp>
      <p:sp>
        <p:nvSpPr>
          <p:cNvPr id="5" name="Rectangle 4"/>
          <p:cNvSpPr/>
          <p:nvPr/>
        </p:nvSpPr>
        <p:spPr>
          <a:xfrm rot="618958">
            <a:off x="8784216" y="3478481"/>
            <a:ext cx="2922596" cy="1323439"/>
          </a:xfrm>
          <a:prstGeom prst="rect">
            <a:avLst/>
          </a:prstGeom>
          <a:noFill/>
        </p:spPr>
        <p:txBody>
          <a:bodyPr wrap="none" lIns="91440" tIns="45720" rIns="91440" bIns="45720">
            <a:spAutoFit/>
          </a:bodyPr>
          <a:lstStyle/>
          <a:p>
            <a:pPr algn="ctr"/>
            <a:r>
              <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 + 1 !</a:t>
            </a:r>
          </a:p>
        </p:txBody>
      </p:sp>
    </p:spTree>
    <p:extLst>
      <p:ext uri="{BB962C8B-B14F-4D97-AF65-F5344CB8AC3E}">
        <p14:creationId xmlns:p14="http://schemas.microsoft.com/office/powerpoint/2010/main" val="19237939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Availability</a:t>
            </a:r>
          </a:p>
        </p:txBody>
      </p:sp>
      <p:sp>
        <p:nvSpPr>
          <p:cNvPr id="5" name="Content Placeholder 4"/>
          <p:cNvSpPr>
            <a:spLocks noGrp="1"/>
          </p:cNvSpPr>
          <p:nvPr>
            <p:ph idx="1"/>
          </p:nvPr>
        </p:nvSpPr>
        <p:spPr>
          <a:xfrm>
            <a:off x="1097280" y="1845733"/>
            <a:ext cx="6085840" cy="4241395"/>
          </a:xfrm>
        </p:spPr>
        <p:txBody>
          <a:bodyPr/>
          <a:lstStyle/>
          <a:p>
            <a:r>
              <a:rPr lang="en-US" dirty="0"/>
              <a:t>High Availability (HA) refers to the availability of resources in a computer system, in the wake of component failures in the system.</a:t>
            </a:r>
          </a:p>
          <a:p>
            <a:r>
              <a:rPr lang="en-US" dirty="0"/>
              <a:t>HA is a characteristic of a system</a:t>
            </a:r>
          </a:p>
          <a:p>
            <a:r>
              <a:rPr lang="en-US" dirty="0"/>
              <a:t>HA Systems feature several key items:</a:t>
            </a:r>
          </a:p>
          <a:p>
            <a:pPr lvl="1"/>
            <a:r>
              <a:rPr lang="en-US" dirty="0"/>
              <a:t>Elimination of single points of failure</a:t>
            </a:r>
          </a:p>
          <a:p>
            <a:pPr lvl="1"/>
            <a:r>
              <a:rPr lang="en-US" dirty="0"/>
              <a:t>Reliable components</a:t>
            </a:r>
          </a:p>
          <a:p>
            <a:pPr lvl="1"/>
            <a:r>
              <a:rPr lang="en-US" dirty="0"/>
              <a:t>Failure detection</a:t>
            </a:r>
          </a:p>
          <a:p>
            <a:r>
              <a:rPr lang="en-US" dirty="0"/>
              <a:t>HA is generally measured by </a:t>
            </a:r>
            <a:r>
              <a:rPr lang="en-US" u="sng" dirty="0"/>
              <a:t>unscheduled</a:t>
            </a:r>
            <a:r>
              <a:rPr lang="en-US" dirty="0"/>
              <a:t> downtime</a:t>
            </a:r>
          </a:p>
          <a:p>
            <a:pPr lvl="1"/>
            <a:r>
              <a:rPr lang="en-US" dirty="0"/>
              <a:t>Scheduled downtime would not be counted</a:t>
            </a:r>
          </a:p>
        </p:txBody>
      </p:sp>
      <p:pic>
        <p:nvPicPr>
          <p:cNvPr id="1026" name="Picture 2" descr="https://upload.wikimedia.org/wikipedia/commons/6/63/2nodeHAclus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400" y="1851482"/>
            <a:ext cx="3759200" cy="438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92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Types of Servers</a:t>
            </a:r>
          </a:p>
        </p:txBody>
      </p:sp>
      <p:sp>
        <p:nvSpPr>
          <p:cNvPr id="8" name="Content Placeholder 7"/>
          <p:cNvSpPr>
            <a:spLocks noGrp="1"/>
          </p:cNvSpPr>
          <p:nvPr>
            <p:ph idx="1"/>
          </p:nvPr>
        </p:nvSpPr>
        <p:spPr>
          <a:xfrm>
            <a:off x="1097279" y="1845734"/>
            <a:ext cx="7822433" cy="4313526"/>
          </a:xfrm>
        </p:spPr>
        <p:txBody>
          <a:bodyPr>
            <a:normAutofit/>
          </a:bodyPr>
          <a:lstStyle/>
          <a:p>
            <a:r>
              <a:rPr lang="en-US" dirty="0"/>
              <a:t>File Server</a:t>
            </a:r>
          </a:p>
          <a:p>
            <a:pPr lvl="1"/>
            <a:r>
              <a:rPr lang="en-US" dirty="0"/>
              <a:t>A computer attached to a network that has the primary purpose of providing a location for shared disk access, i.e. shared storage of computer files (such as documents, sound files, photographs, movies, images, databases, etc.) that can be accessed by the workstations that are attached to the same computer network.</a:t>
            </a:r>
          </a:p>
          <a:p>
            <a:pPr lvl="1"/>
            <a:r>
              <a:rPr lang="en-US" dirty="0"/>
              <a:t>Shares files and folders, storage space to hold files and folders, over a network.</a:t>
            </a:r>
          </a:p>
          <a:p>
            <a:pPr lvl="1"/>
            <a:r>
              <a:rPr lang="en-US" dirty="0"/>
              <a:t>Often replaced by a large standalone device (NAS).</a:t>
            </a:r>
          </a:p>
          <a:p>
            <a:pPr lvl="1"/>
            <a:r>
              <a:rPr lang="en-US" dirty="0"/>
              <a:t>Storage size, storage speed, redundancy</a:t>
            </a:r>
          </a:p>
          <a:p>
            <a:pPr lvl="1"/>
            <a:r>
              <a:rPr lang="en-US" dirty="0"/>
              <a:t>Fast storage subsystem is more important than RAM or CPU speed</a:t>
            </a:r>
          </a:p>
          <a:p>
            <a:pPr lvl="1"/>
            <a:r>
              <a:rPr lang="en-US" dirty="0"/>
              <a:t>Useful in web environments with a large number of static web pages</a:t>
            </a:r>
          </a:p>
          <a:p>
            <a:pPr lvl="1"/>
            <a:r>
              <a:rPr lang="en-US" dirty="0"/>
              <a:t>May also appropriate for FTP servers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280" y="3829234"/>
            <a:ext cx="2438400" cy="2438400"/>
          </a:xfrm>
          <a:prstGeom prst="rect">
            <a:avLst/>
          </a:prstGeom>
        </p:spPr>
      </p:pic>
    </p:spTree>
    <p:extLst>
      <p:ext uri="{BB962C8B-B14F-4D97-AF65-F5344CB8AC3E}">
        <p14:creationId xmlns:p14="http://schemas.microsoft.com/office/powerpoint/2010/main" val="371738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Availability</a:t>
            </a:r>
          </a:p>
        </p:txBody>
      </p:sp>
      <p:sp>
        <p:nvSpPr>
          <p:cNvPr id="5" name="Content Placeholder 4"/>
          <p:cNvSpPr>
            <a:spLocks noGrp="1"/>
          </p:cNvSpPr>
          <p:nvPr>
            <p:ph idx="1"/>
          </p:nvPr>
        </p:nvSpPr>
        <p:spPr>
          <a:xfrm>
            <a:off x="1097280" y="1845734"/>
            <a:ext cx="6138898" cy="4023360"/>
          </a:xfrm>
        </p:spPr>
        <p:txBody>
          <a:bodyPr/>
          <a:lstStyle/>
          <a:p>
            <a:r>
              <a:rPr lang="en-US" dirty="0"/>
              <a:t>HA is generally measured by downtime</a:t>
            </a:r>
          </a:p>
          <a:p>
            <a:pPr lvl="1"/>
            <a:r>
              <a:rPr lang="en-US" dirty="0"/>
              <a:t>Scheduled downtime</a:t>
            </a:r>
          </a:p>
          <a:p>
            <a:pPr lvl="2"/>
            <a:r>
              <a:rPr lang="en-US" sz="1600" dirty="0"/>
              <a:t>System patches or configuration changes requiring a reboot</a:t>
            </a:r>
          </a:p>
          <a:p>
            <a:pPr lvl="2"/>
            <a:r>
              <a:rPr lang="en-US" sz="1600" dirty="0"/>
              <a:t>Logical, scheduled, approved events</a:t>
            </a:r>
          </a:p>
          <a:p>
            <a:pPr lvl="1"/>
            <a:r>
              <a:rPr lang="en-US" dirty="0"/>
              <a:t>Unscheduled downtime</a:t>
            </a:r>
          </a:p>
          <a:p>
            <a:pPr lvl="2"/>
            <a:r>
              <a:rPr lang="en-US" sz="1600" dirty="0"/>
              <a:t>Internal and external hardware or software failure</a:t>
            </a:r>
          </a:p>
          <a:p>
            <a:pPr lvl="2"/>
            <a:r>
              <a:rPr lang="en-US" sz="1600" dirty="0"/>
              <a:t>Natural disaster, security breach</a:t>
            </a:r>
          </a:p>
          <a:p>
            <a:r>
              <a:rPr lang="en-US" dirty="0"/>
              <a:t>Availability is usually measured as a percentage</a:t>
            </a:r>
          </a:p>
          <a:p>
            <a:pPr lvl="1"/>
            <a:r>
              <a:rPr lang="en-US" dirty="0"/>
              <a:t>Percentage of minutes per year a system is online</a:t>
            </a:r>
          </a:p>
          <a:p>
            <a:pPr lvl="1"/>
            <a:r>
              <a:rPr lang="en-US" dirty="0"/>
              <a:t>99.999% - Five Nines – 5.26 minutes of downtime per year</a:t>
            </a:r>
          </a:p>
          <a:p>
            <a:r>
              <a:rPr lang="en-US" dirty="0"/>
              <a:t>May be measured and interpreted multiple ways</a:t>
            </a:r>
          </a:p>
        </p:txBody>
      </p:sp>
      <p:pic>
        <p:nvPicPr>
          <p:cNvPr id="6" name="Picture 2" descr="https://upload.wikimedia.org/wikipedia/commons/6/63/2nodeHAcluster.png">
            <a:extLst>
              <a:ext uri="{FF2B5EF4-FFF2-40B4-BE49-F238E27FC236}">
                <a16:creationId xmlns:a16="http://schemas.microsoft.com/office/drawing/2014/main" id="{E4DB18B2-ACA7-4442-8E0C-7EF59522B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1851482"/>
            <a:ext cx="3759200" cy="438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8041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Backups</a:t>
            </a:r>
          </a:p>
        </p:txBody>
      </p:sp>
      <p:sp>
        <p:nvSpPr>
          <p:cNvPr id="3" name="Content Placeholder 2"/>
          <p:cNvSpPr>
            <a:spLocks noGrp="1"/>
          </p:cNvSpPr>
          <p:nvPr>
            <p:ph idx="1"/>
          </p:nvPr>
        </p:nvSpPr>
        <p:spPr/>
        <p:txBody>
          <a:bodyPr/>
          <a:lstStyle/>
          <a:p>
            <a:r>
              <a:rPr lang="en-US" dirty="0"/>
              <a:t>The process of copying and archiving data so it can be used to restore data in the event of a data loss.</a:t>
            </a:r>
          </a:p>
          <a:p>
            <a:r>
              <a:rPr lang="en-US" dirty="0"/>
              <a:t>Backups should be kept in a geographically different location from primary data storage.</a:t>
            </a:r>
          </a:p>
          <a:p>
            <a:r>
              <a:rPr lang="en-US" dirty="0"/>
              <a:t>Testing that your backups work is critical!</a:t>
            </a:r>
          </a:p>
          <a:p>
            <a:r>
              <a:rPr lang="en-US" dirty="0"/>
              <a:t>Backups can use any type of media.</a:t>
            </a:r>
          </a:p>
          <a:p>
            <a:pPr lvl="1"/>
            <a:r>
              <a:rPr lang="en-US" dirty="0"/>
              <a:t>Writable discs (CD/DVD) generally have a short lifespan</a:t>
            </a:r>
          </a:p>
          <a:p>
            <a:pPr lvl="1"/>
            <a:r>
              <a:rPr lang="en-US" dirty="0"/>
              <a:t>Magnetic tapes have a longer life but are restricted by serial access</a:t>
            </a:r>
          </a:p>
          <a:p>
            <a:r>
              <a:rPr lang="en-US" dirty="0"/>
              <a:t>Multiple backups for redundancy!</a:t>
            </a:r>
          </a:p>
          <a:p>
            <a:r>
              <a:rPr lang="en-US" dirty="0"/>
              <a:t>Backups can be of an entire system, or only specific data.</a:t>
            </a:r>
          </a:p>
        </p:txBody>
      </p:sp>
      <p:pic>
        <p:nvPicPr>
          <p:cNvPr id="2050" name="Picture 2" descr="http://www.goodsync.com/images/back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2980" y="3945043"/>
            <a:ext cx="2552700"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9556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Backups</a:t>
            </a:r>
          </a:p>
        </p:txBody>
      </p:sp>
      <p:sp>
        <p:nvSpPr>
          <p:cNvPr id="3" name="Content Placeholder 2"/>
          <p:cNvSpPr>
            <a:spLocks noGrp="1"/>
          </p:cNvSpPr>
          <p:nvPr>
            <p:ph idx="1"/>
          </p:nvPr>
        </p:nvSpPr>
        <p:spPr>
          <a:xfrm>
            <a:off x="1097280" y="1845733"/>
            <a:ext cx="10058400" cy="4792134"/>
          </a:xfrm>
        </p:spPr>
        <p:txBody>
          <a:bodyPr>
            <a:normAutofit/>
          </a:bodyPr>
          <a:lstStyle/>
          <a:p>
            <a:r>
              <a:rPr lang="en-US" dirty="0"/>
              <a:t>Full Backups</a:t>
            </a:r>
          </a:p>
          <a:p>
            <a:pPr lvl="1"/>
            <a:r>
              <a:rPr lang="en-US" dirty="0"/>
              <a:t>Takes a complete backup of all data at a given point</a:t>
            </a:r>
          </a:p>
          <a:p>
            <a:pPr lvl="1"/>
            <a:r>
              <a:rPr lang="en-US" dirty="0"/>
              <a:t>System images may be useful for backup, can be more difficult to restore from</a:t>
            </a:r>
          </a:p>
          <a:p>
            <a:r>
              <a:rPr lang="en-US" dirty="0"/>
              <a:t>Incremental</a:t>
            </a:r>
          </a:p>
          <a:p>
            <a:pPr lvl="1"/>
            <a:r>
              <a:rPr lang="en-US" dirty="0"/>
              <a:t>Only makes backups of items that changed since last incremental backup</a:t>
            </a:r>
          </a:p>
          <a:p>
            <a:pPr lvl="1"/>
            <a:r>
              <a:rPr lang="en-US" dirty="0"/>
              <a:t>Full system restore requires restoring a full backup, followed by each incremental</a:t>
            </a:r>
          </a:p>
          <a:p>
            <a:pPr lvl="1"/>
            <a:r>
              <a:rPr lang="en-US" dirty="0"/>
              <a:t>Synthetic full backups can be created through software</a:t>
            </a:r>
          </a:p>
          <a:p>
            <a:pPr lvl="1"/>
            <a:r>
              <a:rPr lang="en-US" dirty="0"/>
              <a:t>Weekly full, daily </a:t>
            </a:r>
            <a:r>
              <a:rPr lang="en-US" dirty="0" err="1"/>
              <a:t>incrementals</a:t>
            </a:r>
            <a:endParaRPr lang="en-US" dirty="0"/>
          </a:p>
          <a:p>
            <a:r>
              <a:rPr lang="en-US" dirty="0"/>
              <a:t>Differential</a:t>
            </a:r>
          </a:p>
          <a:p>
            <a:pPr lvl="1"/>
            <a:r>
              <a:rPr lang="en-US" dirty="0"/>
              <a:t>Only makes backups of items that have changed since last full backup</a:t>
            </a:r>
          </a:p>
          <a:p>
            <a:pPr lvl="1"/>
            <a:r>
              <a:rPr lang="en-US" dirty="0"/>
              <a:t>Restore requires a full and most recent differential backup</a:t>
            </a:r>
          </a:p>
          <a:p>
            <a:pPr lvl="1"/>
            <a:r>
              <a:rPr lang="en-US" dirty="0"/>
              <a:t>Weekly full, daily differentials</a:t>
            </a:r>
          </a:p>
          <a:p>
            <a:pPr lvl="1"/>
            <a:r>
              <a:rPr lang="en-US" dirty="0"/>
              <a:t>Most common type of backups</a:t>
            </a:r>
          </a:p>
          <a:p>
            <a:pPr lvl="1"/>
            <a:endParaRPr lang="en-US" dirty="0"/>
          </a:p>
        </p:txBody>
      </p:sp>
      <p:pic>
        <p:nvPicPr>
          <p:cNvPr id="2050" name="Picture 2" descr="http://www.goodsync.com/images/back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2980" y="3945043"/>
            <a:ext cx="2552700"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887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Backups</a:t>
            </a:r>
          </a:p>
        </p:txBody>
      </p:sp>
      <p:sp>
        <p:nvSpPr>
          <p:cNvPr id="3" name="Content Placeholder 2"/>
          <p:cNvSpPr>
            <a:spLocks noGrp="1"/>
          </p:cNvSpPr>
          <p:nvPr>
            <p:ph idx="1"/>
          </p:nvPr>
        </p:nvSpPr>
        <p:spPr>
          <a:xfrm>
            <a:off x="1097280" y="1845733"/>
            <a:ext cx="10058400" cy="4792134"/>
          </a:xfrm>
        </p:spPr>
        <p:txBody>
          <a:bodyPr>
            <a:normAutofit/>
          </a:bodyPr>
          <a:lstStyle/>
          <a:p>
            <a:r>
              <a:rPr lang="en-US" dirty="0"/>
              <a:t>Continuous Backups</a:t>
            </a:r>
          </a:p>
          <a:p>
            <a:pPr lvl="1"/>
            <a:r>
              <a:rPr lang="en-US" dirty="0"/>
              <a:t>Changes on a primary system are immediately logged and propagated to backup system</a:t>
            </a:r>
          </a:p>
          <a:p>
            <a:pPr lvl="1"/>
            <a:r>
              <a:rPr lang="en-US" dirty="0"/>
              <a:t>Typically works on byte/block level, instead of file level</a:t>
            </a:r>
          </a:p>
          <a:p>
            <a:r>
              <a:rPr lang="en-US" dirty="0"/>
              <a:t>Snapshot Backups</a:t>
            </a:r>
          </a:p>
          <a:p>
            <a:pPr lvl="1"/>
            <a:r>
              <a:rPr lang="en-US" dirty="0"/>
              <a:t>Systems create a snapshot, which is presented as a copy of the original, which can then be backed up</a:t>
            </a:r>
          </a:p>
          <a:p>
            <a:pPr lvl="1"/>
            <a:r>
              <a:rPr lang="en-US" dirty="0"/>
              <a:t>Services can be </a:t>
            </a:r>
            <a:r>
              <a:rPr lang="en-US" dirty="0" err="1"/>
              <a:t>quiesced</a:t>
            </a:r>
            <a:r>
              <a:rPr lang="en-US" dirty="0"/>
              <a:t> before snapshot, releasing any file locks</a:t>
            </a:r>
          </a:p>
          <a:p>
            <a:pPr lvl="1"/>
            <a:r>
              <a:rPr lang="en-US" dirty="0"/>
              <a:t>Snapshots create a “crash-consistent” state</a:t>
            </a:r>
          </a:p>
          <a:p>
            <a:pPr lvl="1"/>
            <a:r>
              <a:rPr lang="en-US" dirty="0"/>
              <a:t>Backups can then be taken of the snapshot</a:t>
            </a:r>
          </a:p>
          <a:p>
            <a:r>
              <a:rPr lang="en-US" dirty="0"/>
              <a:t>Hot and Cold backups</a:t>
            </a:r>
          </a:p>
          <a:p>
            <a:pPr lvl="1"/>
            <a:r>
              <a:rPr lang="en-US" dirty="0"/>
              <a:t>Hot backups can make a backup while systems are online</a:t>
            </a:r>
          </a:p>
          <a:p>
            <a:pPr lvl="1"/>
            <a:r>
              <a:rPr lang="en-US" dirty="0"/>
              <a:t>Cold backups require data files to be closed </a:t>
            </a:r>
            <a:br>
              <a:rPr lang="en-US" dirty="0"/>
            </a:br>
            <a:r>
              <a:rPr lang="en-US" dirty="0"/>
              <a:t>during backup to prevent change</a:t>
            </a:r>
          </a:p>
          <a:p>
            <a:pPr lvl="2"/>
            <a:r>
              <a:rPr lang="en-US" dirty="0"/>
              <a:t>Quiesce a database to prevent changes during a backup</a:t>
            </a:r>
          </a:p>
        </p:txBody>
      </p:sp>
      <p:pic>
        <p:nvPicPr>
          <p:cNvPr id="2050" name="Picture 2" descr="http://www.goodsync.com/images/back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2980" y="3945043"/>
            <a:ext cx="2552700"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31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Backups</a:t>
            </a:r>
          </a:p>
        </p:txBody>
      </p:sp>
      <p:sp>
        <p:nvSpPr>
          <p:cNvPr id="3" name="Content Placeholder 2"/>
          <p:cNvSpPr>
            <a:spLocks noGrp="1"/>
          </p:cNvSpPr>
          <p:nvPr>
            <p:ph idx="1"/>
          </p:nvPr>
        </p:nvSpPr>
        <p:spPr>
          <a:xfrm>
            <a:off x="1097280" y="1845733"/>
            <a:ext cx="10058400" cy="4792134"/>
          </a:xfrm>
        </p:spPr>
        <p:txBody>
          <a:bodyPr>
            <a:normAutofit/>
          </a:bodyPr>
          <a:lstStyle/>
          <a:p>
            <a:r>
              <a:rPr lang="en-US" dirty="0"/>
              <a:t>Compression</a:t>
            </a:r>
          </a:p>
          <a:p>
            <a:pPr lvl="1"/>
            <a:r>
              <a:rPr lang="en-US" dirty="0"/>
              <a:t>Shrink the size of source data so more data can fit on destination device</a:t>
            </a:r>
          </a:p>
          <a:p>
            <a:pPr lvl="1"/>
            <a:r>
              <a:rPr lang="en-US" dirty="0"/>
              <a:t>Typically will decrease overall backup speed</a:t>
            </a:r>
          </a:p>
          <a:p>
            <a:pPr lvl="1"/>
            <a:r>
              <a:rPr lang="en-US" dirty="0"/>
              <a:t>Extra burden on compression hardware</a:t>
            </a:r>
          </a:p>
          <a:p>
            <a:r>
              <a:rPr lang="en-US" dirty="0"/>
              <a:t>Deduplication</a:t>
            </a:r>
          </a:p>
          <a:p>
            <a:pPr lvl="1"/>
            <a:r>
              <a:rPr lang="en-US" dirty="0"/>
              <a:t>Reduce amount of data stored, by only storing a single copy and saving deduplication metadata</a:t>
            </a:r>
          </a:p>
          <a:p>
            <a:pPr lvl="1"/>
            <a:r>
              <a:rPr lang="en-US" dirty="0"/>
              <a:t>Can be de-duped on source or target</a:t>
            </a:r>
          </a:p>
          <a:p>
            <a:pPr lvl="1"/>
            <a:r>
              <a:rPr lang="en-US" dirty="0"/>
              <a:t>Can potentially increase speed</a:t>
            </a:r>
          </a:p>
          <a:p>
            <a:pPr lvl="1"/>
            <a:r>
              <a:rPr lang="en-US" dirty="0"/>
              <a:t>Extra burden on deduplication hardware</a:t>
            </a:r>
          </a:p>
          <a:p>
            <a:r>
              <a:rPr lang="en-US" dirty="0"/>
              <a:t>Encryption</a:t>
            </a:r>
          </a:p>
          <a:p>
            <a:pPr lvl="1"/>
            <a:r>
              <a:rPr lang="en-US" dirty="0"/>
              <a:t>Backup media is encrypted, minimizing risk if lost</a:t>
            </a:r>
          </a:p>
          <a:p>
            <a:pPr lvl="1"/>
            <a:r>
              <a:rPr lang="en-US" dirty="0"/>
              <a:t>Typically decreases overall backup speed</a:t>
            </a:r>
          </a:p>
          <a:p>
            <a:pPr lvl="1"/>
            <a:r>
              <a:rPr lang="en-US" dirty="0"/>
              <a:t>Additional burden on encryption hardware</a:t>
            </a:r>
          </a:p>
        </p:txBody>
      </p:sp>
      <p:pic>
        <p:nvPicPr>
          <p:cNvPr id="2050" name="Picture 2" descr="http://www.goodsync.com/images/back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2980" y="3945043"/>
            <a:ext cx="2552700"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647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Kernel</a:t>
            </a:r>
          </a:p>
        </p:txBody>
      </p:sp>
      <p:sp>
        <p:nvSpPr>
          <p:cNvPr id="3" name="Content Placeholder 2"/>
          <p:cNvSpPr>
            <a:spLocks noGrp="1"/>
          </p:cNvSpPr>
          <p:nvPr>
            <p:ph idx="1"/>
          </p:nvPr>
        </p:nvSpPr>
        <p:spPr>
          <a:xfrm>
            <a:off x="1097280" y="1845734"/>
            <a:ext cx="10058400" cy="4453466"/>
          </a:xfrm>
        </p:spPr>
        <p:txBody>
          <a:bodyPr/>
          <a:lstStyle/>
          <a:p>
            <a:r>
              <a:rPr lang="en-US" dirty="0"/>
              <a:t>The Linux Kernel is the underlying hardware controlling interface</a:t>
            </a:r>
          </a:p>
          <a:p>
            <a:r>
              <a:rPr lang="en-US" dirty="0"/>
              <a:t>Provides a running environment for application</a:t>
            </a:r>
            <a:br>
              <a:rPr lang="en-US" dirty="0"/>
            </a:br>
            <a:r>
              <a:rPr lang="en-US" dirty="0"/>
              <a:t>software through system calls</a:t>
            </a:r>
          </a:p>
          <a:p>
            <a:r>
              <a:rPr lang="en-US" dirty="0"/>
              <a:t>Handles network, disk, memory, and multitasking</a:t>
            </a:r>
          </a:p>
          <a:p>
            <a:r>
              <a:rPr lang="en-US" dirty="0"/>
              <a:t>Different Linux distributions take a base</a:t>
            </a:r>
            <a:br>
              <a:rPr lang="en-US" dirty="0"/>
            </a:br>
            <a:r>
              <a:rPr lang="en-US" dirty="0"/>
              <a:t>kernel and modify it</a:t>
            </a:r>
          </a:p>
          <a:p>
            <a:r>
              <a:rPr lang="en-US" dirty="0"/>
              <a:t>You can freely download, inspect, build, and</a:t>
            </a:r>
            <a:br>
              <a:rPr lang="en-US" dirty="0"/>
            </a:br>
            <a:r>
              <a:rPr lang="en-US" dirty="0"/>
              <a:t>run the standard Linux kernel</a:t>
            </a:r>
          </a:p>
          <a:p>
            <a:r>
              <a:rPr lang="en-US" dirty="0"/>
              <a:t>Multiple kernels can be installed at once</a:t>
            </a:r>
          </a:p>
          <a:p>
            <a:pPr lvl="1"/>
            <a:r>
              <a:rPr lang="en-US" dirty="0"/>
              <a:t>Running kernel selected at boot time</a:t>
            </a:r>
          </a:p>
          <a:p>
            <a:r>
              <a:rPr lang="en-US" dirty="0"/>
              <a:t>Patch or upgrade your kernels as needed!</a:t>
            </a:r>
          </a:p>
        </p:txBody>
      </p:sp>
      <p:pic>
        <p:nvPicPr>
          <p:cNvPr id="1026" name="Picture 2" descr="https://www.ibm.com/developerworks/library/l-linux-kernel/fig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667" y="2451100"/>
            <a:ext cx="5366258" cy="362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705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File Systems</a:t>
            </a:r>
          </a:p>
        </p:txBody>
      </p:sp>
      <p:sp>
        <p:nvSpPr>
          <p:cNvPr id="3" name="Content Placeholder 2"/>
          <p:cNvSpPr>
            <a:spLocks noGrp="1"/>
          </p:cNvSpPr>
          <p:nvPr>
            <p:ph idx="1"/>
          </p:nvPr>
        </p:nvSpPr>
        <p:spPr>
          <a:xfrm>
            <a:off x="1097280" y="1845734"/>
            <a:ext cx="10058400" cy="4516966"/>
          </a:xfrm>
        </p:spPr>
        <p:txBody>
          <a:bodyPr/>
          <a:lstStyle/>
          <a:p>
            <a:r>
              <a:rPr lang="en-US" dirty="0"/>
              <a:t>A virtual file system is a representation of hardware within the file system</a:t>
            </a:r>
          </a:p>
          <a:p>
            <a:r>
              <a:rPr lang="en-US" dirty="0"/>
              <a:t>Virtual file systems are not backed by physical storage</a:t>
            </a:r>
          </a:p>
          <a:p>
            <a:pPr lvl="1"/>
            <a:r>
              <a:rPr lang="en-US" dirty="0"/>
              <a:t>You can’t permanently save something to virtual storage</a:t>
            </a:r>
          </a:p>
          <a:p>
            <a:r>
              <a:rPr lang="en-US" dirty="0"/>
              <a:t>The </a:t>
            </a:r>
            <a:r>
              <a:rPr lang="en-US" dirty="0">
                <a:latin typeface="Courier New" panose="02070309020205020404" pitchFamily="49" charset="0"/>
                <a:cs typeface="Courier New" panose="02070309020205020404" pitchFamily="49" charset="0"/>
              </a:rPr>
              <a:t>/proc </a:t>
            </a:r>
            <a:r>
              <a:rPr lang="en-US" dirty="0"/>
              <a:t>virtual file system allows configuration and management of</a:t>
            </a:r>
            <a:br>
              <a:rPr lang="en-US" dirty="0"/>
            </a:br>
            <a:r>
              <a:rPr lang="en-US" dirty="0"/>
              <a:t>processes through virtual files</a:t>
            </a:r>
          </a:p>
          <a:p>
            <a:pPr lvl="1"/>
            <a:r>
              <a:rPr lang="en-US" dirty="0"/>
              <a:t>You access, read, and write to it like a file, but it modifies running system behavior</a:t>
            </a:r>
          </a:p>
          <a:p>
            <a:pPr lvl="1"/>
            <a:r>
              <a:rPr lang="en-US" dirty="0"/>
              <a:t>Make calls to the kernel space, request hardware info, etc.</a:t>
            </a:r>
          </a:p>
          <a:p>
            <a:pPr lvl="1"/>
            <a:r>
              <a:rPr lang="en-US" dirty="0">
                <a:latin typeface="Courier New" panose="02070309020205020404" pitchFamily="49" charset="0"/>
                <a:cs typeface="Courier New" panose="02070309020205020404" pitchFamily="49" charset="0"/>
              </a:rPr>
              <a:t>cat /proc/</a:t>
            </a:r>
            <a:r>
              <a:rPr lang="en-US" dirty="0" err="1">
                <a:latin typeface="Courier New" panose="02070309020205020404" pitchFamily="49" charset="0"/>
                <a:cs typeface="Courier New" panose="02070309020205020404" pitchFamily="49" charset="0"/>
              </a:rPr>
              <a:t>cpuinfo</a:t>
            </a:r>
            <a:endParaRPr lang="en-US" dirty="0">
              <a:latin typeface="Courier New" panose="02070309020205020404" pitchFamily="49" charset="0"/>
              <a:cs typeface="Courier New" panose="02070309020205020404" pitchFamily="49" charset="0"/>
            </a:endParaRPr>
          </a:p>
          <a:p>
            <a:r>
              <a:rPr lang="en-US" dirty="0" err="1"/>
              <a:t>SysFS</a:t>
            </a:r>
            <a:r>
              <a:rPr lang="en-US" dirty="0"/>
              <a:t> (</a:t>
            </a:r>
            <a:r>
              <a:rPr lang="en-US" dirty="0">
                <a:latin typeface="Courier New" panose="02070309020205020404" pitchFamily="49" charset="0"/>
                <a:cs typeface="Courier New" panose="02070309020205020404" pitchFamily="49" charset="0"/>
              </a:rPr>
              <a:t>/sys</a:t>
            </a:r>
            <a:r>
              <a:rPr lang="en-US" dirty="0"/>
              <a:t>) provides a view of the device tree as the kernel sees it</a:t>
            </a:r>
          </a:p>
          <a:p>
            <a:r>
              <a:rPr lang="en-US" dirty="0"/>
              <a:t>Temporary filesystems stored in virtual memory</a:t>
            </a:r>
          </a:p>
          <a:p>
            <a:pPr lvl="1"/>
            <a:r>
              <a:rPr lang="en-US" dirty="0"/>
              <a:t>Faster, less disk I/O, less overhead</a:t>
            </a:r>
          </a:p>
          <a:p>
            <a:pPr lvl="1"/>
            <a:r>
              <a:rPr lang="en-US" dirty="0"/>
              <a:t>Not-persistent on reboot</a:t>
            </a:r>
          </a:p>
        </p:txBody>
      </p:sp>
      <p:pic>
        <p:nvPicPr>
          <p:cNvPr id="2050" name="Picture 2" descr="https://upload.wikimedia.org/wikipedia/commons/thumb/e/e1/Operating_system_placement.svg/165px-Operating_system_placemen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601" y="2310085"/>
            <a:ext cx="2479992" cy="366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4062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45733"/>
            <a:ext cx="10058400" cy="4427745"/>
          </a:xfrm>
        </p:spPr>
        <p:txBody>
          <a:bodyPr/>
          <a:lstStyle/>
          <a:p>
            <a:r>
              <a:rPr lang="en-US" dirty="0"/>
              <a:t>SSH is a suite of network communication tools</a:t>
            </a:r>
          </a:p>
          <a:p>
            <a:pPr lvl="1"/>
            <a:r>
              <a:rPr lang="en-US" dirty="0"/>
              <a:t>Based on open standards, guided by the Internet Engineering Task Force (IETF)</a:t>
            </a:r>
          </a:p>
          <a:p>
            <a:pPr lvl="1"/>
            <a:r>
              <a:rPr lang="en-US" dirty="0"/>
              <a:t>100% Encrypted</a:t>
            </a:r>
          </a:p>
          <a:p>
            <a:pPr lvl="1"/>
            <a:r>
              <a:rPr lang="en-US" dirty="0"/>
              <a:t>Remote connections</a:t>
            </a:r>
          </a:p>
          <a:p>
            <a:pPr lvl="1"/>
            <a:r>
              <a:rPr lang="en-US" dirty="0"/>
              <a:t>File transfer</a:t>
            </a:r>
          </a:p>
          <a:p>
            <a:pPr lvl="1"/>
            <a:r>
              <a:rPr lang="en-US" dirty="0"/>
              <a:t>Tunnels</a:t>
            </a:r>
          </a:p>
          <a:p>
            <a:pPr lvl="1"/>
            <a:r>
              <a:rPr lang="en-US" dirty="0"/>
              <a:t>Uses Public Key Cryptography</a:t>
            </a:r>
          </a:p>
          <a:p>
            <a:pPr lvl="2"/>
            <a:r>
              <a:rPr lang="en-US" dirty="0"/>
              <a:t>Senders private key, combined with destinations public key</a:t>
            </a:r>
          </a:p>
          <a:p>
            <a:pPr lvl="2"/>
            <a:r>
              <a:rPr lang="en-US" dirty="0"/>
              <a:t>Destinations private key is used to decrypt</a:t>
            </a:r>
          </a:p>
          <a:p>
            <a:pPr lvl="2"/>
            <a:r>
              <a:rPr lang="en-US" dirty="0"/>
              <a:t>Sufficiently large keys prevent reverse engineering</a:t>
            </a:r>
          </a:p>
          <a:p>
            <a:pPr lvl="1"/>
            <a:r>
              <a:rPr lang="en-US" dirty="0"/>
              <a:t>Uses session keys</a:t>
            </a:r>
          </a:p>
          <a:p>
            <a:pPr lvl="2"/>
            <a:r>
              <a:rPr lang="en-US" dirty="0"/>
              <a:t>Changed regularly</a:t>
            </a:r>
          </a:p>
          <a:p>
            <a:pPr lvl="2"/>
            <a:r>
              <a:rPr lang="en-US" dirty="0"/>
              <a:t>Shared over secure communication session</a:t>
            </a:r>
          </a:p>
          <a:p>
            <a:pPr lvl="2"/>
            <a:r>
              <a:rPr lang="en-US" dirty="0"/>
              <a:t>Extra shared key used to encrypt transmissions</a:t>
            </a:r>
          </a:p>
        </p:txBody>
      </p:sp>
      <p:pic>
        <p:nvPicPr>
          <p:cNvPr id="8" name="Picture 2" descr="http://static.charlieharvey.org.uk/graphics/geekery/ssh-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830" y="3527503"/>
            <a:ext cx="3775436" cy="26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3029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45733"/>
            <a:ext cx="10058400" cy="4427745"/>
          </a:xfrm>
        </p:spPr>
        <p:txBody>
          <a:bodyPr/>
          <a:lstStyle/>
          <a:p>
            <a:r>
              <a:rPr lang="en-US" dirty="0"/>
              <a:t>SSH Keys</a:t>
            </a:r>
          </a:p>
          <a:p>
            <a:pPr lvl="1"/>
            <a:r>
              <a:rPr lang="en-US" dirty="0"/>
              <a:t>A large number with special mathematical properties</a:t>
            </a:r>
          </a:p>
          <a:p>
            <a:pPr lvl="1"/>
            <a:r>
              <a:rPr lang="en-US" dirty="0"/>
              <a:t>Key length is measured in bits</a:t>
            </a:r>
          </a:p>
          <a:p>
            <a:pPr lvl="2"/>
            <a:r>
              <a:rPr lang="en-US" dirty="0"/>
              <a:t>128 bit key has 2^128 possibilities</a:t>
            </a:r>
          </a:p>
          <a:p>
            <a:pPr lvl="1"/>
            <a:r>
              <a:rPr lang="en-US" dirty="0"/>
              <a:t>Larger key sizes create more possible permutations</a:t>
            </a:r>
          </a:p>
          <a:p>
            <a:pPr lvl="1"/>
            <a:r>
              <a:rPr lang="en-US" dirty="0"/>
              <a:t>2048-bit or higher</a:t>
            </a:r>
          </a:p>
          <a:p>
            <a:pPr lvl="1"/>
            <a:r>
              <a:rPr lang="en-US" dirty="0"/>
              <a:t>Higher encryption levels require more computation</a:t>
            </a:r>
          </a:p>
          <a:p>
            <a:pPr lvl="1"/>
            <a:r>
              <a:rPr lang="en-US" dirty="0"/>
              <a:t>Various key types</a:t>
            </a:r>
          </a:p>
          <a:p>
            <a:pPr lvl="2"/>
            <a:r>
              <a:rPr lang="en-US" dirty="0"/>
              <a:t>RSA, DSA, EDSA</a:t>
            </a:r>
          </a:p>
          <a:p>
            <a:r>
              <a:rPr lang="en-US" dirty="0"/>
              <a:t>Encryption Algorithms</a:t>
            </a:r>
          </a:p>
          <a:p>
            <a:pPr lvl="1"/>
            <a:r>
              <a:rPr lang="en-US" dirty="0"/>
              <a:t>SSH can use many different encryption algorithms</a:t>
            </a:r>
          </a:p>
          <a:p>
            <a:pPr lvl="1"/>
            <a:r>
              <a:rPr lang="en-US" dirty="0"/>
              <a:t>Both parties must agree!</a:t>
            </a:r>
          </a:p>
        </p:txBody>
      </p:sp>
      <p:pic>
        <p:nvPicPr>
          <p:cNvPr id="7" name="Picture 2" descr="http://static.charlieharvey.org.uk/graphics/geekery/ssh-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830" y="3527503"/>
            <a:ext cx="3775436" cy="26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45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SSH</a:t>
            </a:r>
          </a:p>
        </p:txBody>
      </p:sp>
      <p:sp>
        <p:nvSpPr>
          <p:cNvPr id="6" name="Content Placeholder 5"/>
          <p:cNvSpPr>
            <a:spLocks noGrp="1"/>
          </p:cNvSpPr>
          <p:nvPr>
            <p:ph idx="1"/>
          </p:nvPr>
        </p:nvSpPr>
        <p:spPr>
          <a:xfrm>
            <a:off x="1097280" y="1845733"/>
            <a:ext cx="10058400" cy="4427745"/>
          </a:xfrm>
        </p:spPr>
        <p:txBody>
          <a:bodyPr/>
          <a:lstStyle/>
          <a:p>
            <a:r>
              <a:rPr lang="en-US" dirty="0"/>
              <a:t>Connecting with SSH</a:t>
            </a:r>
          </a:p>
          <a:p>
            <a:pPr lvl="1"/>
            <a:r>
              <a:rPr lang="en-US" dirty="0"/>
              <a:t>We can use putty to connect from Windows</a:t>
            </a:r>
          </a:p>
          <a:p>
            <a:pPr lvl="1"/>
            <a:r>
              <a:rPr lang="en-US" dirty="0"/>
              <a:t>We can use SSH from Mac or Linux</a:t>
            </a:r>
          </a:p>
          <a:p>
            <a:pPr lvl="1"/>
            <a:r>
              <a:rPr lang="en-US" strike="sngStrike" dirty="0"/>
              <a:t>From on campus, we can connect directly to our machines via SSH</a:t>
            </a:r>
          </a:p>
          <a:p>
            <a:pPr lvl="2"/>
            <a:r>
              <a:rPr lang="en-US" strike="sngStrike" dirty="0" err="1"/>
              <a:t>ssh</a:t>
            </a:r>
            <a:r>
              <a:rPr lang="en-US" strike="sngStrike" dirty="0"/>
              <a:t> </a:t>
            </a:r>
            <a:r>
              <a:rPr lang="en-US" strike="sngStrike" dirty="0">
                <a:hlinkClick r:id="rId2"/>
              </a:rPr>
              <a:t>username@ecsc325-1##.cs.Edinboro.edu</a:t>
            </a:r>
            <a:endParaRPr lang="en-US" strike="sngStrike" dirty="0"/>
          </a:p>
          <a:p>
            <a:pPr lvl="2"/>
            <a:r>
              <a:rPr lang="en-US" strike="sngStrike" dirty="0" err="1"/>
              <a:t>ssh</a:t>
            </a:r>
            <a:r>
              <a:rPr lang="en-US" strike="sngStrike" dirty="0"/>
              <a:t> </a:t>
            </a:r>
            <a:r>
              <a:rPr lang="en-US" strike="sngStrike" dirty="0">
                <a:hlinkClick r:id="rId3"/>
              </a:rPr>
              <a:t>username@147.64.243.1##</a:t>
            </a:r>
            <a:endParaRPr lang="en-US" strike="sngStrike" dirty="0"/>
          </a:p>
          <a:p>
            <a:pPr lvl="1"/>
            <a:r>
              <a:rPr lang="en-US" strike="sngStrike" dirty="0"/>
              <a:t>From off campus, you must connect through cslab100 or cslab101</a:t>
            </a:r>
          </a:p>
          <a:p>
            <a:pPr lvl="2"/>
            <a:r>
              <a:rPr lang="en-US" strike="sngStrike" dirty="0"/>
              <a:t>Firewall rules prevent direct connection from off campus to our VM’s</a:t>
            </a:r>
          </a:p>
          <a:p>
            <a:pPr lvl="2"/>
            <a:r>
              <a:rPr lang="en-US" strike="sngStrike" dirty="0"/>
              <a:t>SSH to cslab100/cslab101, then SSH to your VM</a:t>
            </a:r>
          </a:p>
          <a:p>
            <a:pPr lvl="3"/>
            <a:r>
              <a:rPr lang="en-US" strike="sngStrike" dirty="0"/>
              <a:t>This is an SSH Proxy!</a:t>
            </a:r>
          </a:p>
        </p:txBody>
      </p:sp>
      <p:pic>
        <p:nvPicPr>
          <p:cNvPr id="7" name="Picture 2" descr="http://static.charlieharvey.org.uk/graphics/geekery/ssh-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830" y="3527503"/>
            <a:ext cx="3775436" cy="265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94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Types of Servers</a:t>
            </a:r>
          </a:p>
        </p:txBody>
      </p:sp>
      <p:sp>
        <p:nvSpPr>
          <p:cNvPr id="8" name="Content Placeholder 7"/>
          <p:cNvSpPr>
            <a:spLocks noGrp="1"/>
          </p:cNvSpPr>
          <p:nvPr>
            <p:ph idx="1"/>
          </p:nvPr>
        </p:nvSpPr>
        <p:spPr>
          <a:xfrm>
            <a:off x="1097279" y="1845734"/>
            <a:ext cx="7822433" cy="4313526"/>
          </a:xfrm>
        </p:spPr>
        <p:txBody>
          <a:bodyPr>
            <a:normAutofit/>
          </a:bodyPr>
          <a:lstStyle/>
          <a:p>
            <a:r>
              <a:rPr lang="en-US" dirty="0"/>
              <a:t>Application Server</a:t>
            </a:r>
          </a:p>
          <a:p>
            <a:pPr lvl="1"/>
            <a:r>
              <a:rPr lang="en-US" dirty="0"/>
              <a:t>A component-based product that resides in the middle-tier of a server centric architecture. It provides middleware services for security and state maintenance, along with data access and persistence.</a:t>
            </a:r>
          </a:p>
          <a:p>
            <a:pPr lvl="1"/>
            <a:r>
              <a:rPr lang="en-US" dirty="0"/>
              <a:t>Hosts applications which allows users in the network to run and use them, without having to install a copy on their own machines.</a:t>
            </a:r>
          </a:p>
          <a:p>
            <a:pPr lvl="1"/>
            <a:r>
              <a:rPr lang="en-US" dirty="0"/>
              <a:t>Many run Java applications on the Java 2 Enterprise Edition (J2EE) platform</a:t>
            </a:r>
          </a:p>
          <a:p>
            <a:pPr lvl="1"/>
            <a:r>
              <a:rPr lang="en-US" dirty="0"/>
              <a:t>Provide containers for components along with application program interfaces (APIs) to support the components.</a:t>
            </a:r>
          </a:p>
          <a:p>
            <a:pPr lvl="1"/>
            <a:r>
              <a:rPr lang="en-US" dirty="0"/>
              <a:t>Main server resources include processing power and memory.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280" y="3829234"/>
            <a:ext cx="2438400" cy="2438400"/>
          </a:xfrm>
          <a:prstGeom prst="rect">
            <a:avLst/>
          </a:prstGeom>
        </p:spPr>
      </p:pic>
    </p:spTree>
    <p:extLst>
      <p:ext uri="{BB962C8B-B14F-4D97-AF65-F5344CB8AC3E}">
        <p14:creationId xmlns:p14="http://schemas.microsoft.com/office/powerpoint/2010/main" val="1349065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Connectivity</a:t>
            </a:r>
          </a:p>
        </p:txBody>
      </p:sp>
      <p:sp>
        <p:nvSpPr>
          <p:cNvPr id="3" name="Content Placeholder 2"/>
          <p:cNvSpPr>
            <a:spLocks noGrp="1"/>
          </p:cNvSpPr>
          <p:nvPr>
            <p:ph idx="1"/>
          </p:nvPr>
        </p:nvSpPr>
        <p:spPr>
          <a:xfrm>
            <a:off x="1097279" y="1845734"/>
            <a:ext cx="6959066" cy="4395268"/>
          </a:xfrm>
        </p:spPr>
        <p:txBody>
          <a:bodyPr>
            <a:normAutofit/>
          </a:bodyPr>
          <a:lstStyle/>
          <a:p>
            <a:r>
              <a:rPr lang="en-US" dirty="0"/>
              <a:t>Routers – Forwards data packets between computer networks.</a:t>
            </a:r>
          </a:p>
          <a:p>
            <a:pPr lvl="1"/>
            <a:r>
              <a:rPr lang="en-US" dirty="0"/>
              <a:t>Layer 3 device, operates using layer 3 information (IP address)</a:t>
            </a:r>
          </a:p>
          <a:p>
            <a:r>
              <a:rPr lang="en-US" dirty="0"/>
              <a:t>Switches – Connects networked devices using packet switching technology.</a:t>
            </a:r>
          </a:p>
          <a:p>
            <a:pPr lvl="1"/>
            <a:r>
              <a:rPr lang="en-US" dirty="0"/>
              <a:t>Operate at layer 2, using hardware (MAC) addresses to direct packets</a:t>
            </a:r>
          </a:p>
          <a:p>
            <a:pPr lvl="1"/>
            <a:r>
              <a:rPr lang="en-US" dirty="0"/>
              <a:t>Separate each single network connection segment</a:t>
            </a:r>
          </a:p>
          <a:p>
            <a:pPr lvl="1"/>
            <a:r>
              <a:rPr lang="en-US" dirty="0"/>
              <a:t>Managed vs </a:t>
            </a:r>
            <a:r>
              <a:rPr lang="en-US"/>
              <a:t>Unmanaged switch</a:t>
            </a:r>
            <a:endParaRPr lang="en-US" dirty="0"/>
          </a:p>
          <a:p>
            <a:r>
              <a:rPr lang="en-US" dirty="0"/>
              <a:t>Hubs – Connects networked devices in to a single network segment.</a:t>
            </a:r>
          </a:p>
          <a:p>
            <a:pPr lvl="1"/>
            <a:r>
              <a:rPr lang="en-US" dirty="0"/>
              <a:t>Layer 1 device, essentially just forwarding all information</a:t>
            </a:r>
          </a:p>
          <a:p>
            <a:pPr lvl="1"/>
            <a:r>
              <a:rPr lang="en-US" dirty="0"/>
              <a:t>One combined network connection segment for all devices</a:t>
            </a:r>
          </a:p>
          <a:p>
            <a:pPr lvl="1"/>
            <a:r>
              <a:rPr lang="en-US" dirty="0"/>
              <a:t>Collision detection</a:t>
            </a:r>
          </a:p>
          <a:p>
            <a:pPr lvl="1"/>
            <a:r>
              <a:rPr lang="en-US" dirty="0"/>
              <a:t>Repeater</a:t>
            </a:r>
          </a:p>
        </p:txBody>
      </p:sp>
      <p:pic>
        <p:nvPicPr>
          <p:cNvPr id="3074" name="Picture 2" descr="http://4.bp.blogspot.com/-Ah4HTH4kPao/VW74VPvpIcI/AAAAAAAACPA/NqSWFdec1-I/s1600/Tree_Top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9895" y="3653797"/>
            <a:ext cx="3851802" cy="258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953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Connectivity</a:t>
            </a:r>
          </a:p>
        </p:txBody>
      </p:sp>
      <p:sp>
        <p:nvSpPr>
          <p:cNvPr id="3" name="Content Placeholder 2"/>
          <p:cNvSpPr>
            <a:spLocks noGrp="1"/>
          </p:cNvSpPr>
          <p:nvPr>
            <p:ph idx="1"/>
          </p:nvPr>
        </p:nvSpPr>
        <p:spPr>
          <a:xfrm>
            <a:off x="1097279" y="1845734"/>
            <a:ext cx="6703343" cy="4395268"/>
          </a:xfrm>
        </p:spPr>
        <p:txBody>
          <a:bodyPr>
            <a:normAutofit/>
          </a:bodyPr>
          <a:lstStyle/>
          <a:p>
            <a:r>
              <a:rPr lang="en-US" dirty="0"/>
              <a:t>Load Balancers</a:t>
            </a:r>
          </a:p>
          <a:p>
            <a:pPr lvl="1"/>
            <a:r>
              <a:rPr lang="en-US" dirty="0"/>
              <a:t>A device that distributes network or application traffic across a number of servers. Load balancers are used to increase capacity and reliability of applications.</a:t>
            </a:r>
          </a:p>
          <a:p>
            <a:pPr lvl="1"/>
            <a:r>
              <a:rPr lang="en-US" dirty="0"/>
              <a:t>Round Robin DNS</a:t>
            </a:r>
          </a:p>
          <a:p>
            <a:pPr lvl="2"/>
            <a:r>
              <a:rPr lang="en-US" sz="1600" dirty="0"/>
              <a:t>Multiple IP addresses for a single hostname</a:t>
            </a:r>
          </a:p>
          <a:p>
            <a:pPr lvl="1"/>
            <a:r>
              <a:rPr lang="en-US" dirty="0"/>
              <a:t>Separate users from host systems</a:t>
            </a:r>
          </a:p>
          <a:p>
            <a:pPr lvl="1"/>
            <a:r>
              <a:rPr lang="en-US" dirty="0"/>
              <a:t>DDoS protection</a:t>
            </a:r>
          </a:p>
          <a:p>
            <a:pPr lvl="1"/>
            <a:r>
              <a:rPr lang="en-US" dirty="0"/>
              <a:t>Bandwidth compression</a:t>
            </a:r>
          </a:p>
          <a:p>
            <a:pPr lvl="1"/>
            <a:r>
              <a:rPr lang="en-US" dirty="0"/>
              <a:t>SSL/encryption offloading</a:t>
            </a:r>
          </a:p>
          <a:p>
            <a:pPr lvl="1"/>
            <a:r>
              <a:rPr lang="en-US" dirty="0"/>
              <a:t>Caching</a:t>
            </a:r>
          </a:p>
          <a:p>
            <a:pPr lvl="1"/>
            <a:r>
              <a:rPr lang="en-US" dirty="0"/>
              <a:t>Priority queuing</a:t>
            </a:r>
          </a:p>
          <a:p>
            <a:pPr lvl="1"/>
            <a:r>
              <a:rPr lang="en-US" dirty="0"/>
              <a:t>Firewall</a:t>
            </a:r>
          </a:p>
        </p:txBody>
      </p:sp>
      <p:pic>
        <p:nvPicPr>
          <p:cNvPr id="3074" name="Picture 2" descr="http://4.bp.blogspot.com/-Ah4HTH4kPao/VW74VPvpIcI/AAAAAAAACPA/NqSWFdec1-I/s1600/Tree_Top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878" y="3506680"/>
            <a:ext cx="3851802" cy="258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3439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TCP/IP</a:t>
            </a:r>
          </a:p>
        </p:txBody>
      </p:sp>
      <p:sp>
        <p:nvSpPr>
          <p:cNvPr id="3" name="Content Placeholder 2"/>
          <p:cNvSpPr>
            <a:spLocks noGrp="1"/>
          </p:cNvSpPr>
          <p:nvPr>
            <p:ph idx="1"/>
          </p:nvPr>
        </p:nvSpPr>
        <p:spPr/>
        <p:txBody>
          <a:bodyPr/>
          <a:lstStyle/>
          <a:p>
            <a:r>
              <a:rPr lang="en-US" dirty="0"/>
              <a:t>OSI Model – 1988</a:t>
            </a:r>
          </a:p>
          <a:p>
            <a:pPr lvl="1"/>
            <a:r>
              <a:rPr lang="en-US" dirty="0"/>
              <a:t>A conceptual model that standardizes the communication functions of a computing system</a:t>
            </a:r>
          </a:p>
          <a:p>
            <a:r>
              <a:rPr lang="en-US" dirty="0"/>
              <a:t>TCP/IP Model</a:t>
            </a:r>
          </a:p>
          <a:p>
            <a:pPr lvl="1"/>
            <a:r>
              <a:rPr lang="en-US" dirty="0"/>
              <a:t>The computer networking model and protocols used on the Internet</a:t>
            </a:r>
          </a:p>
        </p:txBody>
      </p:sp>
      <p:sp>
        <p:nvSpPr>
          <p:cNvPr id="7" name="Rectangle 3"/>
          <p:cNvSpPr>
            <a:spLocks noChangeArrowheads="1"/>
          </p:cNvSpPr>
          <p:nvPr/>
        </p:nvSpPr>
        <p:spPr bwMode="auto">
          <a:xfrm>
            <a:off x="4808538" y="1654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nvGraphicFramePr>
        <p:xfrm>
          <a:off x="1637029" y="3433763"/>
          <a:ext cx="8978901" cy="2809875"/>
        </p:xfrm>
        <a:graphic>
          <a:graphicData uri="http://schemas.openxmlformats.org/drawingml/2006/table">
            <a:tbl>
              <a:tblPr/>
              <a:tblGrid>
                <a:gridCol w="247913">
                  <a:extLst>
                    <a:ext uri="{9D8B030D-6E8A-4147-A177-3AD203B41FA5}">
                      <a16:colId xmlns:a16="http://schemas.microsoft.com/office/drawing/2014/main" val="20000"/>
                    </a:ext>
                  </a:extLst>
                </a:gridCol>
                <a:gridCol w="381405">
                  <a:extLst>
                    <a:ext uri="{9D8B030D-6E8A-4147-A177-3AD203B41FA5}">
                      <a16:colId xmlns:a16="http://schemas.microsoft.com/office/drawing/2014/main" val="20001"/>
                    </a:ext>
                  </a:extLst>
                </a:gridCol>
                <a:gridCol w="1191889">
                  <a:extLst>
                    <a:ext uri="{9D8B030D-6E8A-4147-A177-3AD203B41FA5}">
                      <a16:colId xmlns:a16="http://schemas.microsoft.com/office/drawing/2014/main" val="20002"/>
                    </a:ext>
                  </a:extLst>
                </a:gridCol>
                <a:gridCol w="279697">
                  <a:extLst>
                    <a:ext uri="{9D8B030D-6E8A-4147-A177-3AD203B41FA5}">
                      <a16:colId xmlns:a16="http://schemas.microsoft.com/office/drawing/2014/main" val="20003"/>
                    </a:ext>
                  </a:extLst>
                </a:gridCol>
                <a:gridCol w="2021444">
                  <a:extLst>
                    <a:ext uri="{9D8B030D-6E8A-4147-A177-3AD203B41FA5}">
                      <a16:colId xmlns:a16="http://schemas.microsoft.com/office/drawing/2014/main" val="20004"/>
                    </a:ext>
                  </a:extLst>
                </a:gridCol>
                <a:gridCol w="2390136">
                  <a:extLst>
                    <a:ext uri="{9D8B030D-6E8A-4147-A177-3AD203B41FA5}">
                      <a16:colId xmlns:a16="http://schemas.microsoft.com/office/drawing/2014/main" val="20005"/>
                    </a:ext>
                  </a:extLst>
                </a:gridCol>
                <a:gridCol w="279697">
                  <a:extLst>
                    <a:ext uri="{9D8B030D-6E8A-4147-A177-3AD203B41FA5}">
                      <a16:colId xmlns:a16="http://schemas.microsoft.com/office/drawing/2014/main" val="20006"/>
                    </a:ext>
                  </a:extLst>
                </a:gridCol>
                <a:gridCol w="1551045">
                  <a:extLst>
                    <a:ext uri="{9D8B030D-6E8A-4147-A177-3AD203B41FA5}">
                      <a16:colId xmlns:a16="http://schemas.microsoft.com/office/drawing/2014/main" val="20007"/>
                    </a:ext>
                  </a:extLst>
                </a:gridCol>
                <a:gridCol w="381405">
                  <a:extLst>
                    <a:ext uri="{9D8B030D-6E8A-4147-A177-3AD203B41FA5}">
                      <a16:colId xmlns:a16="http://schemas.microsoft.com/office/drawing/2014/main" val="20008"/>
                    </a:ext>
                  </a:extLst>
                </a:gridCol>
                <a:gridCol w="254270">
                  <a:extLst>
                    <a:ext uri="{9D8B030D-6E8A-4147-A177-3AD203B41FA5}">
                      <a16:colId xmlns:a16="http://schemas.microsoft.com/office/drawing/2014/main" val="20009"/>
                    </a:ext>
                  </a:extLst>
                </a:gridCol>
              </a:tblGrid>
              <a:tr h="333375">
                <a:tc gridSpan="3">
                  <a:txBody>
                    <a:bodyPr/>
                    <a:lstStyle/>
                    <a:p>
                      <a:pPr algn="ctr" fontAlgn="b"/>
                      <a:r>
                        <a:rPr lang="en-US" sz="2000" b="0" i="0" u="none" strike="noStrike" dirty="0">
                          <a:solidFill>
                            <a:srgbClr val="000000"/>
                          </a:solidFill>
                          <a:effectLst/>
                          <a:latin typeface="Calibri" panose="020F0502020204030204" pitchFamily="34" charset="0"/>
                        </a:rPr>
                        <a:t>OSI Model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TCP/IP Model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9050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8575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Layer</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OSI Name</a:t>
                      </a:r>
                    </a:p>
                  </a:txBody>
                  <a:tcPr marL="9525" marR="9525" marT="9525"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Example Protocols</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Functions</a:t>
                      </a:r>
                    </a:p>
                  </a:txBody>
                  <a:tcPr marL="9525" marR="9525" marT="9525"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TCP/IP Name</a:t>
                      </a:r>
                    </a:p>
                  </a:txBody>
                  <a:tcPr marL="9525" marR="9525" marT="9525"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Layer</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85750">
                <a:tc rowSpan="4">
                  <a:txBody>
                    <a:bodyPr/>
                    <a:lstStyle/>
                    <a:p>
                      <a:pPr algn="ctr" fontAlgn="ctr"/>
                      <a:r>
                        <a:rPr lang="en-US" sz="1100" b="0" i="0" u="none" strike="noStrike" dirty="0">
                          <a:solidFill>
                            <a:srgbClr val="000000"/>
                          </a:solidFill>
                          <a:effectLst/>
                          <a:latin typeface="Calibri" panose="020F0502020204030204" pitchFamily="34" charset="0"/>
                        </a:rPr>
                        <a:t>Host Layers</a:t>
                      </a:r>
                    </a:p>
                  </a:txBody>
                  <a:tcPr marL="9525" marR="9525" marT="9525" marB="0" vert="vert270" anchor="ctr">
                    <a:lnL w="6350" cap="flat" cmpd="sng" algn="ctr">
                      <a:solidFill>
                        <a:srgbClr val="000000"/>
                      </a:solidFill>
                      <a:prstDash val="solid"/>
                      <a:round/>
                      <a:headEnd type="none" w="med" len="med"/>
                      <a:tailEnd type="none" w="med" len="med"/>
                    </a:lnL>
                    <a:lnR>
                      <a:noFill/>
                    </a:lnR>
                    <a:lnT>
                      <a:noFill/>
                    </a:lnT>
                    <a:lnB>
                      <a:noFill/>
                    </a:lnB>
                    <a:solidFill>
                      <a:srgbClr val="E2EFD9"/>
                    </a:solidFill>
                  </a:tcPr>
                </a:tc>
                <a:tc>
                  <a:txBody>
                    <a:bodyPr/>
                    <a:lstStyle/>
                    <a:p>
                      <a:pPr algn="ctr" fontAlgn="ctr"/>
                      <a:r>
                        <a:rPr lang="en-US" sz="1100" b="0" i="0" u="none" strike="noStrike" dirty="0">
                          <a:solidFill>
                            <a:srgbClr val="000000"/>
                          </a:solidFill>
                          <a:effectLst/>
                          <a:latin typeface="Calibri" panose="020F0502020204030204" pitchFamily="34" charset="0"/>
                        </a:rPr>
                        <a:t>7</a:t>
                      </a:r>
                    </a:p>
                  </a:txBody>
                  <a:tcPr marL="9525" marR="9525" marT="9525" marB="0" anchor="ctr">
                    <a:lnL>
                      <a:noFill/>
                    </a:lnL>
                    <a:lnR>
                      <a:noFill/>
                    </a:lnR>
                    <a:lnT>
                      <a:noFill/>
                    </a:lnT>
                    <a:lnB>
                      <a:noFill/>
                    </a:lnB>
                    <a:solidFill>
                      <a:srgbClr val="C6E0B4"/>
                    </a:solidFill>
                  </a:tcPr>
                </a:tc>
                <a:tc>
                  <a:txBody>
                    <a:bodyPr/>
                    <a:lstStyle/>
                    <a:p>
                      <a:pPr algn="ctr" fontAlgn="ctr"/>
                      <a:r>
                        <a:rPr lang="en-US" sz="1100" b="0" i="0" u="none" strike="noStrike" dirty="0">
                          <a:solidFill>
                            <a:srgbClr val="000000"/>
                          </a:solidFill>
                          <a:effectLst/>
                          <a:latin typeface="Calibri" panose="020F0502020204030204" pitchFamily="34" charset="0"/>
                        </a:rPr>
                        <a:t>Application Layer</a:t>
                      </a:r>
                    </a:p>
                  </a:txBody>
                  <a:tcPr marL="9525" marR="9525" marT="9525" marB="0" anchor="ctr">
                    <a:lnL>
                      <a:noFill/>
                    </a:lnL>
                    <a:lnR>
                      <a:noFill/>
                    </a:lnR>
                    <a:lnT>
                      <a:noFill/>
                    </a:lnT>
                    <a:lnB>
                      <a:noFill/>
                    </a:lnB>
                    <a:solidFill>
                      <a:srgbClr val="C6E0B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HTTP, FTP, DNS, SNMP, SSH</a:t>
                      </a:r>
                    </a:p>
                  </a:txBody>
                  <a:tcPr marL="9525" marR="9525" marT="9525" marB="0" anchor="ctr">
                    <a:lnL>
                      <a:noFill/>
                    </a:lnL>
                    <a:lnR>
                      <a:noFill/>
                    </a:lnR>
                    <a:lnT>
                      <a:noFill/>
                    </a:lnT>
                    <a:lnB>
                      <a:noFill/>
                    </a:lnB>
                    <a:solidFill>
                      <a:srgbClr val="C6E0B4"/>
                    </a:solidFill>
                  </a:tcPr>
                </a:tc>
                <a:tc>
                  <a:txBody>
                    <a:bodyPr/>
                    <a:lstStyle/>
                    <a:p>
                      <a:pPr algn="ctr" fontAlgn="ctr"/>
                      <a:r>
                        <a:rPr lang="en-US" sz="1100" b="0" i="0" u="none" strike="noStrike" dirty="0">
                          <a:solidFill>
                            <a:srgbClr val="000000"/>
                          </a:solidFill>
                          <a:effectLst/>
                          <a:latin typeface="Calibri" panose="020F0502020204030204" pitchFamily="34" charset="0"/>
                        </a:rPr>
                        <a:t>Network Process to Application</a:t>
                      </a:r>
                    </a:p>
                  </a:txBody>
                  <a:tcPr marL="9525" marR="9525" marT="9525" marB="0" anchor="ctr">
                    <a:lnL>
                      <a:noFill/>
                    </a:lnL>
                    <a:lnR>
                      <a:noFill/>
                    </a:lnR>
                    <a:lnT>
                      <a:noFill/>
                    </a:lnT>
                    <a:lnB>
                      <a:noFill/>
                    </a:lnB>
                    <a:solidFill>
                      <a:srgbClr val="C6E0B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rowSpan="3">
                  <a:txBody>
                    <a:bodyPr/>
                    <a:lstStyle/>
                    <a:p>
                      <a:pPr algn="ctr" fontAlgn="ctr"/>
                      <a:r>
                        <a:rPr lang="en-US" sz="1100" b="0" i="0" u="none" strike="noStrike" dirty="0">
                          <a:solidFill>
                            <a:srgbClr val="000000"/>
                          </a:solidFill>
                          <a:effectLst/>
                          <a:latin typeface="Calibri" panose="020F0502020204030204" pitchFamily="34" charset="0"/>
                        </a:rPr>
                        <a:t>Application Layer</a:t>
                      </a:r>
                    </a:p>
                  </a:txBody>
                  <a:tcPr marL="9525" marR="9525" marT="9525" marB="0" anchor="ctr">
                    <a:lnL>
                      <a:noFill/>
                    </a:lnL>
                    <a:lnR>
                      <a:noFill/>
                    </a:lnR>
                    <a:lnT>
                      <a:noFill/>
                    </a:lnT>
                    <a:lnB>
                      <a:noFill/>
                    </a:lnB>
                    <a:solidFill>
                      <a:srgbClr val="C6E0B4"/>
                    </a:solidFill>
                  </a:tcPr>
                </a:tc>
                <a:tc rowSpan="3">
                  <a:txBody>
                    <a:bodyPr/>
                    <a:lstStyle/>
                    <a:p>
                      <a:pPr algn="ctr" fontAlgn="ctr"/>
                      <a:r>
                        <a:rPr lang="en-US" sz="1100" b="0" i="0" u="none" strike="noStrike" dirty="0">
                          <a:solidFill>
                            <a:srgbClr val="000000"/>
                          </a:solidFill>
                          <a:effectLst/>
                          <a:latin typeface="Calibri" panose="020F0502020204030204" pitchFamily="34" charset="0"/>
                        </a:rPr>
                        <a:t>4</a:t>
                      </a:r>
                    </a:p>
                  </a:txBody>
                  <a:tcPr marL="9525" marR="9525" marT="9525" marB="0" anchor="ctr">
                    <a:lnL>
                      <a:noFill/>
                    </a:lnL>
                    <a:lnR>
                      <a:noFill/>
                    </a:lnR>
                    <a:lnT>
                      <a:noFill/>
                    </a:lnT>
                    <a:lnB>
                      <a:noFill/>
                    </a:lnB>
                    <a:solidFill>
                      <a:srgbClr val="C6E0B4"/>
                    </a:solidFill>
                  </a:tcPr>
                </a:tc>
                <a:tc rowSpan="4">
                  <a:txBody>
                    <a:bodyPr/>
                    <a:lstStyle/>
                    <a:p>
                      <a:pPr algn="ctr" fontAlgn="ctr"/>
                      <a:r>
                        <a:rPr lang="en-US" sz="1100" b="0" i="0" u="none" strike="noStrike" dirty="0">
                          <a:solidFill>
                            <a:srgbClr val="000000"/>
                          </a:solidFill>
                          <a:effectLst/>
                          <a:latin typeface="Calibri" panose="020F0502020204030204" pitchFamily="34" charset="0"/>
                        </a:rPr>
                        <a:t>Host Layers</a:t>
                      </a:r>
                    </a:p>
                  </a:txBody>
                  <a:tcPr marL="9525" marR="9525" marT="9525" marB="0" vert="vert270" anchor="ctr">
                    <a:lnL>
                      <a:noFill/>
                    </a:lnL>
                    <a:lnR w="6350" cap="flat" cmpd="sng" algn="ctr">
                      <a:solidFill>
                        <a:srgbClr val="000000"/>
                      </a:solidFill>
                      <a:prstDash val="solid"/>
                      <a:round/>
                      <a:headEnd type="none" w="med" len="med"/>
                      <a:tailEnd type="none" w="med" len="med"/>
                    </a:lnR>
                    <a:lnT>
                      <a:noFill/>
                    </a:lnT>
                    <a:lnB>
                      <a:noFill/>
                    </a:lnB>
                    <a:solidFill>
                      <a:srgbClr val="E2EFD9"/>
                    </a:solidFill>
                  </a:tcPr>
                </a:tc>
                <a:extLst>
                  <a:ext uri="{0D108BD9-81ED-4DB2-BD59-A6C34878D82A}">
                    <a16:rowId xmlns:a16="http://schemas.microsoft.com/office/drawing/2014/main" val="10003"/>
                  </a:ext>
                </a:extLst>
              </a:tr>
              <a:tr h="285750">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6</a:t>
                      </a:r>
                    </a:p>
                  </a:txBody>
                  <a:tcPr marL="9525" marR="9525" marT="9525" marB="0" anchor="ctr">
                    <a:lnL>
                      <a:noFill/>
                    </a:lnL>
                    <a:lnR>
                      <a:noFill/>
                    </a:lnR>
                    <a:lnT>
                      <a:noFill/>
                    </a:lnT>
                    <a:lnB>
                      <a:noFill/>
                    </a:lnB>
                    <a:solidFill>
                      <a:srgbClr val="C6E0B4"/>
                    </a:solidFill>
                  </a:tcPr>
                </a:tc>
                <a:tc>
                  <a:txBody>
                    <a:bodyPr/>
                    <a:lstStyle/>
                    <a:p>
                      <a:pPr algn="ctr" fontAlgn="ctr"/>
                      <a:r>
                        <a:rPr lang="en-US" sz="1100" b="0" i="0" u="none" strike="noStrike" dirty="0">
                          <a:solidFill>
                            <a:srgbClr val="000000"/>
                          </a:solidFill>
                          <a:effectLst/>
                          <a:latin typeface="Calibri" panose="020F0502020204030204" pitchFamily="34" charset="0"/>
                        </a:rPr>
                        <a:t>Presentation Layer</a:t>
                      </a:r>
                    </a:p>
                  </a:txBody>
                  <a:tcPr marL="9525" marR="9525" marT="9525" marB="0" anchor="ctr">
                    <a:lnL>
                      <a:noFill/>
                    </a:lnL>
                    <a:lnR>
                      <a:noFill/>
                    </a:lnR>
                    <a:lnT>
                      <a:noFill/>
                    </a:lnT>
                    <a:lnB>
                      <a:noFill/>
                    </a:lnB>
                    <a:solidFill>
                      <a:srgbClr val="C6E0B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SSL, TLS</a:t>
                      </a:r>
                    </a:p>
                  </a:txBody>
                  <a:tcPr marL="9525" marR="9525" marT="9525" marB="0" anchor="ctr">
                    <a:lnL>
                      <a:noFill/>
                    </a:lnL>
                    <a:lnR>
                      <a:noFill/>
                    </a:lnR>
                    <a:lnT>
                      <a:noFill/>
                    </a:lnT>
                    <a:lnB>
                      <a:noFill/>
                    </a:lnB>
                    <a:solidFill>
                      <a:srgbClr val="C6E0B4"/>
                    </a:solidFill>
                  </a:tcPr>
                </a:tc>
                <a:tc>
                  <a:txBody>
                    <a:bodyPr/>
                    <a:lstStyle/>
                    <a:p>
                      <a:pPr algn="ctr" fontAlgn="ctr"/>
                      <a:r>
                        <a:rPr lang="en-US" sz="1100" b="0" i="0" u="none" strike="noStrike" dirty="0">
                          <a:solidFill>
                            <a:srgbClr val="000000"/>
                          </a:solidFill>
                          <a:effectLst/>
                          <a:latin typeface="Calibri" panose="020F0502020204030204" pitchFamily="34" charset="0"/>
                        </a:rPr>
                        <a:t>Data Representation and Encryption</a:t>
                      </a:r>
                    </a:p>
                  </a:txBody>
                  <a:tcPr marL="9525" marR="9525" marT="9525" marB="0" anchor="ctr">
                    <a:lnL>
                      <a:noFill/>
                    </a:lnL>
                    <a:lnR>
                      <a:noFill/>
                    </a:lnR>
                    <a:lnT>
                      <a:noFill/>
                    </a:lnT>
                    <a:lnB>
                      <a:noFill/>
                    </a:lnB>
                    <a:solidFill>
                      <a:srgbClr val="C6E0B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85750">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5</a:t>
                      </a:r>
                    </a:p>
                  </a:txBody>
                  <a:tcPr marL="9525" marR="9525" marT="9525" marB="0" anchor="ctr">
                    <a:lnL>
                      <a:noFill/>
                    </a:lnL>
                    <a:lnR>
                      <a:noFill/>
                    </a:lnR>
                    <a:lnT>
                      <a:noFill/>
                    </a:lnT>
                    <a:lnB>
                      <a:noFill/>
                    </a:lnB>
                    <a:solidFill>
                      <a:srgbClr val="C6E0B4"/>
                    </a:solidFill>
                  </a:tcPr>
                </a:tc>
                <a:tc>
                  <a:txBody>
                    <a:bodyPr/>
                    <a:lstStyle/>
                    <a:p>
                      <a:pPr algn="ctr" fontAlgn="ctr"/>
                      <a:r>
                        <a:rPr lang="en-US" sz="1100" b="0" i="0" u="none" strike="noStrike" dirty="0">
                          <a:solidFill>
                            <a:srgbClr val="000000"/>
                          </a:solidFill>
                          <a:effectLst/>
                          <a:latin typeface="Calibri" panose="020F0502020204030204" pitchFamily="34" charset="0"/>
                        </a:rPr>
                        <a:t>Session Layer</a:t>
                      </a:r>
                    </a:p>
                  </a:txBody>
                  <a:tcPr marL="9525" marR="9525" marT="9525" marB="0" anchor="ctr">
                    <a:lnL>
                      <a:noFill/>
                    </a:lnL>
                    <a:lnR>
                      <a:noFill/>
                    </a:lnR>
                    <a:lnT>
                      <a:noFill/>
                    </a:lnT>
                    <a:lnB>
                      <a:noFill/>
                    </a:lnB>
                    <a:solidFill>
                      <a:srgbClr val="C6E0B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NetBIOS, PPTP</a:t>
                      </a:r>
                    </a:p>
                  </a:txBody>
                  <a:tcPr marL="9525" marR="9525" marT="9525" marB="0" anchor="ctr">
                    <a:lnL>
                      <a:noFill/>
                    </a:lnL>
                    <a:lnR>
                      <a:noFill/>
                    </a:lnR>
                    <a:lnT>
                      <a:noFill/>
                    </a:lnT>
                    <a:lnB>
                      <a:noFill/>
                    </a:lnB>
                    <a:solidFill>
                      <a:srgbClr val="C6E0B4"/>
                    </a:solidFill>
                  </a:tcPr>
                </a:tc>
                <a:tc>
                  <a:txBody>
                    <a:bodyPr/>
                    <a:lstStyle/>
                    <a:p>
                      <a:pPr algn="ctr" fontAlgn="ctr"/>
                      <a:r>
                        <a:rPr lang="en-US" sz="1100" b="0" i="0" u="none" strike="noStrike" dirty="0">
                          <a:solidFill>
                            <a:srgbClr val="000000"/>
                          </a:solidFill>
                          <a:effectLst/>
                          <a:latin typeface="Calibri" panose="020F0502020204030204" pitchFamily="34" charset="0"/>
                        </a:rPr>
                        <a:t>Interhost Communication</a:t>
                      </a:r>
                    </a:p>
                  </a:txBody>
                  <a:tcPr marL="9525" marR="9525" marT="9525" marB="0" anchor="ctr">
                    <a:lnL>
                      <a:noFill/>
                    </a:lnL>
                    <a:lnR>
                      <a:noFill/>
                    </a:lnR>
                    <a:lnT>
                      <a:noFill/>
                    </a:lnT>
                    <a:lnB>
                      <a:noFill/>
                    </a:lnB>
                    <a:solidFill>
                      <a:srgbClr val="C6E0B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85750">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4</a:t>
                      </a:r>
                    </a:p>
                  </a:txBody>
                  <a:tcPr marL="9525" marR="9525" marT="9525" marB="0" anchor="ctr">
                    <a:lnL>
                      <a:noFill/>
                    </a:lnL>
                    <a:lnR>
                      <a:noFill/>
                    </a:lnR>
                    <a:lnT>
                      <a:noFill/>
                    </a:lnT>
                    <a:lnB>
                      <a:noFill/>
                    </a:lnB>
                    <a:solidFill>
                      <a:srgbClr val="E2EFD9"/>
                    </a:solidFill>
                  </a:tcPr>
                </a:tc>
                <a:tc>
                  <a:txBody>
                    <a:bodyPr/>
                    <a:lstStyle/>
                    <a:p>
                      <a:pPr algn="ctr" fontAlgn="ctr"/>
                      <a:r>
                        <a:rPr lang="en-US" sz="1100" b="0" i="0" u="none" strike="noStrike" dirty="0">
                          <a:solidFill>
                            <a:srgbClr val="000000"/>
                          </a:solidFill>
                          <a:effectLst/>
                          <a:latin typeface="Calibri" panose="020F0502020204030204" pitchFamily="34" charset="0"/>
                        </a:rPr>
                        <a:t>Transport Layer</a:t>
                      </a:r>
                    </a:p>
                  </a:txBody>
                  <a:tcPr marL="9525" marR="9525" marT="9525" marB="0" anchor="ctr">
                    <a:lnL>
                      <a:noFill/>
                    </a:lnL>
                    <a:lnR>
                      <a:noFill/>
                    </a:lnR>
                    <a:lnT>
                      <a:noFill/>
                    </a:lnT>
                    <a:lnB>
                      <a:noFill/>
                    </a:lnB>
                    <a:solidFill>
                      <a:srgbClr val="E2EFD9"/>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TCP, UDP</a:t>
                      </a:r>
                    </a:p>
                  </a:txBody>
                  <a:tcPr marL="9525" marR="9525" marT="9525" marB="0" anchor="ctr">
                    <a:lnL>
                      <a:noFill/>
                    </a:lnL>
                    <a:lnR>
                      <a:noFill/>
                    </a:lnR>
                    <a:lnT>
                      <a:noFill/>
                    </a:lnT>
                    <a:lnB>
                      <a:noFill/>
                    </a:lnB>
                    <a:solidFill>
                      <a:srgbClr val="E2EFD9"/>
                    </a:solidFill>
                  </a:tcPr>
                </a:tc>
                <a:tc>
                  <a:txBody>
                    <a:bodyPr/>
                    <a:lstStyle/>
                    <a:p>
                      <a:pPr algn="ctr" fontAlgn="ctr"/>
                      <a:r>
                        <a:rPr lang="en-US" sz="1100" b="0" i="0" u="none" strike="noStrike" dirty="0">
                          <a:solidFill>
                            <a:srgbClr val="000000"/>
                          </a:solidFill>
                          <a:effectLst/>
                          <a:latin typeface="Calibri" panose="020F0502020204030204" pitchFamily="34" charset="0"/>
                        </a:rPr>
                        <a:t>End to End Connections and Reliability</a:t>
                      </a:r>
                    </a:p>
                  </a:txBody>
                  <a:tcPr marL="9525" marR="9525" marT="9525" marB="0" anchor="ctr">
                    <a:lnL>
                      <a:noFill/>
                    </a:lnL>
                    <a:lnR>
                      <a:noFill/>
                    </a:lnR>
                    <a:lnT>
                      <a:noFill/>
                    </a:lnT>
                    <a:lnB>
                      <a:noFill/>
                    </a:lnB>
                    <a:solidFill>
                      <a:srgbClr val="E2EFD9"/>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Transport Layer</a:t>
                      </a:r>
                    </a:p>
                  </a:txBody>
                  <a:tcPr marL="9525" marR="9525" marT="9525" marB="0" anchor="ctr">
                    <a:lnL>
                      <a:noFill/>
                    </a:lnL>
                    <a:lnR>
                      <a:noFill/>
                    </a:lnR>
                    <a:lnT>
                      <a:noFill/>
                    </a:lnT>
                    <a:lnB>
                      <a:noFill/>
                    </a:lnB>
                    <a:solidFill>
                      <a:srgbClr val="E2EFD9"/>
                    </a:solidFill>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9525" marR="9525" marT="9525" marB="0" anchor="ctr">
                    <a:lnL>
                      <a:noFill/>
                    </a:lnL>
                    <a:lnR>
                      <a:noFill/>
                    </a:lnR>
                    <a:lnT>
                      <a:noFill/>
                    </a:lnT>
                    <a:lnB>
                      <a:noFill/>
                    </a:lnB>
                    <a:solidFill>
                      <a:srgbClr val="E2EFD9"/>
                    </a:solidFill>
                  </a:tcPr>
                </a:tc>
                <a:tc vMerge="1">
                  <a:txBody>
                    <a:bodyPr/>
                    <a:lstStyle/>
                    <a:p>
                      <a:endParaRPr lang="en-US"/>
                    </a:p>
                  </a:txBody>
                  <a:tcPr/>
                </a:tc>
                <a:extLst>
                  <a:ext uri="{0D108BD9-81ED-4DB2-BD59-A6C34878D82A}">
                    <a16:rowId xmlns:a16="http://schemas.microsoft.com/office/drawing/2014/main" val="10006"/>
                  </a:ext>
                </a:extLst>
              </a:tr>
              <a:tr h="285750">
                <a:tc rowSpan="3">
                  <a:txBody>
                    <a:bodyPr/>
                    <a:lstStyle/>
                    <a:p>
                      <a:pPr algn="ctr" fontAlgn="ctr"/>
                      <a:r>
                        <a:rPr lang="en-US" sz="1100" b="0" i="0" u="none" strike="noStrike" dirty="0">
                          <a:solidFill>
                            <a:srgbClr val="000000"/>
                          </a:solidFill>
                          <a:effectLst/>
                          <a:latin typeface="Calibri" panose="020F0502020204030204" pitchFamily="34" charset="0"/>
                        </a:rPr>
                        <a:t>Media Layers</a:t>
                      </a:r>
                    </a:p>
                  </a:txBody>
                  <a:tcPr marL="9525" marR="9525" marT="9525" marB="0" vert="vert27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1100" b="0" i="0" u="none" strike="noStrike" dirty="0">
                          <a:solidFill>
                            <a:srgbClr val="000000"/>
                          </a:solidFill>
                          <a:effectLst/>
                          <a:latin typeface="Calibri" panose="020F0502020204030204" pitchFamily="34" charset="0"/>
                        </a:rPr>
                        <a:t>3</a:t>
                      </a:r>
                    </a:p>
                  </a:txBody>
                  <a:tcPr marL="9525" marR="9525" marT="9525" marB="0" anchor="ctr">
                    <a:lnL>
                      <a:noFill/>
                    </a:lnL>
                    <a:lnR>
                      <a:noFill/>
                    </a:lnR>
                    <a:lnT>
                      <a:noFill/>
                    </a:lnT>
                    <a:lnB>
                      <a:noFill/>
                    </a:lnB>
                    <a:solidFill>
                      <a:srgbClr val="FFCCCC"/>
                    </a:solidFill>
                  </a:tcPr>
                </a:tc>
                <a:tc>
                  <a:txBody>
                    <a:bodyPr/>
                    <a:lstStyle/>
                    <a:p>
                      <a:pPr algn="ctr" fontAlgn="ctr"/>
                      <a:r>
                        <a:rPr lang="en-US" sz="1100" b="0" i="0" u="none" strike="noStrike" dirty="0">
                          <a:solidFill>
                            <a:srgbClr val="000000"/>
                          </a:solidFill>
                          <a:effectLst/>
                          <a:latin typeface="Calibri" panose="020F0502020204030204" pitchFamily="34" charset="0"/>
                        </a:rPr>
                        <a:t>Network Layer</a:t>
                      </a:r>
                    </a:p>
                  </a:txBody>
                  <a:tcPr marL="9525" marR="9525" marT="9525" marB="0" anchor="ctr">
                    <a:lnL>
                      <a:noFill/>
                    </a:lnL>
                    <a:lnR>
                      <a:noFill/>
                    </a:lnR>
                    <a:lnT>
                      <a:noFill/>
                    </a:lnT>
                    <a:lnB>
                      <a:noFill/>
                    </a:lnB>
                    <a:solidFill>
                      <a:srgbClr val="FFCCC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IP, ARP, ICMP, IPSec</a:t>
                      </a:r>
                    </a:p>
                  </a:txBody>
                  <a:tcPr marL="9525" marR="9525" marT="9525" marB="0" anchor="ctr">
                    <a:lnL>
                      <a:noFill/>
                    </a:lnL>
                    <a:lnR>
                      <a:noFill/>
                    </a:lnR>
                    <a:lnT>
                      <a:noFill/>
                    </a:lnT>
                    <a:lnB>
                      <a:noFill/>
                    </a:lnB>
                    <a:solidFill>
                      <a:srgbClr val="FFCCCC"/>
                    </a:solidFill>
                  </a:tcPr>
                </a:tc>
                <a:tc>
                  <a:txBody>
                    <a:bodyPr/>
                    <a:lstStyle/>
                    <a:p>
                      <a:pPr algn="ctr" fontAlgn="ctr"/>
                      <a:r>
                        <a:rPr lang="en-US" sz="1100" b="0" i="0" u="none" strike="noStrike" dirty="0">
                          <a:solidFill>
                            <a:srgbClr val="000000"/>
                          </a:solidFill>
                          <a:effectLst/>
                          <a:latin typeface="Calibri" panose="020F0502020204030204" pitchFamily="34" charset="0"/>
                        </a:rPr>
                        <a:t>Path and IP (Logical Addressing)</a:t>
                      </a:r>
                    </a:p>
                  </a:txBody>
                  <a:tcPr marL="9525" marR="9525" marT="9525" marB="0" anchor="ctr">
                    <a:lnL>
                      <a:noFill/>
                    </a:lnL>
                    <a:lnR>
                      <a:noFill/>
                    </a:lnR>
                    <a:lnT>
                      <a:noFill/>
                    </a:lnT>
                    <a:lnB>
                      <a:noFill/>
                    </a:lnB>
                    <a:solidFill>
                      <a:srgbClr val="FFCCC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Internet Layer</a:t>
                      </a:r>
                    </a:p>
                  </a:txBody>
                  <a:tcPr marL="9525" marR="9525" marT="9525" marB="0" anchor="ctr">
                    <a:lnL>
                      <a:noFill/>
                    </a:lnL>
                    <a:lnR>
                      <a:noFill/>
                    </a:lnR>
                    <a:lnT>
                      <a:noFill/>
                    </a:lnT>
                    <a:lnB>
                      <a:noFill/>
                    </a:lnB>
                    <a:solidFill>
                      <a:srgbClr val="FFCCCC"/>
                    </a:solidFill>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9525" marR="9525" marT="9525" marB="0" anchor="ctr">
                    <a:lnL>
                      <a:noFill/>
                    </a:lnL>
                    <a:lnR>
                      <a:noFill/>
                    </a:lnR>
                    <a:lnT>
                      <a:noFill/>
                    </a:lnT>
                    <a:lnB>
                      <a:noFill/>
                    </a:lnB>
                    <a:solidFill>
                      <a:srgbClr val="FFCCCC"/>
                    </a:solidFill>
                  </a:tcPr>
                </a:tc>
                <a:tc rowSpan="3">
                  <a:txBody>
                    <a:bodyPr/>
                    <a:lstStyle/>
                    <a:p>
                      <a:pPr algn="ctr" fontAlgn="ctr"/>
                      <a:r>
                        <a:rPr lang="en-US" sz="1100" b="0" i="0" u="none" strike="noStrike" dirty="0">
                          <a:solidFill>
                            <a:srgbClr val="000000"/>
                          </a:solidFill>
                          <a:effectLst/>
                          <a:latin typeface="Calibri" panose="020F0502020204030204" pitchFamily="34" charset="0"/>
                        </a:rPr>
                        <a:t>Media Layers</a:t>
                      </a:r>
                    </a:p>
                  </a:txBody>
                  <a:tcPr marL="9525" marR="9525" marT="9525" marB="0" vert="vert27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0007"/>
                  </a:ext>
                </a:extLst>
              </a:tr>
              <a:tr h="285750">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9525" marR="9525" marT="9525" marB="0" anchor="ctr">
                    <a:lnL>
                      <a:noFill/>
                    </a:lnL>
                    <a:lnR>
                      <a:noFill/>
                    </a:lnR>
                    <a:lnT>
                      <a:noFill/>
                    </a:lnT>
                    <a:lnB>
                      <a:noFill/>
                    </a:lnB>
                    <a:solidFill>
                      <a:srgbClr val="FF9999"/>
                    </a:solidFill>
                  </a:tcPr>
                </a:tc>
                <a:tc>
                  <a:txBody>
                    <a:bodyPr/>
                    <a:lstStyle/>
                    <a:p>
                      <a:pPr algn="ctr" fontAlgn="ctr"/>
                      <a:r>
                        <a:rPr lang="en-US" sz="1100" b="0" i="0" u="none" strike="noStrike" dirty="0">
                          <a:solidFill>
                            <a:srgbClr val="000000"/>
                          </a:solidFill>
                          <a:effectLst/>
                          <a:latin typeface="Calibri" panose="020F0502020204030204" pitchFamily="34" charset="0"/>
                        </a:rPr>
                        <a:t>Data Link Layer</a:t>
                      </a:r>
                    </a:p>
                  </a:txBody>
                  <a:tcPr marL="9525" marR="9525" marT="9525" marB="0" anchor="ctr">
                    <a:lnL>
                      <a:noFill/>
                    </a:lnL>
                    <a:lnR>
                      <a:noFill/>
                    </a:lnR>
                    <a:lnT>
                      <a:noFill/>
                    </a:lnT>
                    <a:lnB>
                      <a:noFill/>
                    </a:lnB>
                    <a:solidFill>
                      <a:srgbClr val="FF9999"/>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PPP, ATM, Ethernet</a:t>
                      </a:r>
                    </a:p>
                  </a:txBody>
                  <a:tcPr marL="9525" marR="9525" marT="9525" marB="0" anchor="ctr">
                    <a:lnL>
                      <a:noFill/>
                    </a:lnL>
                    <a:lnR>
                      <a:noFill/>
                    </a:lnR>
                    <a:lnT>
                      <a:noFill/>
                    </a:lnT>
                    <a:lnB>
                      <a:noFill/>
                    </a:lnB>
                    <a:solidFill>
                      <a:srgbClr val="FF9999"/>
                    </a:solidFill>
                  </a:tcPr>
                </a:tc>
                <a:tc>
                  <a:txBody>
                    <a:bodyPr/>
                    <a:lstStyle/>
                    <a:p>
                      <a:pPr algn="ctr" fontAlgn="ctr"/>
                      <a:r>
                        <a:rPr lang="en-US" sz="1100" b="0" i="0" u="none" strike="noStrike" dirty="0">
                          <a:solidFill>
                            <a:srgbClr val="000000"/>
                          </a:solidFill>
                          <a:effectLst/>
                          <a:latin typeface="Calibri" panose="020F0502020204030204" pitchFamily="34" charset="0"/>
                        </a:rPr>
                        <a:t>MAC and LLC (Physical Addressing)</a:t>
                      </a:r>
                    </a:p>
                  </a:txBody>
                  <a:tcPr marL="9525" marR="9525" marT="9525" marB="0" anchor="ctr">
                    <a:lnL>
                      <a:noFill/>
                    </a:lnL>
                    <a:lnR>
                      <a:noFill/>
                    </a:lnR>
                    <a:lnT>
                      <a:noFill/>
                    </a:lnT>
                    <a:lnB>
                      <a:noFill/>
                    </a:lnB>
                    <a:solidFill>
                      <a:srgbClr val="FF9999"/>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rowSpan="2">
                  <a:txBody>
                    <a:bodyPr/>
                    <a:lstStyle/>
                    <a:p>
                      <a:pPr algn="ctr" fontAlgn="ctr"/>
                      <a:r>
                        <a:rPr lang="en-US" sz="1100" b="0" i="0" u="none" strike="noStrike" dirty="0">
                          <a:solidFill>
                            <a:srgbClr val="000000"/>
                          </a:solidFill>
                          <a:effectLst/>
                          <a:latin typeface="Calibri" panose="020F0502020204030204" pitchFamily="34" charset="0"/>
                        </a:rPr>
                        <a:t>Network Interface Layer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9999"/>
                    </a:solidFill>
                  </a:tcPr>
                </a:tc>
                <a:tc rowSpan="2">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9999"/>
                    </a:solidFill>
                  </a:tcPr>
                </a:tc>
                <a:tc vMerge="1">
                  <a:txBody>
                    <a:bodyPr/>
                    <a:lstStyle/>
                    <a:p>
                      <a:endParaRPr lang="en-US"/>
                    </a:p>
                  </a:txBody>
                  <a:tcPr/>
                </a:tc>
                <a:extLst>
                  <a:ext uri="{0D108BD9-81ED-4DB2-BD59-A6C34878D82A}">
                    <a16:rowId xmlns:a16="http://schemas.microsoft.com/office/drawing/2014/main" val="10008"/>
                  </a:ext>
                </a:extLst>
              </a:tr>
              <a:tr h="285750">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100" b="0" i="0" u="none" strike="noStrike" dirty="0">
                          <a:solidFill>
                            <a:srgbClr val="000000"/>
                          </a:solidFill>
                          <a:effectLst/>
                          <a:latin typeface="Calibri" panose="020F0502020204030204" pitchFamily="34" charset="0"/>
                        </a:rPr>
                        <a:t>Physical Layer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Ethernet, USB, Bluetooth, 802.11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100" b="0" i="0" u="none" strike="noStrike" dirty="0">
                          <a:solidFill>
                            <a:srgbClr val="000000"/>
                          </a:solidFill>
                          <a:effectLst/>
                          <a:latin typeface="Calibri" panose="020F0502020204030204" pitchFamily="34" charset="0"/>
                        </a:rPr>
                        <a:t>Media, Signal, Binary Transmission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621320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TCP/IP</a:t>
            </a:r>
          </a:p>
        </p:txBody>
      </p:sp>
      <p:sp>
        <p:nvSpPr>
          <p:cNvPr id="3" name="Content Placeholder 2"/>
          <p:cNvSpPr>
            <a:spLocks noGrp="1"/>
          </p:cNvSpPr>
          <p:nvPr>
            <p:ph idx="1"/>
          </p:nvPr>
        </p:nvSpPr>
        <p:spPr/>
        <p:txBody>
          <a:bodyPr/>
          <a:lstStyle/>
          <a:p>
            <a:r>
              <a:rPr lang="en-US" dirty="0"/>
              <a:t>The Transmission Control Protocol / Internet Protocol is built in layers:</a:t>
            </a:r>
          </a:p>
          <a:p>
            <a:pPr lvl="1"/>
            <a:r>
              <a:rPr lang="en-US" dirty="0"/>
              <a:t>Packets contain all the information</a:t>
            </a:r>
            <a:br>
              <a:rPr lang="en-US" dirty="0"/>
            </a:br>
            <a:r>
              <a:rPr lang="en-US" dirty="0"/>
              <a:t>from the different layers</a:t>
            </a:r>
          </a:p>
          <a:p>
            <a:pPr lvl="1"/>
            <a:r>
              <a:rPr lang="en-US" dirty="0"/>
              <a:t>Each protocol uses a header</a:t>
            </a:r>
          </a:p>
          <a:p>
            <a:pPr lvl="1"/>
            <a:r>
              <a:rPr lang="en-US" dirty="0"/>
              <a:t>Headers are added or removed as</a:t>
            </a:r>
            <a:br>
              <a:rPr lang="en-US" dirty="0"/>
            </a:br>
            <a:r>
              <a:rPr lang="en-US" dirty="0"/>
              <a:t>the packet moves up or down</a:t>
            </a:r>
            <a:br>
              <a:rPr lang="en-US" dirty="0"/>
            </a:br>
            <a:r>
              <a:rPr lang="en-US" dirty="0"/>
              <a:t>the protocol stack</a:t>
            </a:r>
          </a:p>
          <a:p>
            <a:pPr lvl="1"/>
            <a:r>
              <a:rPr lang="en-US" dirty="0"/>
              <a:t>Multiple headers</a:t>
            </a:r>
          </a:p>
          <a:p>
            <a:pPr lvl="1"/>
            <a:r>
              <a:rPr lang="en-US" dirty="0"/>
              <a:t>Encapsulation</a:t>
            </a:r>
          </a:p>
        </p:txBody>
      </p:sp>
      <p:pic>
        <p:nvPicPr>
          <p:cNvPr id="1026" name="Picture 2" descr="https://www.novell.com/documentation/suse91/suselinux-adminguide/html/images/net_allg_TCPPak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4618" y="2386816"/>
            <a:ext cx="5961062" cy="30678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68643" y="5703344"/>
            <a:ext cx="5613011" cy="584775"/>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*OSI Layers in illustration above</a:t>
            </a:r>
          </a:p>
        </p:txBody>
      </p:sp>
    </p:spTree>
    <p:extLst>
      <p:ext uri="{BB962C8B-B14F-4D97-AF65-F5344CB8AC3E}">
        <p14:creationId xmlns:p14="http://schemas.microsoft.com/office/powerpoint/2010/main" val="36048142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TCP/IP</a:t>
            </a:r>
          </a:p>
        </p:txBody>
      </p:sp>
      <p:sp>
        <p:nvSpPr>
          <p:cNvPr id="3" name="Content Placeholder 2"/>
          <p:cNvSpPr>
            <a:spLocks noGrp="1"/>
          </p:cNvSpPr>
          <p:nvPr>
            <p:ph idx="1"/>
          </p:nvPr>
        </p:nvSpPr>
        <p:spPr>
          <a:xfrm>
            <a:off x="1097280" y="1845734"/>
            <a:ext cx="10058400" cy="4518852"/>
          </a:xfrm>
        </p:spPr>
        <p:txBody>
          <a:bodyPr/>
          <a:lstStyle/>
          <a:p>
            <a:r>
              <a:rPr lang="en-US" dirty="0"/>
              <a:t>The Transmission Control Protocol / Internet Protocol is built in layers:</a:t>
            </a:r>
          </a:p>
          <a:p>
            <a:pPr lvl="1"/>
            <a:r>
              <a:rPr lang="en-US" dirty="0"/>
              <a:t>Packets are passed up the protocol stack,</a:t>
            </a:r>
            <a:br>
              <a:rPr lang="en-US" dirty="0"/>
            </a:br>
            <a:r>
              <a:rPr lang="en-US" dirty="0"/>
              <a:t>each layer using the different headers</a:t>
            </a:r>
          </a:p>
          <a:p>
            <a:pPr lvl="2"/>
            <a:r>
              <a:rPr lang="en-US" sz="1600" dirty="0"/>
              <a:t>Network card accepts the packet</a:t>
            </a:r>
          </a:p>
          <a:p>
            <a:pPr lvl="2"/>
            <a:r>
              <a:rPr lang="en-US" sz="1600" dirty="0"/>
              <a:t>Device interrupts the OS and the driver processes the packet</a:t>
            </a:r>
          </a:p>
          <a:p>
            <a:pPr lvl="2"/>
            <a:r>
              <a:rPr lang="en-US" sz="1600" dirty="0"/>
              <a:t>Device driver transfers packet to appropriate protocol (ARP, </a:t>
            </a:r>
            <a:r>
              <a:rPr lang="en-US" sz="1600" u="sng" dirty="0"/>
              <a:t>IP</a:t>
            </a:r>
            <a:r>
              <a:rPr lang="en-US" sz="1600" dirty="0"/>
              <a:t>, etc.)</a:t>
            </a:r>
          </a:p>
          <a:p>
            <a:pPr lvl="2"/>
            <a:r>
              <a:rPr lang="en-US" sz="1600" dirty="0"/>
              <a:t>Remaining packet info passed up the stack to subsequent layer protocols</a:t>
            </a:r>
            <a:endParaRPr lang="en-US" dirty="0"/>
          </a:p>
          <a:p>
            <a:pPr lvl="1"/>
            <a:r>
              <a:rPr lang="en-US" dirty="0"/>
              <a:t>Each layer strips off its info</a:t>
            </a:r>
          </a:p>
          <a:p>
            <a:pPr lvl="2"/>
            <a:r>
              <a:rPr lang="en-US" sz="1600" dirty="0"/>
              <a:t>Ethernet layer removes Ethernet headers</a:t>
            </a:r>
          </a:p>
          <a:p>
            <a:pPr lvl="2"/>
            <a:r>
              <a:rPr lang="en-US" sz="1600" dirty="0"/>
              <a:t>IP layer removes IP headers</a:t>
            </a:r>
          </a:p>
          <a:p>
            <a:pPr lvl="2"/>
            <a:r>
              <a:rPr lang="en-US" sz="1600" dirty="0"/>
              <a:t>TCP removes TCP headers</a:t>
            </a:r>
          </a:p>
        </p:txBody>
      </p:sp>
      <p:pic>
        <p:nvPicPr>
          <p:cNvPr id="5" name="Picture 4"/>
          <p:cNvPicPr>
            <a:picLocks noChangeAspect="1"/>
          </p:cNvPicPr>
          <p:nvPr/>
        </p:nvPicPr>
        <p:blipFill>
          <a:blip r:embed="rId2"/>
          <a:stretch>
            <a:fillRect/>
          </a:stretch>
        </p:blipFill>
        <p:spPr>
          <a:xfrm>
            <a:off x="7962900" y="2179468"/>
            <a:ext cx="3756024" cy="4027128"/>
          </a:xfrm>
          <a:prstGeom prst="rect">
            <a:avLst/>
          </a:prstGeom>
        </p:spPr>
      </p:pic>
    </p:spTree>
    <p:extLst>
      <p:ext uri="{BB962C8B-B14F-4D97-AF65-F5344CB8AC3E}">
        <p14:creationId xmlns:p14="http://schemas.microsoft.com/office/powerpoint/2010/main" val="1470100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 Layers</a:t>
            </a:r>
          </a:p>
        </p:txBody>
      </p:sp>
      <p:sp>
        <p:nvSpPr>
          <p:cNvPr id="3" name="Content Placeholder 2"/>
          <p:cNvSpPr>
            <a:spLocks noGrp="1"/>
          </p:cNvSpPr>
          <p:nvPr>
            <p:ph idx="1"/>
          </p:nvPr>
        </p:nvSpPr>
        <p:spPr>
          <a:xfrm>
            <a:off x="1097280" y="1845734"/>
            <a:ext cx="10058400" cy="4485618"/>
          </a:xfrm>
        </p:spPr>
        <p:txBody>
          <a:bodyPr>
            <a:normAutofit/>
          </a:bodyPr>
          <a:lstStyle/>
          <a:p>
            <a:r>
              <a:rPr lang="en-US" dirty="0"/>
              <a:t>Layer 1 – The Physical Layer (The Wire)</a:t>
            </a:r>
          </a:p>
          <a:p>
            <a:pPr lvl="1"/>
            <a:r>
              <a:rPr lang="en-US" dirty="0"/>
              <a:t>This describes the actual physical items</a:t>
            </a:r>
          </a:p>
          <a:p>
            <a:pPr lvl="2"/>
            <a:r>
              <a:rPr lang="en-US" dirty="0"/>
              <a:t>Cabling, interface connections, and electrical or optical signaling</a:t>
            </a:r>
          </a:p>
          <a:p>
            <a:r>
              <a:rPr lang="en-US" dirty="0"/>
              <a:t>Layer 2 – The Data Link Layer (Ethernet)</a:t>
            </a:r>
          </a:p>
          <a:p>
            <a:pPr lvl="1"/>
            <a:r>
              <a:rPr lang="en-US" dirty="0"/>
              <a:t>Handles addressing and transport within a local area network</a:t>
            </a:r>
          </a:p>
          <a:p>
            <a:pPr lvl="2"/>
            <a:r>
              <a:rPr lang="en-US" dirty="0"/>
              <a:t>Uses Media Access Control (MAC) address, unique to each Network Interface Card (NIC)</a:t>
            </a:r>
          </a:p>
          <a:p>
            <a:pPr lvl="3"/>
            <a:r>
              <a:rPr lang="en-US" dirty="0"/>
              <a:t>48-bit, 6 hex groups, 01:23:45:67:89:AB</a:t>
            </a:r>
          </a:p>
          <a:p>
            <a:pPr lvl="1"/>
            <a:r>
              <a:rPr lang="en-US" dirty="0"/>
              <a:t>Get packets from one side of the LAN to another</a:t>
            </a:r>
          </a:p>
          <a:p>
            <a:r>
              <a:rPr lang="en-US" dirty="0"/>
              <a:t>Layer 3 – The Network Layer (Internet)</a:t>
            </a:r>
          </a:p>
          <a:p>
            <a:pPr lvl="1"/>
            <a:r>
              <a:rPr lang="en-US" dirty="0"/>
              <a:t>Contains the IP addressing information</a:t>
            </a:r>
          </a:p>
          <a:p>
            <a:pPr lvl="2"/>
            <a:r>
              <a:rPr lang="en-US" dirty="0"/>
              <a:t>IPv4 or IPv6!</a:t>
            </a:r>
          </a:p>
          <a:p>
            <a:pPr lvl="1"/>
            <a:r>
              <a:rPr lang="en-US" dirty="0"/>
              <a:t>Handles getting the packets between networks</a:t>
            </a:r>
          </a:p>
          <a:p>
            <a:pPr lvl="1"/>
            <a:r>
              <a:rPr lang="en-US" dirty="0"/>
              <a:t>Globally addressable/routable functionality</a:t>
            </a:r>
          </a:p>
          <a:p>
            <a:pPr lvl="1"/>
            <a:endParaRPr lang="en-US" dirty="0"/>
          </a:p>
        </p:txBody>
      </p:sp>
      <p:pic>
        <p:nvPicPr>
          <p:cNvPr id="4" name="Picture 3"/>
          <p:cNvPicPr>
            <a:picLocks noChangeAspect="1"/>
          </p:cNvPicPr>
          <p:nvPr/>
        </p:nvPicPr>
        <p:blipFill>
          <a:blip r:embed="rId2"/>
          <a:stretch>
            <a:fillRect/>
          </a:stretch>
        </p:blipFill>
        <p:spPr>
          <a:xfrm>
            <a:off x="8157172" y="2024743"/>
            <a:ext cx="3558011" cy="4050415"/>
          </a:xfrm>
          <a:prstGeom prst="rect">
            <a:avLst/>
          </a:prstGeom>
        </p:spPr>
      </p:pic>
    </p:spTree>
    <p:extLst>
      <p:ext uri="{BB962C8B-B14F-4D97-AF65-F5344CB8AC3E}">
        <p14:creationId xmlns:p14="http://schemas.microsoft.com/office/powerpoint/2010/main" val="12206956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OSI Layers</a:t>
            </a:r>
          </a:p>
        </p:txBody>
      </p:sp>
      <p:sp>
        <p:nvSpPr>
          <p:cNvPr id="3" name="Content Placeholder 2"/>
          <p:cNvSpPr>
            <a:spLocks noGrp="1"/>
          </p:cNvSpPr>
          <p:nvPr>
            <p:ph idx="1"/>
          </p:nvPr>
        </p:nvSpPr>
        <p:spPr>
          <a:xfrm>
            <a:off x="1097280" y="1845734"/>
            <a:ext cx="10058400" cy="4555066"/>
          </a:xfrm>
        </p:spPr>
        <p:txBody>
          <a:bodyPr/>
          <a:lstStyle/>
          <a:p>
            <a:r>
              <a:rPr lang="en-US" dirty="0"/>
              <a:t>Layer 4 – Transport Layer (TCP/UDP)</a:t>
            </a:r>
          </a:p>
          <a:p>
            <a:pPr lvl="1"/>
            <a:r>
              <a:rPr lang="en-US" dirty="0"/>
              <a:t>Transport Control Protocol (TCP) provides reliable transportation</a:t>
            </a:r>
          </a:p>
          <a:p>
            <a:pPr lvl="2"/>
            <a:r>
              <a:rPr lang="en-US" dirty="0"/>
              <a:t>Error checking, packet sequencing, bidirectional communication</a:t>
            </a:r>
          </a:p>
          <a:p>
            <a:pPr lvl="1"/>
            <a:r>
              <a:rPr lang="en-US" dirty="0"/>
              <a:t>User Datagram Protocol (UDP) provides no reliability</a:t>
            </a:r>
          </a:p>
          <a:p>
            <a:pPr lvl="2"/>
            <a:r>
              <a:rPr lang="en-US" dirty="0"/>
              <a:t>Doesn’t detect lost, duplicate, or corrupted packets</a:t>
            </a:r>
          </a:p>
          <a:p>
            <a:pPr lvl="2"/>
            <a:r>
              <a:rPr lang="en-US" dirty="0"/>
              <a:t>Preferred for short transmissions and real-time communications</a:t>
            </a:r>
          </a:p>
          <a:p>
            <a:pPr lvl="3"/>
            <a:r>
              <a:rPr lang="en-US" dirty="0"/>
              <a:t>Single packets such as DNS, live audio or video, multiplayer gaming</a:t>
            </a:r>
          </a:p>
          <a:p>
            <a:r>
              <a:rPr lang="en-US" dirty="0"/>
              <a:t>Layers 5-7 – Application Layers (HTTP, SSH, SSL, XML)</a:t>
            </a:r>
          </a:p>
          <a:p>
            <a:pPr lvl="1"/>
            <a:r>
              <a:rPr lang="en-US" dirty="0"/>
              <a:t>Layer 5 – Session Layer – Manages sessions between processes</a:t>
            </a:r>
          </a:p>
          <a:p>
            <a:pPr lvl="1"/>
            <a:r>
              <a:rPr lang="en-US" dirty="0"/>
              <a:t>Layer 6 – Presentation Layer – Data representation and encryption</a:t>
            </a:r>
          </a:p>
          <a:p>
            <a:pPr lvl="1"/>
            <a:r>
              <a:rPr lang="en-US" dirty="0"/>
              <a:t>Layer 7 – Application Layer – Where the applications communicate</a:t>
            </a:r>
            <a:br>
              <a:rPr lang="en-US" dirty="0"/>
            </a:br>
            <a:r>
              <a:rPr lang="en-US" dirty="0"/>
              <a:t>with the network</a:t>
            </a:r>
          </a:p>
          <a:p>
            <a:r>
              <a:rPr lang="en-US" dirty="0"/>
              <a:t>Layer 8 – The human layer</a:t>
            </a:r>
          </a:p>
          <a:p>
            <a:pPr lvl="1"/>
            <a:r>
              <a:rPr lang="en-US" dirty="0"/>
              <a:t>It’s a layer 8 problem…</a:t>
            </a:r>
          </a:p>
        </p:txBody>
      </p:sp>
      <p:pic>
        <p:nvPicPr>
          <p:cNvPr id="4" name="Picture 3"/>
          <p:cNvPicPr>
            <a:picLocks noChangeAspect="1"/>
          </p:cNvPicPr>
          <p:nvPr/>
        </p:nvPicPr>
        <p:blipFill>
          <a:blip r:embed="rId2"/>
          <a:stretch>
            <a:fillRect/>
          </a:stretch>
        </p:blipFill>
        <p:spPr>
          <a:xfrm>
            <a:off x="8157172" y="2024743"/>
            <a:ext cx="3558011" cy="4050415"/>
          </a:xfrm>
          <a:prstGeom prst="rect">
            <a:avLst/>
          </a:prstGeom>
        </p:spPr>
      </p:pic>
    </p:spTree>
    <p:extLst>
      <p:ext uri="{BB962C8B-B14F-4D97-AF65-F5344CB8AC3E}">
        <p14:creationId xmlns:p14="http://schemas.microsoft.com/office/powerpoint/2010/main" val="42851470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Headers</a:t>
            </a:r>
          </a:p>
        </p:txBody>
      </p:sp>
      <p:sp>
        <p:nvSpPr>
          <p:cNvPr id="3" name="Content Placeholder 2"/>
          <p:cNvSpPr>
            <a:spLocks noGrp="1"/>
          </p:cNvSpPr>
          <p:nvPr>
            <p:ph idx="1"/>
          </p:nvPr>
        </p:nvSpPr>
        <p:spPr>
          <a:xfrm>
            <a:off x="1097280" y="1845733"/>
            <a:ext cx="10058400" cy="4473585"/>
          </a:xfrm>
        </p:spPr>
        <p:txBody>
          <a:bodyPr/>
          <a:lstStyle/>
          <a:p>
            <a:r>
              <a:rPr lang="en-US" dirty="0"/>
              <a:t>Ethernet</a:t>
            </a:r>
          </a:p>
          <a:p>
            <a:pPr lvl="1"/>
            <a:r>
              <a:rPr lang="en-US" dirty="0"/>
              <a:t>Preamble – 64 bit (8 byte) – allows devices to synchronize</a:t>
            </a:r>
          </a:p>
          <a:p>
            <a:pPr lvl="2"/>
            <a:r>
              <a:rPr lang="en-US" dirty="0"/>
              <a:t>7 sync + 1 start frame delimiter</a:t>
            </a:r>
          </a:p>
          <a:p>
            <a:pPr lvl="1"/>
            <a:r>
              <a:rPr lang="en-US" dirty="0"/>
              <a:t>Destination address – 48 bit (8 byte) - MAC address of destination</a:t>
            </a:r>
          </a:p>
          <a:p>
            <a:pPr lvl="1"/>
            <a:r>
              <a:rPr lang="en-US" dirty="0"/>
              <a:t>Source address – 48 bit (8 byte) - MAC address of source</a:t>
            </a:r>
          </a:p>
          <a:p>
            <a:pPr lvl="1"/>
            <a:r>
              <a:rPr lang="en-US" dirty="0"/>
              <a:t>Type – Information about packet</a:t>
            </a:r>
          </a:p>
          <a:p>
            <a:pPr lvl="2"/>
            <a:r>
              <a:rPr lang="en-US" dirty="0"/>
              <a:t>802.3: Indicates payload size below 1500 </a:t>
            </a:r>
          </a:p>
          <a:p>
            <a:pPr lvl="2"/>
            <a:r>
              <a:rPr lang="en-US" dirty="0"/>
              <a:t>Ethernet II: Type of encapsulated traffic above 1535</a:t>
            </a:r>
          </a:p>
          <a:p>
            <a:pPr lvl="1"/>
            <a:r>
              <a:rPr lang="en-US" dirty="0"/>
              <a:t>Data – 46-1800 bytes – Encapsulated traffic</a:t>
            </a:r>
          </a:p>
          <a:p>
            <a:pPr lvl="2"/>
            <a:r>
              <a:rPr lang="en-US" dirty="0"/>
              <a:t>IP or ICMP packets</a:t>
            </a:r>
          </a:p>
          <a:p>
            <a:pPr lvl="2"/>
            <a:r>
              <a:rPr lang="en-US" dirty="0"/>
              <a:t>Headers of encapsulated packets</a:t>
            </a:r>
          </a:p>
          <a:p>
            <a:pPr lvl="1"/>
            <a:r>
              <a:rPr lang="en-US" dirty="0"/>
              <a:t>Checksum</a:t>
            </a:r>
          </a:p>
          <a:p>
            <a:pPr lvl="2"/>
            <a:r>
              <a:rPr lang="en-US" dirty="0"/>
              <a:t>Frame Check Sequence or CRC</a:t>
            </a:r>
          </a:p>
          <a:p>
            <a:pPr lvl="1"/>
            <a:r>
              <a:rPr lang="en-US" dirty="0"/>
              <a:t>View Ethernet headers with the </a:t>
            </a:r>
            <a:r>
              <a:rPr lang="en-US" dirty="0" err="1">
                <a:latin typeface="Courier New" panose="02070309020205020404" pitchFamily="49" charset="0"/>
                <a:cs typeface="Courier New" panose="02070309020205020404" pitchFamily="49" charset="0"/>
              </a:rPr>
              <a:t>tcpdump</a:t>
            </a:r>
            <a:r>
              <a:rPr lang="en-US" dirty="0"/>
              <a:t> command</a:t>
            </a:r>
          </a:p>
        </p:txBody>
      </p:sp>
      <p:pic>
        <p:nvPicPr>
          <p:cNvPr id="2050" name="Picture 2" descr="http://astorinonetworks.com/wp-content/uploads/2011/08/DIX_Ethernet_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476" y="4548718"/>
            <a:ext cx="46672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68AD30E-665F-44E0-862E-21D85EEA2E24}"/>
              </a:ext>
            </a:extLst>
          </p:cNvPr>
          <p:cNvSpPr/>
          <p:nvPr/>
        </p:nvSpPr>
        <p:spPr>
          <a:xfrm>
            <a:off x="7027002" y="3517015"/>
            <a:ext cx="4776197"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1518 Byte Max!</a:t>
            </a:r>
          </a:p>
        </p:txBody>
      </p:sp>
    </p:spTree>
    <p:extLst>
      <p:ext uri="{BB962C8B-B14F-4D97-AF65-F5344CB8AC3E}">
        <p14:creationId xmlns:p14="http://schemas.microsoft.com/office/powerpoint/2010/main" val="38453195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Headers</a:t>
            </a:r>
          </a:p>
        </p:txBody>
      </p:sp>
      <p:sp>
        <p:nvSpPr>
          <p:cNvPr id="3" name="Content Placeholder 2"/>
          <p:cNvSpPr>
            <a:spLocks noGrp="1"/>
          </p:cNvSpPr>
          <p:nvPr>
            <p:ph idx="1"/>
          </p:nvPr>
        </p:nvSpPr>
        <p:spPr/>
        <p:txBody>
          <a:bodyPr/>
          <a:lstStyle/>
          <a:p>
            <a:r>
              <a:rPr lang="en-US" dirty="0">
                <a:cs typeface="Courier New" panose="02070309020205020404" pitchFamily="49" charset="0"/>
              </a:rPr>
              <a:t>Ethernet (Network Interface Layer)</a:t>
            </a:r>
          </a:p>
          <a:p>
            <a:pPr lvl="1"/>
            <a:r>
              <a:rPr lang="en-US" dirty="0" err="1">
                <a:latin typeface="Courier New" panose="02070309020205020404" pitchFamily="49" charset="0"/>
                <a:cs typeface="Courier New" panose="02070309020205020404" pitchFamily="49" charset="0"/>
              </a:rPr>
              <a:t>tcpdump</a:t>
            </a:r>
            <a:r>
              <a:rPr lang="en-US" dirty="0">
                <a:latin typeface="Courier New" panose="02070309020205020404" pitchFamily="49" charset="0"/>
                <a:cs typeface="Courier New" panose="02070309020205020404" pitchFamily="49" charset="0"/>
              </a:rPr>
              <a:t> -e -</a:t>
            </a:r>
            <a:r>
              <a:rPr lang="en-US" dirty="0" err="1">
                <a:latin typeface="Courier New" panose="02070309020205020404" pitchFamily="49" charset="0"/>
                <a:cs typeface="Courier New" panose="02070309020205020404" pitchFamily="49" charset="0"/>
              </a:rPr>
              <a:t>nn</a:t>
            </a:r>
            <a:endParaRPr lang="en-US" dirty="0">
              <a:latin typeface="Courier New" panose="02070309020205020404" pitchFamily="49" charset="0"/>
              <a:cs typeface="Courier New" panose="02070309020205020404" pitchFamily="49" charset="0"/>
            </a:endParaRPr>
          </a:p>
          <a:p>
            <a:pPr lvl="2"/>
            <a:r>
              <a:rPr lang="en-US" dirty="0"/>
              <a:t>Timestamp</a:t>
            </a:r>
          </a:p>
          <a:p>
            <a:pPr lvl="2"/>
            <a:r>
              <a:rPr lang="en-US" dirty="0"/>
              <a:t>Source &amp; destination MAC addresses!</a:t>
            </a:r>
          </a:p>
          <a:p>
            <a:pPr lvl="2"/>
            <a:r>
              <a:rPr lang="en-US" dirty="0"/>
              <a:t>Source &amp; destination IP addresses</a:t>
            </a:r>
          </a:p>
          <a:p>
            <a:pPr lvl="2"/>
            <a:r>
              <a:rPr lang="en-US" dirty="0"/>
              <a:t>Source &amp; destination ports</a:t>
            </a:r>
          </a:p>
          <a:p>
            <a:pPr lvl="2"/>
            <a:r>
              <a:rPr lang="en-US" dirty="0"/>
              <a:t>Packet type</a:t>
            </a:r>
          </a:p>
          <a:p>
            <a:pPr lvl="2"/>
            <a:r>
              <a:rPr lang="en-US" dirty="0"/>
              <a:t>Packet length</a:t>
            </a:r>
          </a:p>
          <a:p>
            <a:pPr lvl="2"/>
            <a:r>
              <a:rPr lang="en-US" dirty="0"/>
              <a:t>Sequence</a:t>
            </a:r>
          </a:p>
          <a:p>
            <a:pPr lvl="2"/>
            <a:r>
              <a:rPr lang="en-US" dirty="0"/>
              <a:t>Flags</a:t>
            </a:r>
          </a:p>
          <a:p>
            <a:pPr lvl="2"/>
            <a:r>
              <a:rPr lang="en-US" dirty="0"/>
              <a:t>Options</a:t>
            </a:r>
          </a:p>
        </p:txBody>
      </p:sp>
      <p:pic>
        <p:nvPicPr>
          <p:cNvPr id="6" name="Picture 5"/>
          <p:cNvPicPr>
            <a:picLocks noChangeAspect="1"/>
          </p:cNvPicPr>
          <p:nvPr/>
        </p:nvPicPr>
        <p:blipFill>
          <a:blip r:embed="rId2"/>
          <a:stretch>
            <a:fillRect/>
          </a:stretch>
        </p:blipFill>
        <p:spPr>
          <a:xfrm>
            <a:off x="4073150" y="3567064"/>
            <a:ext cx="7850264" cy="2523797"/>
          </a:xfrm>
          <a:prstGeom prst="rect">
            <a:avLst/>
          </a:prstGeom>
        </p:spPr>
      </p:pic>
      <p:sp>
        <p:nvSpPr>
          <p:cNvPr id="5" name="Rectangle 4"/>
          <p:cNvSpPr/>
          <p:nvPr/>
        </p:nvSpPr>
        <p:spPr>
          <a:xfrm rot="341113">
            <a:off x="7610199" y="2083321"/>
            <a:ext cx="3945475" cy="1077218"/>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An Ethernet packet is also called a frame</a:t>
            </a:r>
          </a:p>
        </p:txBody>
      </p:sp>
    </p:spTree>
    <p:extLst>
      <p:ext uri="{BB962C8B-B14F-4D97-AF65-F5344CB8AC3E}">
        <p14:creationId xmlns:p14="http://schemas.microsoft.com/office/powerpoint/2010/main" val="32867124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Headers</a:t>
            </a:r>
          </a:p>
        </p:txBody>
      </p:sp>
      <p:sp>
        <p:nvSpPr>
          <p:cNvPr id="3" name="Content Placeholder 2"/>
          <p:cNvSpPr>
            <a:spLocks noGrp="1"/>
          </p:cNvSpPr>
          <p:nvPr>
            <p:ph idx="1"/>
          </p:nvPr>
        </p:nvSpPr>
        <p:spPr>
          <a:xfrm>
            <a:off x="1097280" y="1845733"/>
            <a:ext cx="10058400" cy="4464531"/>
          </a:xfrm>
        </p:spPr>
        <p:txBody>
          <a:bodyPr>
            <a:normAutofit/>
          </a:bodyPr>
          <a:lstStyle/>
          <a:p>
            <a:r>
              <a:rPr lang="en-US" dirty="0"/>
              <a:t>Internet Protocol version 4 (IPv4) (20 bytes, 160-bits)</a:t>
            </a:r>
          </a:p>
          <a:p>
            <a:pPr lvl="1"/>
            <a:r>
              <a:rPr lang="en-US" dirty="0"/>
              <a:t>4-bit IP version number</a:t>
            </a:r>
          </a:p>
          <a:p>
            <a:pPr lvl="1"/>
            <a:r>
              <a:rPr lang="en-US" dirty="0"/>
              <a:t>4-bit header length</a:t>
            </a:r>
          </a:p>
          <a:p>
            <a:pPr lvl="2"/>
            <a:r>
              <a:rPr lang="en-US" dirty="0"/>
              <a:t>Various options may affect length</a:t>
            </a:r>
          </a:p>
          <a:p>
            <a:pPr lvl="1"/>
            <a:r>
              <a:rPr lang="en-US" dirty="0"/>
              <a:t>8-bit Type of Service (</a:t>
            </a:r>
            <a:r>
              <a:rPr lang="en-US" dirty="0" err="1"/>
              <a:t>ToS</a:t>
            </a:r>
            <a:r>
              <a:rPr lang="en-US" dirty="0"/>
              <a:t>)</a:t>
            </a:r>
          </a:p>
          <a:p>
            <a:pPr lvl="2"/>
            <a:r>
              <a:rPr lang="en-US" dirty="0"/>
              <a:t>Minimized delay, max throughput, </a:t>
            </a:r>
            <a:br>
              <a:rPr lang="en-US" dirty="0"/>
            </a:br>
            <a:r>
              <a:rPr lang="en-US" dirty="0"/>
              <a:t>max reliability, minimal cost</a:t>
            </a:r>
          </a:p>
          <a:p>
            <a:pPr lvl="1"/>
            <a:r>
              <a:rPr lang="en-US" dirty="0"/>
              <a:t>16-bit Total packet length</a:t>
            </a:r>
          </a:p>
          <a:p>
            <a:pPr lvl="1"/>
            <a:r>
              <a:rPr lang="en-US" dirty="0"/>
              <a:t>16-bit Identification</a:t>
            </a:r>
          </a:p>
          <a:p>
            <a:pPr lvl="2"/>
            <a:r>
              <a:rPr lang="en-US" dirty="0"/>
              <a:t>Unique number used to ID a packet</a:t>
            </a:r>
            <a:br>
              <a:rPr lang="en-US" dirty="0"/>
            </a:br>
            <a:r>
              <a:rPr lang="en-US" dirty="0"/>
              <a:t>in a sequence</a:t>
            </a:r>
          </a:p>
          <a:p>
            <a:pPr lvl="1"/>
            <a:r>
              <a:rPr lang="en-US" dirty="0"/>
              <a:t>3-bit Flags and Fragment Offset</a:t>
            </a:r>
          </a:p>
          <a:p>
            <a:pPr lvl="2"/>
            <a:r>
              <a:rPr lang="en-US" dirty="0"/>
              <a:t>Indicate sequence and fragmentation info</a:t>
            </a:r>
          </a:p>
          <a:p>
            <a:pPr lvl="2"/>
            <a:r>
              <a:rPr lang="en-US" dirty="0"/>
              <a:t>Packets are fragmented when the IP packet doesn’t</a:t>
            </a:r>
            <a:br>
              <a:rPr lang="en-US" dirty="0"/>
            </a:br>
            <a:r>
              <a:rPr lang="en-US" dirty="0"/>
              <a:t>fit in a single Ethernet packet MTU (Ex: 1500)</a:t>
            </a:r>
          </a:p>
          <a:p>
            <a:pPr lvl="2"/>
            <a:r>
              <a:rPr lang="en-US" dirty="0"/>
              <a:t>4000 bytes split in to 1500, 1500, 1040</a:t>
            </a:r>
          </a:p>
        </p:txBody>
      </p:sp>
      <p:pic>
        <p:nvPicPr>
          <p:cNvPr id="4098" name="Picture 2" descr="http://www.pan0pt1c0n.net/wp-content/uploads/2014/07/ipv4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02" y="3060071"/>
            <a:ext cx="6600398" cy="306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40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Types of Servers</a:t>
            </a:r>
          </a:p>
        </p:txBody>
      </p:sp>
      <p:sp>
        <p:nvSpPr>
          <p:cNvPr id="8" name="Content Placeholder 7"/>
          <p:cNvSpPr>
            <a:spLocks noGrp="1"/>
          </p:cNvSpPr>
          <p:nvPr>
            <p:ph idx="1"/>
          </p:nvPr>
        </p:nvSpPr>
        <p:spPr>
          <a:xfrm>
            <a:off x="1097279" y="1845734"/>
            <a:ext cx="7822433" cy="4313526"/>
          </a:xfrm>
        </p:spPr>
        <p:txBody>
          <a:bodyPr>
            <a:normAutofit/>
          </a:bodyPr>
          <a:lstStyle/>
          <a:p>
            <a:r>
              <a:rPr lang="en-US" dirty="0"/>
              <a:t>Application Server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280" y="3829234"/>
            <a:ext cx="2438400" cy="2438400"/>
          </a:xfrm>
          <a:prstGeom prst="rect">
            <a:avLst/>
          </a:prstGeom>
        </p:spPr>
      </p:pic>
      <p:pic>
        <p:nvPicPr>
          <p:cNvPr id="1028" name="Picture 4" descr="J2EE multi-tier architecture showing the client tier, middle tier, and EIS t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157" y="1748761"/>
            <a:ext cx="4290646" cy="451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0443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Headers</a:t>
            </a:r>
          </a:p>
        </p:txBody>
      </p:sp>
      <p:sp>
        <p:nvSpPr>
          <p:cNvPr id="3" name="Content Placeholder 2"/>
          <p:cNvSpPr>
            <a:spLocks noGrp="1"/>
          </p:cNvSpPr>
          <p:nvPr>
            <p:ph idx="1"/>
          </p:nvPr>
        </p:nvSpPr>
        <p:spPr>
          <a:xfrm>
            <a:off x="1097280" y="1845733"/>
            <a:ext cx="10058400" cy="4464531"/>
          </a:xfrm>
        </p:spPr>
        <p:txBody>
          <a:bodyPr>
            <a:normAutofit/>
          </a:bodyPr>
          <a:lstStyle/>
          <a:p>
            <a:r>
              <a:rPr lang="en-US" dirty="0"/>
              <a:t>Internet Protocol version 4 (IPv4) (20 bytes, 160-bits)</a:t>
            </a:r>
          </a:p>
          <a:p>
            <a:pPr lvl="1"/>
            <a:r>
              <a:rPr lang="en-US" dirty="0"/>
              <a:t>8-bit Time To Live (TTL)</a:t>
            </a:r>
          </a:p>
          <a:p>
            <a:pPr lvl="2"/>
            <a:r>
              <a:rPr lang="en-US" dirty="0"/>
              <a:t>Counter decrements with routing hops on the network (255 to 0)</a:t>
            </a:r>
          </a:p>
          <a:p>
            <a:pPr lvl="2"/>
            <a:r>
              <a:rPr lang="en-US" dirty="0"/>
              <a:t>Prevents routing loops</a:t>
            </a:r>
          </a:p>
          <a:p>
            <a:pPr lvl="1"/>
            <a:r>
              <a:rPr lang="en-US" dirty="0"/>
              <a:t>8-bit Protocol information</a:t>
            </a:r>
          </a:p>
          <a:p>
            <a:pPr lvl="2"/>
            <a:r>
              <a:rPr lang="en-US" dirty="0"/>
              <a:t>TCP, UDP, ICMP</a:t>
            </a:r>
          </a:p>
          <a:p>
            <a:pPr lvl="1"/>
            <a:r>
              <a:rPr lang="en-US" dirty="0"/>
              <a:t>16-bit Header checksum</a:t>
            </a:r>
          </a:p>
          <a:p>
            <a:pPr lvl="2"/>
            <a:r>
              <a:rPr lang="en-US" dirty="0"/>
              <a:t>Sum of all byte values</a:t>
            </a:r>
          </a:p>
          <a:p>
            <a:pPr lvl="1"/>
            <a:r>
              <a:rPr lang="en-US" dirty="0"/>
              <a:t>32-bit Source IPv4 address</a:t>
            </a:r>
          </a:p>
          <a:p>
            <a:pPr lvl="1"/>
            <a:r>
              <a:rPr lang="en-US" dirty="0"/>
              <a:t>32-bit Destination IPv4 address</a:t>
            </a:r>
          </a:p>
          <a:p>
            <a:pPr lvl="1"/>
            <a:r>
              <a:rPr lang="en-US" dirty="0"/>
              <a:t>Any IP options and finally the data</a:t>
            </a:r>
          </a:p>
        </p:txBody>
      </p:sp>
      <p:pic>
        <p:nvPicPr>
          <p:cNvPr id="4098" name="Picture 2" descr="http://www.pan0pt1c0n.net/wp-content/uploads/2014/07/ipv4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02" y="3060071"/>
            <a:ext cx="6600398" cy="30651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25402" y="5109935"/>
            <a:ext cx="1917704" cy="1200329"/>
          </a:xfrm>
          <a:prstGeom prst="rect">
            <a:avLst/>
          </a:prstGeom>
          <a:noFill/>
        </p:spPr>
        <p:txBody>
          <a:bodyPr wrap="none" lIns="91440" tIns="45720" rIns="91440" bIns="45720">
            <a:spAutoFit/>
          </a:bodyPr>
          <a:lstStyle/>
          <a:p>
            <a:r>
              <a:rPr lang="en-US" sz="2400" b="1" cap="none" spc="0" dirty="0">
                <a:ln w="22225">
                  <a:solidFill>
                    <a:schemeClr val="accent2"/>
                  </a:solidFill>
                  <a:prstDash val="solid"/>
                </a:ln>
                <a:solidFill>
                  <a:schemeClr val="accent2">
                    <a:lumMod val="40000"/>
                    <a:lumOff val="60000"/>
                  </a:schemeClr>
                </a:solidFill>
                <a:effectLst/>
              </a:rPr>
              <a:t>4-bits: Nibble</a:t>
            </a:r>
          </a:p>
          <a:p>
            <a:r>
              <a:rPr lang="en-US" sz="2400" b="1" dirty="0">
                <a:ln w="22225">
                  <a:solidFill>
                    <a:schemeClr val="accent2"/>
                  </a:solidFill>
                  <a:prstDash val="solid"/>
                </a:ln>
                <a:solidFill>
                  <a:schemeClr val="accent2">
                    <a:lumMod val="40000"/>
                    <a:lumOff val="60000"/>
                  </a:schemeClr>
                </a:solidFill>
              </a:rPr>
              <a:t>8-bits: Byte</a:t>
            </a:r>
          </a:p>
          <a:p>
            <a:r>
              <a:rPr lang="en-US" sz="2400" b="1" cap="none" spc="0" dirty="0">
                <a:ln w="22225">
                  <a:solidFill>
                    <a:schemeClr val="accent2"/>
                  </a:solidFill>
                  <a:prstDash val="solid"/>
                </a:ln>
                <a:solidFill>
                  <a:schemeClr val="accent2">
                    <a:lumMod val="40000"/>
                    <a:lumOff val="60000"/>
                  </a:schemeClr>
                </a:solidFill>
                <a:effectLst/>
              </a:rPr>
              <a:t>32-bits: Word</a:t>
            </a:r>
          </a:p>
        </p:txBody>
      </p:sp>
    </p:spTree>
    <p:extLst>
      <p:ext uri="{BB962C8B-B14F-4D97-AF65-F5344CB8AC3E}">
        <p14:creationId xmlns:p14="http://schemas.microsoft.com/office/powerpoint/2010/main" val="32828198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Headers</a:t>
            </a:r>
          </a:p>
        </p:txBody>
      </p:sp>
      <p:sp>
        <p:nvSpPr>
          <p:cNvPr id="3" name="Content Placeholder 2"/>
          <p:cNvSpPr>
            <a:spLocks noGrp="1"/>
          </p:cNvSpPr>
          <p:nvPr>
            <p:ph idx="1"/>
          </p:nvPr>
        </p:nvSpPr>
        <p:spPr>
          <a:xfrm>
            <a:off x="1097280" y="1845733"/>
            <a:ext cx="10058400" cy="4464531"/>
          </a:xfrm>
        </p:spPr>
        <p:txBody>
          <a:bodyPr>
            <a:normAutofit/>
          </a:bodyPr>
          <a:lstStyle/>
          <a:p>
            <a:r>
              <a:rPr lang="en-US" dirty="0"/>
              <a:t>Internet Protocol version 4 (IPv4) (20 bytes, 160-bits) (Internet  Layer)</a:t>
            </a:r>
          </a:p>
          <a:p>
            <a:pPr lvl="1"/>
            <a:r>
              <a:rPr lang="pt-BR" dirty="0">
                <a:latin typeface="Courier New" panose="02070309020205020404" pitchFamily="49" charset="0"/>
                <a:cs typeface="Courier New" panose="02070309020205020404" pitchFamily="49" charset="0"/>
              </a:rPr>
              <a:t>tcpdump -v -n</a:t>
            </a:r>
            <a:endParaRPr lang="en-US" dirty="0">
              <a:latin typeface="Courier New" panose="02070309020205020404" pitchFamily="49" charset="0"/>
              <a:cs typeface="Courier New" panose="02070309020205020404" pitchFamily="49" charset="0"/>
            </a:endParaRPr>
          </a:p>
          <a:p>
            <a:pPr lvl="1"/>
            <a:r>
              <a:rPr lang="en-US" dirty="0"/>
              <a:t>Timestamp</a:t>
            </a:r>
          </a:p>
          <a:p>
            <a:pPr lvl="1"/>
            <a:r>
              <a:rPr lang="en-US" dirty="0"/>
              <a:t>Options</a:t>
            </a:r>
          </a:p>
          <a:p>
            <a:pPr lvl="1"/>
            <a:r>
              <a:rPr lang="en-US" dirty="0"/>
              <a:t>Source IP &amp; Port</a:t>
            </a:r>
          </a:p>
          <a:p>
            <a:pPr lvl="1"/>
            <a:r>
              <a:rPr lang="en-US" dirty="0"/>
              <a:t>Destination IP &amp; Port</a:t>
            </a:r>
          </a:p>
          <a:p>
            <a:pPr lvl="1"/>
            <a:r>
              <a:rPr lang="en-US" dirty="0"/>
              <a:t>Flags</a:t>
            </a:r>
          </a:p>
          <a:p>
            <a:pPr lvl="1"/>
            <a:r>
              <a:rPr lang="en-US" dirty="0"/>
              <a:t>Checksum</a:t>
            </a:r>
          </a:p>
          <a:p>
            <a:pPr lvl="1"/>
            <a:endParaRPr lang="en-US" dirty="0"/>
          </a:p>
        </p:txBody>
      </p:sp>
      <p:pic>
        <p:nvPicPr>
          <p:cNvPr id="5" name="Picture 4"/>
          <p:cNvPicPr>
            <a:picLocks noChangeAspect="1"/>
          </p:cNvPicPr>
          <p:nvPr/>
        </p:nvPicPr>
        <p:blipFill>
          <a:blip r:embed="rId3"/>
          <a:stretch>
            <a:fillRect/>
          </a:stretch>
        </p:blipFill>
        <p:spPr>
          <a:xfrm>
            <a:off x="3576838" y="3458424"/>
            <a:ext cx="8079452" cy="2611830"/>
          </a:xfrm>
          <a:prstGeom prst="rect">
            <a:avLst/>
          </a:prstGeom>
        </p:spPr>
      </p:pic>
    </p:spTree>
    <p:extLst>
      <p:ext uri="{BB962C8B-B14F-4D97-AF65-F5344CB8AC3E}">
        <p14:creationId xmlns:p14="http://schemas.microsoft.com/office/powerpoint/2010/main" val="17734797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Headers</a:t>
            </a:r>
          </a:p>
        </p:txBody>
      </p:sp>
      <p:sp>
        <p:nvSpPr>
          <p:cNvPr id="3" name="Content Placeholder 2"/>
          <p:cNvSpPr>
            <a:spLocks noGrp="1"/>
          </p:cNvSpPr>
          <p:nvPr>
            <p:ph idx="1"/>
          </p:nvPr>
        </p:nvSpPr>
        <p:spPr>
          <a:xfrm>
            <a:off x="1097280" y="1845733"/>
            <a:ext cx="10058400" cy="4464531"/>
          </a:xfrm>
        </p:spPr>
        <p:txBody>
          <a:bodyPr>
            <a:normAutofit/>
          </a:bodyPr>
          <a:lstStyle/>
          <a:p>
            <a:r>
              <a:rPr lang="en-US" dirty="0"/>
              <a:t>Internet Protocol version 6 (IPv6) (40 bytes, 320-bits) (Internet Layer)</a:t>
            </a:r>
          </a:p>
          <a:p>
            <a:pPr lvl="1"/>
            <a:r>
              <a:rPr lang="en-US" dirty="0"/>
              <a:t>Less reserved information within the headers</a:t>
            </a:r>
          </a:p>
          <a:p>
            <a:pPr lvl="2"/>
            <a:r>
              <a:rPr lang="en-US" dirty="0"/>
              <a:t>Items felt redundant or unnecessary were eliminated</a:t>
            </a:r>
          </a:p>
          <a:p>
            <a:pPr lvl="1"/>
            <a:r>
              <a:rPr lang="en-US" dirty="0"/>
              <a:t>Longer source and destination addresses</a:t>
            </a:r>
          </a:p>
          <a:p>
            <a:pPr lvl="2"/>
            <a:r>
              <a:rPr lang="en-US" dirty="0"/>
              <a:t>IPv6 addresses are 128 bits, IPv4 addresses are 32 bits</a:t>
            </a:r>
          </a:p>
          <a:p>
            <a:pPr lvl="2"/>
            <a:r>
              <a:rPr lang="en-US" dirty="0"/>
              <a:t>This provides for many more unique addresses!</a:t>
            </a:r>
          </a:p>
          <a:p>
            <a:pPr lvl="2"/>
            <a:endParaRPr lang="en-US" dirty="0"/>
          </a:p>
        </p:txBody>
      </p:sp>
      <p:pic>
        <p:nvPicPr>
          <p:cNvPr id="14338" name="Picture 2" descr="http://www.cisco.com/en/US/technologies/tk648/tk872/images/technologies_white_paper0900aecd8054d37d-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677" y="2502108"/>
            <a:ext cx="5667721" cy="38081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625276">
            <a:off x="1713063" y="3931001"/>
            <a:ext cx="3424335" cy="1938992"/>
          </a:xfrm>
          <a:prstGeom prst="rect">
            <a:avLst/>
          </a:prstGeom>
          <a:noFill/>
        </p:spPr>
        <p:txBody>
          <a:bodyPr wrap="none" lIns="91440" tIns="45720" rIns="91440" bIns="45720">
            <a:spAutoFit/>
          </a:bodyPr>
          <a:lstStyle/>
          <a:p>
            <a:pPr algn="ctr"/>
            <a:r>
              <a:rPr lang="en-US" sz="12000" b="1" cap="none" spc="0" dirty="0">
                <a:ln w="22225">
                  <a:solidFill>
                    <a:schemeClr val="accent2"/>
                  </a:solidFill>
                  <a:prstDash val="solid"/>
                </a:ln>
                <a:solidFill>
                  <a:schemeClr val="accent2">
                    <a:lumMod val="40000"/>
                    <a:lumOff val="60000"/>
                  </a:schemeClr>
                </a:solidFill>
                <a:effectLst/>
              </a:rPr>
              <a:t>IPv</a:t>
            </a:r>
            <a:r>
              <a:rPr lang="en-US" sz="12000" b="1" dirty="0">
                <a:ln w="22225">
                  <a:solidFill>
                    <a:schemeClr val="accent2"/>
                  </a:solidFill>
                  <a:prstDash val="solid"/>
                </a:ln>
                <a:solidFill>
                  <a:schemeClr val="accent2">
                    <a:lumMod val="40000"/>
                    <a:lumOff val="60000"/>
                  </a:schemeClr>
                </a:solidFill>
              </a:rPr>
              <a:t>6!</a:t>
            </a:r>
            <a:endParaRPr lang="en-US" sz="12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4177721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Headers</a:t>
            </a:r>
          </a:p>
        </p:txBody>
      </p:sp>
      <p:sp>
        <p:nvSpPr>
          <p:cNvPr id="3" name="Content Placeholder 2"/>
          <p:cNvSpPr>
            <a:spLocks noGrp="1"/>
          </p:cNvSpPr>
          <p:nvPr>
            <p:ph idx="1"/>
          </p:nvPr>
        </p:nvSpPr>
        <p:spPr>
          <a:xfrm>
            <a:off x="1097280" y="1845734"/>
            <a:ext cx="10058400" cy="4392104"/>
          </a:xfrm>
        </p:spPr>
        <p:txBody>
          <a:bodyPr>
            <a:normAutofit/>
          </a:bodyPr>
          <a:lstStyle/>
          <a:p>
            <a:r>
              <a:rPr lang="en-US" dirty="0"/>
              <a:t>Transmission Control Protocol (TCP) (20 bytes, 160-bits) (Transport Layer)</a:t>
            </a:r>
          </a:p>
          <a:p>
            <a:pPr lvl="1"/>
            <a:r>
              <a:rPr lang="en-US" dirty="0"/>
              <a:t>16-bit source port (0-65535)</a:t>
            </a:r>
          </a:p>
          <a:p>
            <a:pPr lvl="1"/>
            <a:r>
              <a:rPr lang="en-US" dirty="0"/>
              <a:t>16-bit destination port (0-65535)</a:t>
            </a:r>
          </a:p>
          <a:p>
            <a:pPr lvl="1"/>
            <a:r>
              <a:rPr lang="en-US" dirty="0"/>
              <a:t>32-bit sequence number</a:t>
            </a:r>
          </a:p>
          <a:p>
            <a:pPr lvl="2"/>
            <a:r>
              <a:rPr lang="en-US" dirty="0"/>
              <a:t>Packet sequence within TCP stream</a:t>
            </a:r>
          </a:p>
          <a:p>
            <a:pPr lvl="1"/>
            <a:r>
              <a:rPr lang="en-US" dirty="0"/>
              <a:t>32-bit acknowledgement</a:t>
            </a:r>
          </a:p>
          <a:p>
            <a:pPr lvl="2"/>
            <a:r>
              <a:rPr lang="en-US" dirty="0"/>
              <a:t>Next expected packet, acknowledges receipt of</a:t>
            </a:r>
            <a:br>
              <a:rPr lang="en-US" dirty="0"/>
            </a:br>
            <a:r>
              <a:rPr lang="en-US" dirty="0"/>
              <a:t>all previous packets</a:t>
            </a:r>
          </a:p>
          <a:p>
            <a:pPr lvl="1"/>
            <a:r>
              <a:rPr lang="en-US" dirty="0"/>
              <a:t>4-bit Offset indicates size of header</a:t>
            </a:r>
          </a:p>
          <a:p>
            <a:pPr lvl="1"/>
            <a:r>
              <a:rPr lang="en-US" dirty="0"/>
              <a:t>3 Reserved and unused bits</a:t>
            </a:r>
          </a:p>
          <a:p>
            <a:pPr lvl="1"/>
            <a:r>
              <a:rPr lang="en-US" dirty="0"/>
              <a:t>9-bit Control flags</a:t>
            </a:r>
          </a:p>
          <a:p>
            <a:pPr lvl="2"/>
            <a:r>
              <a:rPr lang="en-US" dirty="0"/>
              <a:t>URG, ACK, PSH, RST, SYN, FIN, </a:t>
            </a:r>
            <a:r>
              <a:rPr lang="en-US" dirty="0" err="1"/>
              <a:t>etc</a:t>
            </a:r>
            <a:r>
              <a:rPr lang="en-US" dirty="0"/>
              <a:t>…</a:t>
            </a:r>
          </a:p>
          <a:p>
            <a:pPr lvl="1"/>
            <a:r>
              <a:rPr lang="en-US" dirty="0"/>
              <a:t>16-bit Window size</a:t>
            </a:r>
          </a:p>
          <a:p>
            <a:pPr lvl="2"/>
            <a:r>
              <a:rPr lang="en-US" dirty="0"/>
              <a:t>Size that can be received at once</a:t>
            </a:r>
          </a:p>
        </p:txBody>
      </p:sp>
      <p:pic>
        <p:nvPicPr>
          <p:cNvPr id="5122" name="Picture 2" descr="http://www.rvs.uni-bielefeld.de/~heiko/tcpip/tcpip_html_alt/abbildungen/tcp_hea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279" y="2634558"/>
            <a:ext cx="6266846" cy="348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010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Headers</a:t>
            </a:r>
          </a:p>
        </p:txBody>
      </p:sp>
      <p:sp>
        <p:nvSpPr>
          <p:cNvPr id="3" name="Content Placeholder 2"/>
          <p:cNvSpPr>
            <a:spLocks noGrp="1"/>
          </p:cNvSpPr>
          <p:nvPr>
            <p:ph idx="1"/>
          </p:nvPr>
        </p:nvSpPr>
        <p:spPr>
          <a:xfrm>
            <a:off x="1097280" y="1845734"/>
            <a:ext cx="10058400" cy="4392104"/>
          </a:xfrm>
        </p:spPr>
        <p:txBody>
          <a:bodyPr>
            <a:normAutofit/>
          </a:bodyPr>
          <a:lstStyle/>
          <a:p>
            <a:r>
              <a:rPr lang="en-US" dirty="0"/>
              <a:t>Transmission Control Protocol (TCP) (20 bytes, 160-bits) (Transport Layer)</a:t>
            </a:r>
          </a:p>
          <a:p>
            <a:pPr lvl="1"/>
            <a:r>
              <a:rPr lang="en-US" dirty="0"/>
              <a:t>16-bit Checksum</a:t>
            </a:r>
          </a:p>
          <a:p>
            <a:pPr lvl="2"/>
            <a:r>
              <a:rPr lang="en-US" dirty="0"/>
              <a:t>Provides checksum against TCP data</a:t>
            </a:r>
          </a:p>
          <a:p>
            <a:pPr lvl="1"/>
            <a:r>
              <a:rPr lang="en-US" dirty="0"/>
              <a:t>16-bit Urgent Pointer</a:t>
            </a:r>
          </a:p>
          <a:p>
            <a:pPr lvl="2"/>
            <a:r>
              <a:rPr lang="en-US" dirty="0"/>
              <a:t>Indicates end of urgent data</a:t>
            </a:r>
          </a:p>
          <a:p>
            <a:pPr lvl="1"/>
            <a:r>
              <a:rPr lang="en-US" dirty="0"/>
              <a:t>Options</a:t>
            </a:r>
          </a:p>
          <a:p>
            <a:pPr lvl="2"/>
            <a:r>
              <a:rPr lang="en-US" dirty="0"/>
              <a:t>TCP Options</a:t>
            </a:r>
          </a:p>
          <a:p>
            <a:pPr lvl="1"/>
            <a:r>
              <a:rPr lang="en-US" dirty="0"/>
              <a:t>Padding</a:t>
            </a:r>
          </a:p>
          <a:p>
            <a:pPr lvl="2"/>
            <a:r>
              <a:rPr lang="en-US" dirty="0"/>
              <a:t>Consists of all zeroes</a:t>
            </a:r>
          </a:p>
          <a:p>
            <a:pPr lvl="2"/>
            <a:r>
              <a:rPr lang="en-US" dirty="0"/>
              <a:t>Ensures header ends on 32-bit boundary</a:t>
            </a:r>
          </a:p>
        </p:txBody>
      </p:sp>
      <p:pic>
        <p:nvPicPr>
          <p:cNvPr id="5122" name="Picture 2" descr="http://www.rvs.uni-bielefeld.de/~heiko/tcpip/tcpip_html_alt/abbildungen/tcp_head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279" y="2634558"/>
            <a:ext cx="6266846" cy="348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687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Headers</a:t>
            </a:r>
          </a:p>
        </p:txBody>
      </p:sp>
      <p:sp>
        <p:nvSpPr>
          <p:cNvPr id="3" name="Content Placeholder 2"/>
          <p:cNvSpPr>
            <a:spLocks noGrp="1"/>
          </p:cNvSpPr>
          <p:nvPr>
            <p:ph idx="1"/>
          </p:nvPr>
        </p:nvSpPr>
        <p:spPr>
          <a:xfrm>
            <a:off x="1097280" y="1845734"/>
            <a:ext cx="10058400" cy="4392104"/>
          </a:xfrm>
        </p:spPr>
        <p:txBody>
          <a:bodyPr>
            <a:normAutofit/>
          </a:bodyPr>
          <a:lstStyle/>
          <a:p>
            <a:r>
              <a:rPr lang="en-US" dirty="0"/>
              <a:t>User Datagram Protocol (UDP) (8 bytes, 64-bits) (Transport Layer)</a:t>
            </a:r>
          </a:p>
          <a:p>
            <a:pPr lvl="1"/>
            <a:r>
              <a:rPr lang="en-US" dirty="0"/>
              <a:t>16-bit source port (0-65535)</a:t>
            </a:r>
          </a:p>
          <a:p>
            <a:pPr lvl="1"/>
            <a:r>
              <a:rPr lang="en-US" dirty="0"/>
              <a:t>16-bit destination port (0-65535)</a:t>
            </a:r>
          </a:p>
          <a:p>
            <a:pPr lvl="1"/>
            <a:r>
              <a:rPr lang="en-US" dirty="0"/>
              <a:t>16-bit UDP Length</a:t>
            </a:r>
          </a:p>
          <a:p>
            <a:pPr lvl="1"/>
            <a:r>
              <a:rPr lang="en-US" dirty="0"/>
              <a:t>16-bit UDP checksum</a:t>
            </a:r>
          </a:p>
        </p:txBody>
      </p:sp>
      <p:pic>
        <p:nvPicPr>
          <p:cNvPr id="9218" name="Picture 2" descr="https://upload.wikimedia.org/wikipedia/commons/0/0c/UDP_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911" y="4266068"/>
            <a:ext cx="6905625"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1296" y="4303305"/>
            <a:ext cx="3869757" cy="1754326"/>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40% of TCP Header Size!</a:t>
            </a:r>
          </a:p>
        </p:txBody>
      </p:sp>
    </p:spTree>
    <p:extLst>
      <p:ext uri="{BB962C8B-B14F-4D97-AF65-F5344CB8AC3E}">
        <p14:creationId xmlns:p14="http://schemas.microsoft.com/office/powerpoint/2010/main" val="38474641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Headers</a:t>
            </a:r>
          </a:p>
        </p:txBody>
      </p:sp>
      <p:sp>
        <p:nvSpPr>
          <p:cNvPr id="3" name="Content Placeholder 2"/>
          <p:cNvSpPr>
            <a:spLocks noGrp="1"/>
          </p:cNvSpPr>
          <p:nvPr>
            <p:ph idx="1"/>
          </p:nvPr>
        </p:nvSpPr>
        <p:spPr>
          <a:xfrm>
            <a:off x="1097280" y="1845734"/>
            <a:ext cx="10058400" cy="4392104"/>
          </a:xfrm>
        </p:spPr>
        <p:txBody>
          <a:bodyPr>
            <a:normAutofit/>
          </a:bodyPr>
          <a:lstStyle/>
          <a:p>
            <a:r>
              <a:rPr lang="en-US" dirty="0"/>
              <a:t>TCP &amp; UDP (Transport Layer)</a:t>
            </a:r>
          </a:p>
          <a:p>
            <a:pPr lvl="1"/>
            <a:r>
              <a:rPr lang="en-US" dirty="0"/>
              <a:t>TCP: </a:t>
            </a:r>
            <a:r>
              <a:rPr lang="en-US" dirty="0" err="1">
                <a:latin typeface="Courier New" panose="02070309020205020404" pitchFamily="49" charset="0"/>
                <a:cs typeface="Courier New" panose="02070309020205020404" pitchFamily="49" charset="0"/>
              </a:rPr>
              <a:t>tcpdump</a:t>
            </a:r>
            <a:r>
              <a:rPr lang="en-US" dirty="0">
                <a:latin typeface="Courier New" panose="02070309020205020404" pitchFamily="49" charset="0"/>
                <a:cs typeface="Courier New" panose="02070309020205020404" pitchFamily="49" charset="0"/>
              </a:rPr>
              <a:t> -v -</a:t>
            </a:r>
            <a:r>
              <a:rPr lang="en-US" dirty="0" err="1">
                <a:latin typeface="Courier New" panose="02070309020205020404" pitchFamily="49" charset="0"/>
                <a:cs typeface="Courier New" panose="02070309020205020404" pitchFamily="49" charset="0"/>
              </a:rPr>
              <a:t>nn</a:t>
            </a:r>
            <a:r>
              <a:rPr lang="en-US" dirty="0">
                <a:latin typeface="Courier New" panose="02070309020205020404" pitchFamily="49" charset="0"/>
                <a:cs typeface="Courier New" panose="02070309020205020404" pitchFamily="49" charset="0"/>
              </a:rPr>
              <a:t> -t</a:t>
            </a:r>
          </a:p>
          <a:p>
            <a:pPr lvl="1"/>
            <a:r>
              <a:rPr lang="en-US" dirty="0"/>
              <a:t>UDP: </a:t>
            </a:r>
            <a:r>
              <a:rPr lang="fr-FR" dirty="0" err="1">
                <a:latin typeface="Courier New" panose="02070309020205020404" pitchFamily="49" charset="0"/>
                <a:cs typeface="Courier New" panose="02070309020205020404" pitchFamily="49" charset="0"/>
              </a:rPr>
              <a:t>tcpdump</a:t>
            </a:r>
            <a:r>
              <a:rPr lang="fr-FR" dirty="0">
                <a:latin typeface="Courier New" panose="02070309020205020404" pitchFamily="49" charset="0"/>
                <a:cs typeface="Courier New" panose="02070309020205020404" pitchFamily="49" charset="0"/>
              </a:rPr>
              <a:t> -v -</a:t>
            </a:r>
            <a:r>
              <a:rPr lang="fr-FR" dirty="0" err="1">
                <a:latin typeface="Courier New" panose="02070309020205020404" pitchFamily="49" charset="0"/>
                <a:cs typeface="Courier New" panose="02070309020205020404" pitchFamily="49" charset="0"/>
              </a:rPr>
              <a:t>nn</a:t>
            </a:r>
            <a:r>
              <a:rPr lang="fr-FR" dirty="0">
                <a:latin typeface="Courier New" panose="02070309020205020404" pitchFamily="49" charset="0"/>
                <a:cs typeface="Courier New" panose="02070309020205020404" pitchFamily="49" charset="0"/>
              </a:rPr>
              <a:t> </a:t>
            </a:r>
            <a:r>
              <a:rPr lang="fr-FR" dirty="0" err="1">
                <a:latin typeface="Courier New" panose="02070309020205020404" pitchFamily="49" charset="0"/>
                <a:cs typeface="Courier New" panose="02070309020205020404" pitchFamily="49" charset="0"/>
              </a:rPr>
              <a:t>udp</a:t>
            </a:r>
            <a:r>
              <a:rPr lang="fr-FR" dirty="0">
                <a:latin typeface="Courier New" panose="02070309020205020404" pitchFamily="49" charset="0"/>
                <a:cs typeface="Courier New" panose="02070309020205020404" pitchFamily="49" charset="0"/>
              </a:rPr>
              <a:t> port 53</a:t>
            </a:r>
            <a:endParaRPr lang="en-US" dirty="0"/>
          </a:p>
        </p:txBody>
      </p:sp>
      <p:pic>
        <p:nvPicPr>
          <p:cNvPr id="4" name="Picture 3"/>
          <p:cNvPicPr>
            <a:picLocks noChangeAspect="1"/>
          </p:cNvPicPr>
          <p:nvPr/>
        </p:nvPicPr>
        <p:blipFill>
          <a:blip r:embed="rId3"/>
          <a:stretch>
            <a:fillRect/>
          </a:stretch>
        </p:blipFill>
        <p:spPr>
          <a:xfrm>
            <a:off x="5793105" y="1978512"/>
            <a:ext cx="5362575" cy="1724025"/>
          </a:xfrm>
          <a:prstGeom prst="rect">
            <a:avLst/>
          </a:prstGeom>
        </p:spPr>
      </p:pic>
      <p:pic>
        <p:nvPicPr>
          <p:cNvPr id="7" name="Picture 6"/>
          <p:cNvPicPr>
            <a:picLocks noChangeAspect="1"/>
          </p:cNvPicPr>
          <p:nvPr/>
        </p:nvPicPr>
        <p:blipFill>
          <a:blip r:embed="rId4"/>
          <a:stretch>
            <a:fillRect/>
          </a:stretch>
        </p:blipFill>
        <p:spPr>
          <a:xfrm>
            <a:off x="5793104" y="4041786"/>
            <a:ext cx="5362575" cy="2152650"/>
          </a:xfrm>
          <a:prstGeom prst="rect">
            <a:avLst/>
          </a:prstGeom>
        </p:spPr>
      </p:pic>
    </p:spTree>
    <p:extLst>
      <p:ext uri="{BB962C8B-B14F-4D97-AF65-F5344CB8AC3E}">
        <p14:creationId xmlns:p14="http://schemas.microsoft.com/office/powerpoint/2010/main" val="10024493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Headers</a:t>
            </a:r>
          </a:p>
        </p:txBody>
      </p:sp>
      <p:sp>
        <p:nvSpPr>
          <p:cNvPr id="3" name="Content Placeholder 2"/>
          <p:cNvSpPr>
            <a:spLocks noGrp="1"/>
          </p:cNvSpPr>
          <p:nvPr>
            <p:ph idx="1"/>
          </p:nvPr>
        </p:nvSpPr>
        <p:spPr>
          <a:xfrm>
            <a:off x="1097280" y="1845734"/>
            <a:ext cx="10058400" cy="4392104"/>
          </a:xfrm>
        </p:spPr>
        <p:txBody>
          <a:bodyPr>
            <a:normAutofit/>
          </a:bodyPr>
          <a:lstStyle/>
          <a:p>
            <a:r>
              <a:rPr lang="en-US" dirty="0"/>
              <a:t>Packets</a:t>
            </a:r>
          </a:p>
          <a:p>
            <a:pPr lvl="1"/>
            <a:r>
              <a:rPr lang="en-US" dirty="0"/>
              <a:t>Data is encapsulated</a:t>
            </a:r>
          </a:p>
          <a:p>
            <a:pPr lvl="1"/>
            <a:r>
              <a:rPr lang="en-US" dirty="0"/>
              <a:t>Each layer adds or removes</a:t>
            </a:r>
            <a:br>
              <a:rPr lang="en-US" dirty="0"/>
            </a:br>
            <a:r>
              <a:rPr lang="en-US" dirty="0"/>
              <a:t>a header</a:t>
            </a:r>
          </a:p>
          <a:p>
            <a:pPr lvl="1"/>
            <a:r>
              <a:rPr lang="en-US" dirty="0"/>
              <a:t>Headers inside of headers</a:t>
            </a:r>
          </a:p>
          <a:p>
            <a:pPr lvl="1"/>
            <a:r>
              <a:rPr lang="en-US" dirty="0"/>
              <a:t>Layers of inception</a:t>
            </a:r>
          </a:p>
          <a:p>
            <a:pPr lvl="1"/>
            <a:endParaRPr lang="en-US" dirty="0"/>
          </a:p>
        </p:txBody>
      </p:sp>
      <p:pic>
        <p:nvPicPr>
          <p:cNvPr id="1026" name="Picture 2" descr="http://books.gigatux.nl/mirror/snortids/0596006616/images/0596006616/figs/snrt_02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746" y="1882217"/>
            <a:ext cx="7214200" cy="435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654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Connection</a:t>
            </a:r>
          </a:p>
        </p:txBody>
      </p:sp>
      <p:sp>
        <p:nvSpPr>
          <p:cNvPr id="3" name="Content Placeholder 2"/>
          <p:cNvSpPr>
            <a:spLocks noGrp="1"/>
          </p:cNvSpPr>
          <p:nvPr>
            <p:ph idx="1"/>
          </p:nvPr>
        </p:nvSpPr>
        <p:spPr>
          <a:xfrm>
            <a:off x="1097280" y="1845733"/>
            <a:ext cx="4512945" cy="4337783"/>
          </a:xfrm>
        </p:spPr>
        <p:txBody>
          <a:bodyPr/>
          <a:lstStyle/>
          <a:p>
            <a:r>
              <a:rPr lang="en-US" dirty="0"/>
              <a:t>TCP Three-Way Handshake</a:t>
            </a:r>
          </a:p>
          <a:p>
            <a:r>
              <a:rPr lang="en-US" dirty="0"/>
              <a:t>Typical network connection</a:t>
            </a:r>
          </a:p>
          <a:p>
            <a:pPr lvl="1"/>
            <a:r>
              <a:rPr lang="en-US" dirty="0"/>
              <a:t>User sends SYN request to server, requesting a connection</a:t>
            </a:r>
          </a:p>
          <a:p>
            <a:pPr lvl="1"/>
            <a:r>
              <a:rPr lang="en-US" dirty="0"/>
              <a:t>Server responds with SYN-ACK, acknowledging the connection request</a:t>
            </a:r>
          </a:p>
          <a:p>
            <a:pPr lvl="1"/>
            <a:r>
              <a:rPr lang="en-US" dirty="0"/>
              <a:t>Client responds with ACK, acknowledging the request and establishing the connection</a:t>
            </a:r>
          </a:p>
          <a:p>
            <a:pPr lvl="1"/>
            <a:r>
              <a:rPr lang="en-US" dirty="0"/>
              <a:t>Data can now be transferred</a:t>
            </a:r>
          </a:p>
          <a:p>
            <a:pPr lvl="1"/>
            <a:r>
              <a:rPr lang="en-US" dirty="0"/>
              <a:t>TCP handles transmission of data</a:t>
            </a:r>
          </a:p>
          <a:p>
            <a:pPr lvl="2"/>
            <a:r>
              <a:rPr lang="en-US" dirty="0"/>
              <a:t>Sequencing</a:t>
            </a:r>
          </a:p>
          <a:p>
            <a:pPr lvl="2"/>
            <a:r>
              <a:rPr lang="en-US" dirty="0"/>
              <a:t>Error-checking</a:t>
            </a:r>
          </a:p>
          <a:p>
            <a:pPr lvl="2"/>
            <a:r>
              <a:rPr lang="en-US" dirty="0"/>
              <a:t>Retransmitting</a:t>
            </a:r>
          </a:p>
          <a:p>
            <a:pPr lvl="1"/>
            <a:r>
              <a:rPr lang="en-US" dirty="0"/>
              <a:t>Possibility for abuse?!</a:t>
            </a:r>
          </a:p>
        </p:txBody>
      </p:sp>
      <p:pic>
        <p:nvPicPr>
          <p:cNvPr id="4098" name="Picture 2" descr="https://upload.wikimedia.org/wikipedia/commons/thumb/9/9a/Tcp_normal.svg/220px-Tcp_norma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471" y="2146899"/>
            <a:ext cx="5168546" cy="37354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411882">
            <a:off x="3495612" y="5140601"/>
            <a:ext cx="3869757"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SYN flood?</a:t>
            </a:r>
          </a:p>
        </p:txBody>
      </p:sp>
    </p:spTree>
    <p:extLst>
      <p:ext uri="{BB962C8B-B14F-4D97-AF65-F5344CB8AC3E}">
        <p14:creationId xmlns:p14="http://schemas.microsoft.com/office/powerpoint/2010/main" val="13947801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Connection</a:t>
            </a:r>
          </a:p>
        </p:txBody>
      </p:sp>
      <p:sp>
        <p:nvSpPr>
          <p:cNvPr id="3" name="Content Placeholder 2"/>
          <p:cNvSpPr>
            <a:spLocks noGrp="1"/>
          </p:cNvSpPr>
          <p:nvPr>
            <p:ph idx="1"/>
          </p:nvPr>
        </p:nvSpPr>
        <p:spPr>
          <a:xfrm>
            <a:off x="1097280" y="1845733"/>
            <a:ext cx="4512945" cy="4337783"/>
          </a:xfrm>
        </p:spPr>
        <p:txBody>
          <a:bodyPr/>
          <a:lstStyle/>
          <a:p>
            <a:r>
              <a:rPr lang="en-US" dirty="0"/>
              <a:t>TCP Three-Way Handshake</a:t>
            </a:r>
          </a:p>
          <a:p>
            <a:r>
              <a:rPr lang="en-US" dirty="0"/>
              <a:t>Typical network connection</a:t>
            </a:r>
          </a:p>
          <a:p>
            <a:pPr lvl="1"/>
            <a:r>
              <a:rPr lang="en-US" dirty="0"/>
              <a:t>User sends SYN request to server, requesting a connection</a:t>
            </a:r>
          </a:p>
          <a:p>
            <a:pPr lvl="1"/>
            <a:r>
              <a:rPr lang="en-US" dirty="0"/>
              <a:t>Server responds with SYN-ACK, acknowledging the connection request</a:t>
            </a:r>
          </a:p>
          <a:p>
            <a:pPr lvl="1"/>
            <a:r>
              <a:rPr lang="en-US" dirty="0"/>
              <a:t>Client responds with ACK, acknowledging the request and establishing the connection</a:t>
            </a:r>
          </a:p>
          <a:p>
            <a:pPr lvl="1"/>
            <a:r>
              <a:rPr lang="en-US" dirty="0"/>
              <a:t>Data can now be transferred</a:t>
            </a:r>
          </a:p>
          <a:p>
            <a:pPr lvl="1"/>
            <a:r>
              <a:rPr lang="en-US" dirty="0"/>
              <a:t>TCP handles transmission of data</a:t>
            </a:r>
          </a:p>
          <a:p>
            <a:pPr lvl="2"/>
            <a:r>
              <a:rPr lang="en-US" dirty="0"/>
              <a:t>Sequencing</a:t>
            </a:r>
          </a:p>
          <a:p>
            <a:pPr lvl="2"/>
            <a:r>
              <a:rPr lang="en-US" dirty="0"/>
              <a:t>Error-checking</a:t>
            </a:r>
          </a:p>
          <a:p>
            <a:pPr lvl="2"/>
            <a:r>
              <a:rPr lang="en-US" dirty="0"/>
              <a:t>Retransmitting</a:t>
            </a:r>
          </a:p>
          <a:p>
            <a:pPr lvl="1"/>
            <a:r>
              <a:rPr lang="en-US" dirty="0"/>
              <a:t>Possibility for abuse?!</a:t>
            </a:r>
          </a:p>
        </p:txBody>
      </p:sp>
      <p:pic>
        <p:nvPicPr>
          <p:cNvPr id="1026" name="Picture 2" descr="https://upload.wikimedia.org/wikipedia/commons/thumb/9/94/Tcp_synflood.png/220px-Tcp_synfloo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345" y="1845733"/>
            <a:ext cx="3464129" cy="43459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0974490">
            <a:off x="3495612" y="5140601"/>
            <a:ext cx="3869757"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SYN flood!</a:t>
            </a:r>
          </a:p>
        </p:txBody>
      </p:sp>
    </p:spTree>
    <p:extLst>
      <p:ext uri="{BB962C8B-B14F-4D97-AF65-F5344CB8AC3E}">
        <p14:creationId xmlns:p14="http://schemas.microsoft.com/office/powerpoint/2010/main" val="12496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Types of Servers</a:t>
            </a:r>
          </a:p>
        </p:txBody>
      </p:sp>
      <p:sp>
        <p:nvSpPr>
          <p:cNvPr id="8" name="Content Placeholder 7"/>
          <p:cNvSpPr>
            <a:spLocks noGrp="1"/>
          </p:cNvSpPr>
          <p:nvPr>
            <p:ph idx="1"/>
          </p:nvPr>
        </p:nvSpPr>
        <p:spPr>
          <a:xfrm>
            <a:off x="1097279" y="1845734"/>
            <a:ext cx="8178801" cy="4313526"/>
          </a:xfrm>
        </p:spPr>
        <p:txBody>
          <a:bodyPr>
            <a:normAutofit/>
          </a:bodyPr>
          <a:lstStyle/>
          <a:p>
            <a:r>
              <a:rPr lang="en-US" dirty="0"/>
              <a:t>Database Server</a:t>
            </a:r>
          </a:p>
          <a:p>
            <a:pPr lvl="1"/>
            <a:r>
              <a:rPr lang="en-US" dirty="0"/>
              <a:t>Provides database services to other computer programs or computers, as defined by the client–server model. The term may also refer to a computer dedicated to running such a program.</a:t>
            </a:r>
          </a:p>
          <a:p>
            <a:pPr lvl="2"/>
            <a:r>
              <a:rPr lang="en-US" sz="1600" dirty="0"/>
              <a:t>Database – An organized collection of data; a set of related data and the way it is organized.</a:t>
            </a:r>
          </a:p>
          <a:p>
            <a:pPr lvl="1"/>
            <a:r>
              <a:rPr lang="en-US" dirty="0"/>
              <a:t>Data typically organized to model aspects of reality in a way that supports processes requiring information</a:t>
            </a:r>
          </a:p>
          <a:p>
            <a:pPr lvl="1"/>
            <a:r>
              <a:rPr lang="en-US" dirty="0"/>
              <a:t>Maintains and shares any form of database, often over a network.</a:t>
            </a:r>
          </a:p>
          <a:p>
            <a:pPr lvl="1"/>
            <a:r>
              <a:rPr lang="en-US" dirty="0"/>
              <a:t>Processing power, memory, storage size, storage speed</a:t>
            </a:r>
          </a:p>
          <a:p>
            <a:pPr lvl="1"/>
            <a:r>
              <a:rPr lang="en-US" dirty="0"/>
              <a:t>May be considered an application server</a:t>
            </a:r>
          </a:p>
          <a:p>
            <a:pPr lvl="1"/>
            <a:r>
              <a:rPr lang="en-US" dirty="0"/>
              <a:t>MySQL, Microsoft SQL Server, Oracle, Sybase, IBM DB2</a:t>
            </a:r>
          </a:p>
          <a:p>
            <a:pPr lvl="2"/>
            <a:r>
              <a:rPr lang="en-US" sz="1600" dirty="0"/>
              <a:t>MariaDB!</a:t>
            </a:r>
          </a:p>
          <a:p>
            <a:pPr lvl="1"/>
            <a:r>
              <a:rPr lang="en-US" dirty="0"/>
              <a:t>SQL pronounced “sea-quill”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7280" y="3829234"/>
            <a:ext cx="2438400" cy="2438400"/>
          </a:xfrm>
          <a:prstGeom prst="rect">
            <a:avLst/>
          </a:prstGeom>
        </p:spPr>
      </p:pic>
    </p:spTree>
    <p:extLst>
      <p:ext uri="{BB962C8B-B14F-4D97-AF65-F5344CB8AC3E}">
        <p14:creationId xmlns:p14="http://schemas.microsoft.com/office/powerpoint/2010/main" val="35891636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Connection</a:t>
            </a:r>
          </a:p>
        </p:txBody>
      </p:sp>
      <p:sp>
        <p:nvSpPr>
          <p:cNvPr id="3" name="Content Placeholder 2"/>
          <p:cNvSpPr>
            <a:spLocks noGrp="1"/>
          </p:cNvSpPr>
          <p:nvPr>
            <p:ph idx="1"/>
          </p:nvPr>
        </p:nvSpPr>
        <p:spPr>
          <a:xfrm>
            <a:off x="1097280" y="1845734"/>
            <a:ext cx="6163599" cy="4023360"/>
          </a:xfrm>
        </p:spPr>
        <p:txBody>
          <a:bodyPr/>
          <a:lstStyle/>
          <a:p>
            <a:r>
              <a:rPr lang="en-US" dirty="0"/>
              <a:t>TCP Connection Close</a:t>
            </a:r>
          </a:p>
          <a:p>
            <a:r>
              <a:rPr lang="en-US" dirty="0"/>
              <a:t>Typical network connection</a:t>
            </a:r>
          </a:p>
          <a:p>
            <a:pPr lvl="1"/>
            <a:r>
              <a:rPr lang="en-US" dirty="0"/>
              <a:t>FIN signal is sent initiating end of transmission</a:t>
            </a:r>
          </a:p>
          <a:p>
            <a:pPr lvl="1"/>
            <a:r>
              <a:rPr lang="en-US" dirty="0"/>
              <a:t>FIN and ACK signals are returned</a:t>
            </a:r>
          </a:p>
          <a:p>
            <a:pPr lvl="1"/>
            <a:r>
              <a:rPr lang="en-US" dirty="0"/>
              <a:t>Final ACK is sent to acknowledge close of communication</a:t>
            </a:r>
          </a:p>
        </p:txBody>
      </p:sp>
      <p:pic>
        <p:nvPicPr>
          <p:cNvPr id="11266" name="Picture 2" descr="https://upload.wikimedia.org/wikipedia/commons/thumb/5/55/TCP_CLOSE.svg/260px-TCP_CLOS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23" y="2338940"/>
            <a:ext cx="4510395" cy="360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254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Resolution Protocol (ARP)</a:t>
            </a:r>
          </a:p>
        </p:txBody>
      </p:sp>
      <p:sp>
        <p:nvSpPr>
          <p:cNvPr id="3" name="Content Placeholder 2"/>
          <p:cNvSpPr>
            <a:spLocks noGrp="1"/>
          </p:cNvSpPr>
          <p:nvPr>
            <p:ph idx="1"/>
          </p:nvPr>
        </p:nvSpPr>
        <p:spPr/>
        <p:txBody>
          <a:bodyPr/>
          <a:lstStyle/>
          <a:p>
            <a:r>
              <a:rPr lang="en-US" dirty="0"/>
              <a:t>ARP maps IP addresses to Ethernet MAC addresses</a:t>
            </a:r>
          </a:p>
          <a:p>
            <a:pPr lvl="1"/>
            <a:r>
              <a:rPr lang="en-US" dirty="0"/>
              <a:t>LAN-Only traffic</a:t>
            </a:r>
          </a:p>
          <a:p>
            <a:pPr lvl="2"/>
            <a:r>
              <a:rPr lang="en-US" dirty="0"/>
              <a:t>Non-routable</a:t>
            </a:r>
          </a:p>
          <a:p>
            <a:pPr lvl="1"/>
            <a:r>
              <a:rPr lang="en-US" dirty="0"/>
              <a:t>Client optionally looks in local ARP cache</a:t>
            </a:r>
          </a:p>
          <a:p>
            <a:pPr lvl="1"/>
            <a:r>
              <a:rPr lang="en-US" dirty="0"/>
              <a:t>If no cache hit is found, client sends a broadcast</a:t>
            </a:r>
          </a:p>
          <a:p>
            <a:pPr lvl="2"/>
            <a:r>
              <a:rPr lang="en-US" dirty="0"/>
              <a:t>Broadcast to all clients on network</a:t>
            </a:r>
          </a:p>
          <a:p>
            <a:pPr lvl="2"/>
            <a:r>
              <a:rPr lang="en-US" dirty="0"/>
              <a:t>What is the MAC address for IP 192.168.1.120?</a:t>
            </a:r>
          </a:p>
          <a:p>
            <a:pPr lvl="1"/>
            <a:r>
              <a:rPr lang="en-US" dirty="0"/>
              <a:t>ARP reply is send pack to requestor only</a:t>
            </a:r>
          </a:p>
          <a:p>
            <a:pPr lvl="2"/>
            <a:r>
              <a:rPr lang="en-US" dirty="0"/>
              <a:t>MAC address for IP 192.168.1.120 is 02-FE-05-A7-00-01</a:t>
            </a:r>
          </a:p>
          <a:p>
            <a:pPr lvl="1"/>
            <a:r>
              <a:rPr lang="en-US" dirty="0"/>
              <a:t>28 bytes (224-bits)</a:t>
            </a:r>
          </a:p>
          <a:p>
            <a:pPr lvl="1"/>
            <a:endParaRPr lang="en-US" dirty="0"/>
          </a:p>
        </p:txBody>
      </p:sp>
      <p:pic>
        <p:nvPicPr>
          <p:cNvPr id="12290" name="Picture 2" descr="http://www.louiewong.com/wp-content/uploads/2010/09/AR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366" y="2264170"/>
            <a:ext cx="5051834" cy="38414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1351126">
            <a:off x="1179859" y="5021627"/>
            <a:ext cx="4919114"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ARP Spoofing?!</a:t>
            </a:r>
          </a:p>
        </p:txBody>
      </p:sp>
    </p:spTree>
    <p:extLst>
      <p:ext uri="{BB962C8B-B14F-4D97-AF65-F5344CB8AC3E}">
        <p14:creationId xmlns:p14="http://schemas.microsoft.com/office/powerpoint/2010/main" val="39955766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Resolution Protocol (ARP)</a:t>
            </a:r>
          </a:p>
        </p:txBody>
      </p:sp>
      <p:sp>
        <p:nvSpPr>
          <p:cNvPr id="3" name="Content Placeholder 2"/>
          <p:cNvSpPr>
            <a:spLocks noGrp="1"/>
          </p:cNvSpPr>
          <p:nvPr>
            <p:ph idx="1"/>
          </p:nvPr>
        </p:nvSpPr>
        <p:spPr/>
        <p:txBody>
          <a:bodyPr/>
          <a:lstStyle/>
          <a:p>
            <a:r>
              <a:rPr lang="en-US" dirty="0"/>
              <a:t>ARP maps IP addresses to Ethernet MAC addresses</a:t>
            </a:r>
          </a:p>
          <a:p>
            <a:pPr lvl="1"/>
            <a:r>
              <a:rPr lang="en-US" dirty="0"/>
              <a:t>LAN-Only traffic</a:t>
            </a:r>
          </a:p>
          <a:p>
            <a:pPr lvl="2"/>
            <a:r>
              <a:rPr lang="en-US" dirty="0"/>
              <a:t>Non-routable</a:t>
            </a:r>
          </a:p>
          <a:p>
            <a:pPr lvl="1"/>
            <a:r>
              <a:rPr lang="en-US" dirty="0"/>
              <a:t>Client optionally looks in local ARP cache</a:t>
            </a:r>
          </a:p>
          <a:p>
            <a:pPr lvl="1"/>
            <a:r>
              <a:rPr lang="en-US" dirty="0"/>
              <a:t>If no cache hit is found, client sends a broadcast</a:t>
            </a:r>
          </a:p>
          <a:p>
            <a:pPr lvl="2"/>
            <a:r>
              <a:rPr lang="en-US" dirty="0"/>
              <a:t>Broadcast to all clients on network</a:t>
            </a:r>
          </a:p>
          <a:p>
            <a:pPr lvl="2"/>
            <a:r>
              <a:rPr lang="en-US" dirty="0"/>
              <a:t>What is the MAC address for IP 192.168.1.120?</a:t>
            </a:r>
          </a:p>
          <a:p>
            <a:pPr lvl="1"/>
            <a:r>
              <a:rPr lang="en-US" dirty="0"/>
              <a:t>ARP reply is send pack to requestor only</a:t>
            </a:r>
          </a:p>
          <a:p>
            <a:pPr lvl="2"/>
            <a:r>
              <a:rPr lang="en-US" dirty="0"/>
              <a:t>MAC address for IP 192.168.1.120 is 02-FE-05-A7-00-01</a:t>
            </a:r>
          </a:p>
          <a:p>
            <a:pPr lvl="1"/>
            <a:r>
              <a:rPr lang="en-US" dirty="0"/>
              <a:t>28 bytes (224-bits)</a:t>
            </a:r>
          </a:p>
          <a:p>
            <a:pPr lvl="1"/>
            <a:endParaRPr lang="en-US" dirty="0"/>
          </a:p>
        </p:txBody>
      </p:sp>
      <p:pic>
        <p:nvPicPr>
          <p:cNvPr id="5" name="Picture 4" descr="http://aftabsiddiqui.com/wp-content/uploads/2013/06/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15" y="3675706"/>
            <a:ext cx="5892221" cy="241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875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Resolution Protocol (ARP)</a:t>
            </a:r>
          </a:p>
        </p:txBody>
      </p:sp>
      <p:sp>
        <p:nvSpPr>
          <p:cNvPr id="3" name="Content Placeholder 2"/>
          <p:cNvSpPr>
            <a:spLocks noGrp="1"/>
          </p:cNvSpPr>
          <p:nvPr>
            <p:ph idx="1"/>
          </p:nvPr>
        </p:nvSpPr>
        <p:spPr/>
        <p:txBody>
          <a:bodyPr/>
          <a:lstStyle/>
          <a:p>
            <a:r>
              <a:rPr lang="en-US" dirty="0"/>
              <a:t>ARP maps IP addresses to Ethernet MAC addresses</a:t>
            </a:r>
          </a:p>
          <a:p>
            <a:pPr lvl="1"/>
            <a:r>
              <a:rPr lang="de-DE" dirty="0">
                <a:latin typeface="Courier New" panose="02070309020205020404" pitchFamily="49" charset="0"/>
                <a:cs typeface="Courier New" panose="02070309020205020404" pitchFamily="49" charset="0"/>
              </a:rPr>
              <a:t>tcpdump -e -t -nn arp</a:t>
            </a:r>
          </a:p>
          <a:p>
            <a:pPr lvl="1"/>
            <a:r>
              <a:rPr lang="de-DE" dirty="0"/>
              <a:t>The ff:ff:ff:ff:ff:ff represents the MAC broadcast address</a:t>
            </a:r>
          </a:p>
          <a:p>
            <a:pPr lvl="2"/>
            <a:r>
              <a:rPr lang="de-DE" dirty="0"/>
              <a:t>This gets broadcast to all hosts on a subnet</a:t>
            </a:r>
          </a:p>
          <a:p>
            <a:pPr lvl="2"/>
            <a:r>
              <a:rPr lang="de-DE" dirty="0"/>
              <a:t>Non-routable</a:t>
            </a:r>
          </a:p>
          <a:p>
            <a:pPr lvl="1"/>
            <a:r>
              <a:rPr lang="de-DE" dirty="0"/>
              <a:t>Potential for abuse</a:t>
            </a:r>
          </a:p>
          <a:p>
            <a:pPr lvl="2"/>
            <a:r>
              <a:rPr lang="de-DE" dirty="0"/>
              <a:t>ARP Poisoning?!</a:t>
            </a:r>
          </a:p>
          <a:p>
            <a:pPr lvl="2"/>
            <a:r>
              <a:rPr lang="de-DE" dirty="0"/>
              <a:t>MITM Attack</a:t>
            </a:r>
            <a:endParaRPr lang="en-US" dirty="0"/>
          </a:p>
        </p:txBody>
      </p:sp>
      <p:pic>
        <p:nvPicPr>
          <p:cNvPr id="4" name="Picture 3"/>
          <p:cNvPicPr>
            <a:picLocks noChangeAspect="1"/>
          </p:cNvPicPr>
          <p:nvPr/>
        </p:nvPicPr>
        <p:blipFill>
          <a:blip r:embed="rId3"/>
          <a:stretch>
            <a:fillRect/>
          </a:stretch>
        </p:blipFill>
        <p:spPr>
          <a:xfrm>
            <a:off x="3048801" y="4208373"/>
            <a:ext cx="8814230" cy="1894355"/>
          </a:xfrm>
          <a:prstGeom prst="rect">
            <a:avLst/>
          </a:prstGeom>
        </p:spPr>
      </p:pic>
      <p:sp>
        <p:nvSpPr>
          <p:cNvPr id="6" name="Rectangle 5"/>
          <p:cNvSpPr/>
          <p:nvPr/>
        </p:nvSpPr>
        <p:spPr>
          <a:xfrm rot="243093">
            <a:off x="7823746" y="2065926"/>
            <a:ext cx="3534640" cy="1754326"/>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Man in the Middle?!</a:t>
            </a:r>
          </a:p>
        </p:txBody>
      </p:sp>
    </p:spTree>
    <p:extLst>
      <p:ext uri="{BB962C8B-B14F-4D97-AF65-F5344CB8AC3E}">
        <p14:creationId xmlns:p14="http://schemas.microsoft.com/office/powerpoint/2010/main" val="23722046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idx="1"/>
          </p:nvPr>
        </p:nvSpPr>
        <p:spPr>
          <a:xfrm>
            <a:off x="1097280" y="1845733"/>
            <a:ext cx="10058400" cy="4632887"/>
          </a:xfrm>
        </p:spPr>
        <p:txBody>
          <a:bodyPr>
            <a:normAutofit/>
          </a:bodyPr>
          <a:lstStyle/>
          <a:p>
            <a:r>
              <a:rPr lang="en-US" sz="2800" dirty="0"/>
              <a:t>IPv4 – Dotted decimal notation</a:t>
            </a:r>
          </a:p>
          <a:p>
            <a:pPr lvl="1"/>
            <a:r>
              <a:rPr lang="en-US" sz="2400" dirty="0"/>
              <a:t>192.168.0.1/24</a:t>
            </a:r>
          </a:p>
          <a:p>
            <a:pPr lvl="1"/>
            <a:r>
              <a:rPr lang="en-US" sz="2400" dirty="0"/>
              <a:t>2^32 addresses (4,294,967,296)</a:t>
            </a:r>
          </a:p>
          <a:p>
            <a:pPr lvl="1"/>
            <a:r>
              <a:rPr lang="en-US" sz="2400" dirty="0"/>
              <a:t>Four 8-bit integers</a:t>
            </a:r>
          </a:p>
          <a:p>
            <a:pPr lvl="1"/>
            <a:r>
              <a:rPr lang="en-US" sz="2400" dirty="0"/>
              <a:t>Private ranges</a:t>
            </a:r>
          </a:p>
          <a:p>
            <a:pPr lvl="2"/>
            <a:r>
              <a:rPr lang="en-US" sz="1800" dirty="0"/>
              <a:t>10.0.0.0/8</a:t>
            </a:r>
          </a:p>
          <a:p>
            <a:pPr lvl="3"/>
            <a:r>
              <a:rPr lang="en-US" sz="1800" dirty="0"/>
              <a:t>10.0.0.0-10.255.255.255</a:t>
            </a:r>
          </a:p>
          <a:p>
            <a:pPr lvl="2"/>
            <a:r>
              <a:rPr lang="en-US" sz="1800" dirty="0"/>
              <a:t>172.16.0.0/12</a:t>
            </a:r>
          </a:p>
          <a:p>
            <a:pPr lvl="3"/>
            <a:r>
              <a:rPr lang="en-US" sz="1800" dirty="0"/>
              <a:t>172.16.0.0-172.31.255.255</a:t>
            </a:r>
          </a:p>
          <a:p>
            <a:pPr lvl="2"/>
            <a:r>
              <a:rPr lang="en-US" sz="1800" dirty="0"/>
              <a:t>192.168.0.0/16</a:t>
            </a:r>
          </a:p>
          <a:p>
            <a:pPr lvl="3"/>
            <a:r>
              <a:rPr lang="en-US" sz="1800" dirty="0"/>
              <a:t>192.168.0.0-192.168.255.255</a:t>
            </a:r>
          </a:p>
        </p:txBody>
      </p:sp>
      <p:pic>
        <p:nvPicPr>
          <p:cNvPr id="6146" name="Picture 2" descr="http://www.hotspotshield.com/lp/learn/what-is-ip-address/img/pic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1468" y="3407229"/>
            <a:ext cx="5024212" cy="246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762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idx="1"/>
          </p:nvPr>
        </p:nvSpPr>
        <p:spPr>
          <a:xfrm>
            <a:off x="1097280" y="1845733"/>
            <a:ext cx="10058400" cy="4632887"/>
          </a:xfrm>
        </p:spPr>
        <p:txBody>
          <a:bodyPr>
            <a:normAutofit/>
          </a:bodyPr>
          <a:lstStyle/>
          <a:p>
            <a:r>
              <a:rPr lang="en-US" sz="2800" dirty="0"/>
              <a:t>IPv4 – Dotted decimal notation</a:t>
            </a:r>
          </a:p>
          <a:p>
            <a:pPr lvl="1"/>
            <a:r>
              <a:rPr lang="en-US" sz="2400" dirty="0"/>
              <a:t>Uses “A” DNS records</a:t>
            </a:r>
          </a:p>
          <a:p>
            <a:pPr lvl="1"/>
            <a:r>
              <a:rPr lang="en-US" sz="2400" dirty="0"/>
              <a:t>127.0.0.1 – Localhost</a:t>
            </a:r>
          </a:p>
          <a:p>
            <a:pPr lvl="1"/>
            <a:r>
              <a:rPr lang="en-US" sz="2400" dirty="0"/>
              <a:t>Multicast Address Range</a:t>
            </a:r>
          </a:p>
          <a:p>
            <a:pPr lvl="2"/>
            <a:r>
              <a:rPr lang="en-US" sz="2000" dirty="0"/>
              <a:t>224.0.0.0 – 239.255.255.255</a:t>
            </a:r>
          </a:p>
          <a:p>
            <a:pPr lvl="1"/>
            <a:r>
              <a:rPr lang="en-US" sz="2400" dirty="0"/>
              <a:t>Reserved Range</a:t>
            </a:r>
          </a:p>
          <a:p>
            <a:pPr lvl="2"/>
            <a:r>
              <a:rPr lang="en-US" sz="2000" dirty="0"/>
              <a:t>240.0.0.0 – 255.255.255.255</a:t>
            </a:r>
          </a:p>
          <a:p>
            <a:pPr lvl="1"/>
            <a:r>
              <a:rPr lang="en-US" sz="2400" dirty="0"/>
              <a:t>Broadcast IP</a:t>
            </a:r>
          </a:p>
          <a:p>
            <a:pPr lvl="2"/>
            <a:r>
              <a:rPr lang="en-US" sz="2000" dirty="0"/>
              <a:t>Sends to all hosts within the subnet</a:t>
            </a:r>
          </a:p>
          <a:p>
            <a:pPr lvl="1"/>
            <a:r>
              <a:rPr lang="en-US" sz="2400" dirty="0"/>
              <a:t>Default Route</a:t>
            </a:r>
          </a:p>
          <a:p>
            <a:pPr lvl="2"/>
            <a:r>
              <a:rPr lang="en-US" sz="2000" dirty="0"/>
              <a:t>Next destination for traffic not part of subnet</a:t>
            </a:r>
          </a:p>
        </p:txBody>
      </p:sp>
      <p:pic>
        <p:nvPicPr>
          <p:cNvPr id="6146" name="Picture 2" descr="http://www.hotspotshield.com/lp/learn/what-is-ip-address/img/pic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1468" y="3407229"/>
            <a:ext cx="5024212" cy="246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5605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idx="1"/>
          </p:nvPr>
        </p:nvSpPr>
        <p:spPr>
          <a:xfrm>
            <a:off x="1097280" y="1845733"/>
            <a:ext cx="10058400" cy="4632887"/>
          </a:xfrm>
        </p:spPr>
        <p:txBody>
          <a:bodyPr>
            <a:normAutofit/>
          </a:bodyPr>
          <a:lstStyle/>
          <a:p>
            <a:r>
              <a:rPr lang="en-US" sz="2800" dirty="0"/>
              <a:t>IPv4 – Dotted decimal notation</a:t>
            </a:r>
          </a:p>
        </p:txBody>
      </p:sp>
      <p:pic>
        <p:nvPicPr>
          <p:cNvPr id="5" name="Picture 4"/>
          <p:cNvPicPr>
            <a:picLocks noChangeAspect="1"/>
          </p:cNvPicPr>
          <p:nvPr/>
        </p:nvPicPr>
        <p:blipFill>
          <a:blip r:embed="rId3"/>
          <a:stretch>
            <a:fillRect/>
          </a:stretch>
        </p:blipFill>
        <p:spPr>
          <a:xfrm>
            <a:off x="2024491" y="2258558"/>
            <a:ext cx="8203978" cy="3807235"/>
          </a:xfrm>
          <a:prstGeom prst="rect">
            <a:avLst/>
          </a:prstGeom>
        </p:spPr>
      </p:pic>
    </p:spTree>
    <p:extLst>
      <p:ext uri="{BB962C8B-B14F-4D97-AF65-F5344CB8AC3E}">
        <p14:creationId xmlns:p14="http://schemas.microsoft.com/office/powerpoint/2010/main" val="28444845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idx="1"/>
          </p:nvPr>
        </p:nvSpPr>
        <p:spPr/>
        <p:txBody>
          <a:bodyPr/>
          <a:lstStyle/>
          <a:p>
            <a:r>
              <a:rPr lang="en-US" dirty="0"/>
              <a:t>IPv6 – Hexadecimal notation</a:t>
            </a:r>
          </a:p>
          <a:p>
            <a:pPr lvl="1"/>
            <a:r>
              <a:rPr lang="en-US" dirty="0"/>
              <a:t>2001:0000:0000:0000:0000:7a11:a1e:cafe/32 (2001::7a11:a1e:cafe/32)</a:t>
            </a:r>
          </a:p>
          <a:p>
            <a:pPr lvl="1"/>
            <a:r>
              <a:rPr lang="en-US" dirty="0"/>
              <a:t>2^128 addresses (340,282,366,920,938,463,463,374,607,431,768,211,456)</a:t>
            </a:r>
          </a:p>
          <a:p>
            <a:pPr lvl="1"/>
            <a:r>
              <a:rPr lang="en-US" dirty="0"/>
              <a:t>Eight groups of four hexadecimal digits</a:t>
            </a:r>
          </a:p>
          <a:p>
            <a:pPr lvl="1"/>
            <a:r>
              <a:rPr lang="en-US" dirty="0"/>
              <a:t>Values between 0-F</a:t>
            </a:r>
          </a:p>
          <a:p>
            <a:pPr lvl="2"/>
            <a:r>
              <a:rPr lang="en-US" dirty="0"/>
              <a:t>BEEF</a:t>
            </a:r>
          </a:p>
          <a:p>
            <a:pPr lvl="2"/>
            <a:r>
              <a:rPr lang="en-US" dirty="0"/>
              <a:t>CAFÉ</a:t>
            </a:r>
          </a:p>
          <a:p>
            <a:pPr lvl="2"/>
            <a:r>
              <a:rPr lang="en-US" dirty="0"/>
              <a:t>C0DE</a:t>
            </a:r>
          </a:p>
          <a:p>
            <a:pPr lvl="2"/>
            <a:r>
              <a:rPr lang="en-US" dirty="0"/>
              <a:t>F00D</a:t>
            </a:r>
          </a:p>
          <a:p>
            <a:pPr lvl="1"/>
            <a:endParaRPr lang="en-US" dirty="0"/>
          </a:p>
        </p:txBody>
      </p:sp>
      <p:pic>
        <p:nvPicPr>
          <p:cNvPr id="7170" name="Picture 2" descr="https://upload.wikimedia.org/wikipedia/commons/thumb/1/15/Ipv6_address.svg/300px-Ipv6_addres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428" y="3091543"/>
            <a:ext cx="4629252" cy="277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737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idx="1"/>
          </p:nvPr>
        </p:nvSpPr>
        <p:spPr/>
        <p:txBody>
          <a:bodyPr/>
          <a:lstStyle/>
          <a:p>
            <a:r>
              <a:rPr lang="en-US" dirty="0"/>
              <a:t>IPv6 – Hexadecimal notation</a:t>
            </a:r>
          </a:p>
          <a:p>
            <a:pPr lvl="1"/>
            <a:r>
              <a:rPr lang="en-US" dirty="0"/>
              <a:t>More available IPv6 addresses than grains of sand on Earth.</a:t>
            </a:r>
          </a:p>
          <a:p>
            <a:pPr lvl="1"/>
            <a:r>
              <a:rPr lang="en-US" dirty="0"/>
              <a:t>45984103637964657224780352355 per person</a:t>
            </a:r>
          </a:p>
          <a:p>
            <a:pPr lvl="1"/>
            <a:r>
              <a:rPr lang="en-US" dirty="0"/>
              <a:t>Stateless address </a:t>
            </a:r>
            <a:r>
              <a:rPr lang="en-US" dirty="0" err="1"/>
              <a:t>autoconfiguration</a:t>
            </a:r>
            <a:r>
              <a:rPr lang="en-US" dirty="0"/>
              <a:t> (SLAAC)</a:t>
            </a:r>
          </a:p>
          <a:p>
            <a:pPr lvl="2"/>
            <a:r>
              <a:rPr lang="en-US" sz="1600" dirty="0"/>
              <a:t>Client creates address based on designated prefix</a:t>
            </a:r>
          </a:p>
          <a:p>
            <a:pPr lvl="1"/>
            <a:r>
              <a:rPr lang="en-US" dirty="0"/>
              <a:t>Special prefixes for tunnels, IPv4 mapped addresses</a:t>
            </a:r>
          </a:p>
          <a:p>
            <a:pPr lvl="1"/>
            <a:r>
              <a:rPr lang="en-US" dirty="0"/>
              <a:t>Uses “AAAA” (quad-A) DNS records</a:t>
            </a:r>
          </a:p>
          <a:p>
            <a:pPr lvl="1"/>
            <a:endParaRPr lang="en-US" dirty="0"/>
          </a:p>
        </p:txBody>
      </p:sp>
      <p:pic>
        <p:nvPicPr>
          <p:cNvPr id="7170" name="Picture 2" descr="https://upload.wikimedia.org/wikipedia/commons/thumb/1/15/Ipv6_address.svg/300px-Ipv6_addres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428" y="3091543"/>
            <a:ext cx="4629252" cy="277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3425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idx="1"/>
          </p:nvPr>
        </p:nvSpPr>
        <p:spPr/>
        <p:txBody>
          <a:bodyPr/>
          <a:lstStyle/>
          <a:p>
            <a:r>
              <a:rPr lang="en-US" dirty="0"/>
              <a:t>IPv6 – Hexadecimal notation</a:t>
            </a:r>
          </a:p>
        </p:txBody>
      </p:sp>
      <p:pic>
        <p:nvPicPr>
          <p:cNvPr id="8194" name="Picture 2" descr="https://switchsecurityblog.files.wordpress.com/2013/09/ipv6adresse1.png?w=640&amp;h=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050" y="2363664"/>
            <a:ext cx="9018860" cy="298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105096"/>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4295</TotalTime>
  <Words>9392</Words>
  <Application>Microsoft Macintosh PowerPoint</Application>
  <PresentationFormat>Widescreen</PresentationFormat>
  <Paragraphs>1608</Paragraphs>
  <Slides>118</Slides>
  <Notes>43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118</vt:i4>
      </vt:variant>
    </vt:vector>
  </HeadingPairs>
  <TitlesOfParts>
    <vt:vector size="127" baseType="lpstr">
      <vt:lpstr>Arial</vt:lpstr>
      <vt:lpstr>Calibri</vt:lpstr>
      <vt:lpstr>Calibri Light</vt:lpstr>
      <vt:lpstr>Courier New</vt:lpstr>
      <vt:lpstr>Times New Roman</vt:lpstr>
      <vt:lpstr>Wingdings 2</vt:lpstr>
      <vt:lpstr>HDOfficeLightV0</vt:lpstr>
      <vt:lpstr>1_HDOfficeLightV0</vt:lpstr>
      <vt:lpstr>Retrospect</vt:lpstr>
      <vt:lpstr>ECSC 325.200 Web Server Administration</vt:lpstr>
      <vt:lpstr>Objectives</vt:lpstr>
      <vt:lpstr>Weekly Info</vt:lpstr>
      <vt:lpstr>Recap and Review</vt:lpstr>
      <vt:lpstr>Objectives</vt:lpstr>
      <vt:lpstr>Types of Servers</vt:lpstr>
      <vt:lpstr>Types of Servers</vt:lpstr>
      <vt:lpstr>Types of Servers</vt:lpstr>
      <vt:lpstr>Types of Servers</vt:lpstr>
      <vt:lpstr>Types of Servers</vt:lpstr>
      <vt:lpstr>Types of Servers</vt:lpstr>
      <vt:lpstr>Types of Servers</vt:lpstr>
      <vt:lpstr>Server Components</vt:lpstr>
      <vt:lpstr>Server Components</vt:lpstr>
      <vt:lpstr>Server Components</vt:lpstr>
      <vt:lpstr>Server Components</vt:lpstr>
      <vt:lpstr>Server Components</vt:lpstr>
      <vt:lpstr>Server Components</vt:lpstr>
      <vt:lpstr>Server Components</vt:lpstr>
      <vt:lpstr>Server Components</vt:lpstr>
      <vt:lpstr>Server Components</vt:lpstr>
      <vt:lpstr>Storage Types</vt:lpstr>
      <vt:lpstr>Storage Types</vt:lpstr>
      <vt:lpstr>Storage Types</vt:lpstr>
      <vt:lpstr>Storage Types</vt:lpstr>
      <vt:lpstr>Storage Types</vt:lpstr>
      <vt:lpstr>Storage Types</vt:lpstr>
      <vt:lpstr>Storage Types</vt:lpstr>
      <vt:lpstr>Storage Types</vt:lpstr>
      <vt:lpstr>Storage Types</vt:lpstr>
      <vt:lpstr>Storage Types</vt:lpstr>
      <vt:lpstr>Storage Types</vt:lpstr>
      <vt:lpstr>Storage Types</vt:lpstr>
      <vt:lpstr>Storage Types</vt:lpstr>
      <vt:lpstr>Storage Types</vt:lpstr>
      <vt:lpstr>Storage Types</vt:lpstr>
      <vt:lpstr>Storage Types</vt:lpstr>
      <vt:lpstr>Storage Types</vt:lpstr>
      <vt:lpstr>Storage Types</vt:lpstr>
      <vt:lpstr>Network Interface Controllers (NIC)</vt:lpstr>
      <vt:lpstr>Network Interface Controllers (NIC)</vt:lpstr>
      <vt:lpstr>Network Interface Controllers (NIC)</vt:lpstr>
      <vt:lpstr>Network Topologies</vt:lpstr>
      <vt:lpstr>Network Topologies</vt:lpstr>
      <vt:lpstr>Network Topologies</vt:lpstr>
      <vt:lpstr>Network Topologies</vt:lpstr>
      <vt:lpstr>Network Topologies</vt:lpstr>
      <vt:lpstr>Network Topologies</vt:lpstr>
      <vt:lpstr>Network Topologies</vt:lpstr>
      <vt:lpstr>Carrier Connection Types</vt:lpstr>
      <vt:lpstr>Collision Detection </vt:lpstr>
      <vt:lpstr>Disaster Planning and Recovery</vt:lpstr>
      <vt:lpstr>Disaster Planning and Recovery</vt:lpstr>
      <vt:lpstr>Disaster Planning and Recovery</vt:lpstr>
      <vt:lpstr>Disaster Planning and Recovery</vt:lpstr>
      <vt:lpstr>ECSC 325.200 Web Server Administration</vt:lpstr>
      <vt:lpstr>Ethernet Cables</vt:lpstr>
      <vt:lpstr>System Redundancy</vt:lpstr>
      <vt:lpstr>High Availability</vt:lpstr>
      <vt:lpstr>High Availability</vt:lpstr>
      <vt:lpstr>Backups</vt:lpstr>
      <vt:lpstr>Backups</vt:lpstr>
      <vt:lpstr>Backups</vt:lpstr>
      <vt:lpstr>Backups</vt:lpstr>
      <vt:lpstr>Linux Kernel</vt:lpstr>
      <vt:lpstr>Virtual File Systems</vt:lpstr>
      <vt:lpstr>SSH</vt:lpstr>
      <vt:lpstr>SSH</vt:lpstr>
      <vt:lpstr>SSH</vt:lpstr>
      <vt:lpstr>Network Connectivity</vt:lpstr>
      <vt:lpstr>Network Connectivity</vt:lpstr>
      <vt:lpstr>TCP/IP</vt:lpstr>
      <vt:lpstr>TCP/IP</vt:lpstr>
      <vt:lpstr>TCP/IP</vt:lpstr>
      <vt:lpstr>OSI Layers</vt:lpstr>
      <vt:lpstr>OSI Layers</vt:lpstr>
      <vt:lpstr>Headers</vt:lpstr>
      <vt:lpstr>Headers</vt:lpstr>
      <vt:lpstr>Headers</vt:lpstr>
      <vt:lpstr>Headers</vt:lpstr>
      <vt:lpstr>Headers</vt:lpstr>
      <vt:lpstr>Headers</vt:lpstr>
      <vt:lpstr>Headers</vt:lpstr>
      <vt:lpstr>Headers</vt:lpstr>
      <vt:lpstr>Headers</vt:lpstr>
      <vt:lpstr>Headers</vt:lpstr>
      <vt:lpstr>Headers</vt:lpstr>
      <vt:lpstr>TCP Connection</vt:lpstr>
      <vt:lpstr>TCP Connection</vt:lpstr>
      <vt:lpstr>TCP Connection</vt:lpstr>
      <vt:lpstr>Address Resolution Protocol (ARP)</vt:lpstr>
      <vt:lpstr>Address Resolution Protocol (ARP)</vt:lpstr>
      <vt:lpstr>Address Resolution Protocol (ARP)</vt:lpstr>
      <vt:lpstr>IP Addresses</vt:lpstr>
      <vt:lpstr>IP Addresses</vt:lpstr>
      <vt:lpstr>IP Addresses</vt:lpstr>
      <vt:lpstr>IP Addresses</vt:lpstr>
      <vt:lpstr>IP Addresses</vt:lpstr>
      <vt:lpstr>IP Addresses</vt:lpstr>
      <vt:lpstr>Classful/Classless Addressing</vt:lpstr>
      <vt:lpstr>Classful/Classless Addressing</vt:lpstr>
      <vt:lpstr>IP Address Classes</vt:lpstr>
      <vt:lpstr>IP Address Classes</vt:lpstr>
      <vt:lpstr>IP Address Classes</vt:lpstr>
      <vt:lpstr>IP Address Classes</vt:lpstr>
      <vt:lpstr>IP Address Classes</vt:lpstr>
      <vt:lpstr>Subnetting</vt:lpstr>
      <vt:lpstr>Subnetting</vt:lpstr>
      <vt:lpstr>Subnetting</vt:lpstr>
      <vt:lpstr>Private Networks</vt:lpstr>
      <vt:lpstr>Private Networks</vt:lpstr>
      <vt:lpstr>Linux Commands</vt:lpstr>
      <vt:lpstr>Documentation Expectations</vt:lpstr>
      <vt:lpstr>Virtual Machines</vt:lpstr>
      <vt:lpstr>Key Terms and Items</vt:lpstr>
      <vt:lpstr>Key Terms and Items</vt:lpstr>
      <vt:lpstr>Key Terms and Items</vt:lpstr>
      <vt:lpstr>For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Jason Patalon</cp:lastModifiedBy>
  <cp:revision>240</cp:revision>
  <dcterms:created xsi:type="dcterms:W3CDTF">2015-11-22T19:43:48Z</dcterms:created>
  <dcterms:modified xsi:type="dcterms:W3CDTF">2025-02-12T02:35:38Z</dcterms:modified>
</cp:coreProperties>
</file>