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6"/>
  </p:notesMasterIdLst>
  <p:sldIdLst>
    <p:sldId id="390" r:id="rId2"/>
    <p:sldId id="392" r:id="rId3"/>
    <p:sldId id="486" r:id="rId4"/>
    <p:sldId id="257" r:id="rId5"/>
    <p:sldId id="487" r:id="rId6"/>
    <p:sldId id="394" r:id="rId7"/>
    <p:sldId id="870" r:id="rId8"/>
    <p:sldId id="418" r:id="rId9"/>
    <p:sldId id="258" r:id="rId10"/>
    <p:sldId id="291" r:id="rId11"/>
    <p:sldId id="260" r:id="rId12"/>
    <p:sldId id="288" r:id="rId13"/>
    <p:sldId id="289" r:id="rId14"/>
    <p:sldId id="290" r:id="rId15"/>
    <p:sldId id="261" r:id="rId16"/>
    <p:sldId id="262" r:id="rId17"/>
    <p:sldId id="263" r:id="rId18"/>
    <p:sldId id="264" r:id="rId19"/>
    <p:sldId id="266" r:id="rId20"/>
    <p:sldId id="265" r:id="rId21"/>
    <p:sldId id="285" r:id="rId22"/>
    <p:sldId id="286" r:id="rId23"/>
    <p:sldId id="268" r:id="rId24"/>
    <p:sldId id="267" r:id="rId25"/>
    <p:sldId id="271" r:id="rId26"/>
    <p:sldId id="269" r:id="rId27"/>
    <p:sldId id="270" r:id="rId28"/>
    <p:sldId id="272" r:id="rId29"/>
    <p:sldId id="273" r:id="rId30"/>
    <p:sldId id="274" r:id="rId31"/>
    <p:sldId id="287" r:id="rId32"/>
    <p:sldId id="321" r:id="rId33"/>
    <p:sldId id="322" r:id="rId34"/>
    <p:sldId id="314" r:id="rId35"/>
    <p:sldId id="323" r:id="rId36"/>
    <p:sldId id="324" r:id="rId37"/>
    <p:sldId id="485" r:id="rId38"/>
    <p:sldId id="256" r:id="rId39"/>
    <p:sldId id="521" r:id="rId40"/>
    <p:sldId id="516" r:id="rId41"/>
    <p:sldId id="517" r:id="rId42"/>
    <p:sldId id="519" r:id="rId43"/>
    <p:sldId id="524" r:id="rId44"/>
    <p:sldId id="871" r:id="rId45"/>
    <p:sldId id="872" r:id="rId46"/>
    <p:sldId id="325" r:id="rId47"/>
    <p:sldId id="326" r:id="rId48"/>
    <p:sldId id="327" r:id="rId49"/>
    <p:sldId id="308" r:id="rId50"/>
    <p:sldId id="328" r:id="rId51"/>
    <p:sldId id="309" r:id="rId52"/>
    <p:sldId id="329" r:id="rId53"/>
    <p:sldId id="330" r:id="rId54"/>
    <p:sldId id="284" r:id="rId55"/>
    <p:sldId id="333" r:id="rId56"/>
    <p:sldId id="334" r:id="rId57"/>
    <p:sldId id="376" r:id="rId58"/>
    <p:sldId id="297" r:id="rId59"/>
    <p:sldId id="377" r:id="rId60"/>
    <p:sldId id="401" r:id="rId61"/>
    <p:sldId id="403" r:id="rId62"/>
    <p:sldId id="873" r:id="rId63"/>
    <p:sldId id="405" r:id="rId64"/>
    <p:sldId id="402" r:id="rId65"/>
    <p:sldId id="304" r:id="rId66"/>
    <p:sldId id="378" r:id="rId67"/>
    <p:sldId id="305" r:id="rId68"/>
    <p:sldId id="306" r:id="rId69"/>
    <p:sldId id="307" r:id="rId70"/>
    <p:sldId id="311" r:id="rId71"/>
    <p:sldId id="310" r:id="rId72"/>
    <p:sldId id="312" r:id="rId73"/>
    <p:sldId id="313" r:id="rId74"/>
    <p:sldId id="299" r:id="rId75"/>
    <p:sldId id="301" r:id="rId76"/>
    <p:sldId id="302" r:id="rId77"/>
    <p:sldId id="379" r:id="rId78"/>
    <p:sldId id="864" r:id="rId79"/>
    <p:sldId id="865" r:id="rId80"/>
    <p:sldId id="331" r:id="rId81"/>
    <p:sldId id="866" r:id="rId82"/>
    <p:sldId id="867" r:id="rId83"/>
    <p:sldId id="868" r:id="rId84"/>
    <p:sldId id="336" r:id="rId85"/>
    <p:sldId id="337" r:id="rId86"/>
    <p:sldId id="338" r:id="rId87"/>
    <p:sldId id="339" r:id="rId88"/>
    <p:sldId id="340" r:id="rId89"/>
    <p:sldId id="372" r:id="rId90"/>
    <p:sldId id="373" r:id="rId91"/>
    <p:sldId id="374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419" r:id="rId102"/>
    <p:sldId id="416" r:id="rId103"/>
    <p:sldId id="417" r:id="rId104"/>
    <p:sldId id="280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7" autoAdjust="0"/>
    <p:restoredTop sz="94626"/>
  </p:normalViewPr>
  <p:slideViewPr>
    <p:cSldViewPr snapToGrid="0">
      <p:cViewPr varScale="1">
        <p:scale>
          <a:sx n="97" d="100"/>
          <a:sy n="97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7946-C503-4373-91AB-2D662D57642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B396-6B9C-47C8-918E-D966827A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 - I (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(talk)) created this work entirely by myself., CC BY-SA 3.0, https://en.wikipedia.org/w/index.php?curid=29962617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 - I (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(talk)) created this work entirely by myself., CC BY-SA 3.0, https://en.wikipedia.org/w/index.php?curid=29962617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Root </a:t>
            </a:r>
            <a:r>
              <a:rPr lang="en-US" dirty="0" err="1"/>
              <a:t>nameservers</a:t>
            </a:r>
            <a:r>
              <a:rPr lang="en-US" dirty="0"/>
              <a:t> maintainers, </a:t>
            </a:r>
            <a:r>
              <a:rPr lang="en-US" baseline="0" dirty="0"/>
              <a:t>such as </a:t>
            </a:r>
            <a:r>
              <a:rPr lang="en-US" baseline="0" dirty="0" err="1"/>
              <a:t>verisign</a:t>
            </a:r>
            <a:r>
              <a:rPr lang="en-US" baseline="0" dirty="0"/>
              <a:t>, </a:t>
            </a:r>
            <a:r>
              <a:rPr lang="en-US" baseline="0" dirty="0" err="1"/>
              <a:t>nasa</a:t>
            </a:r>
            <a:r>
              <a:rPr lang="en-US" baseline="0" dirty="0"/>
              <a:t> &amp; U of Maryland</a:t>
            </a:r>
          </a:p>
          <a:p>
            <a:r>
              <a:rPr lang="en-US" dirty="0"/>
              <a:t>259</a:t>
            </a:r>
            <a:r>
              <a:rPr lang="en-US" baseline="0" dirty="0"/>
              <a:t> total root servers (as of 11/30/11)</a:t>
            </a:r>
          </a:p>
          <a:p>
            <a:r>
              <a:rPr lang="en-US" baseline="0" dirty="0"/>
              <a:t>273 TLD’s</a:t>
            </a:r>
          </a:p>
          <a:p>
            <a:r>
              <a:rPr lang="en-US" baseline="0" dirty="0"/>
              <a:t>63 characters per level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127 levels max</a:t>
            </a:r>
          </a:p>
          <a:p>
            <a:r>
              <a:rPr lang="en-US" baseline="0" dirty="0"/>
              <a:t>253 characters per FQDN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13 root </a:t>
            </a:r>
            <a:r>
              <a:rPr lang="en-US" dirty="0" err="1"/>
              <a:t>nameserver</a:t>
            </a:r>
            <a:r>
              <a:rPr lang="en-US" dirty="0"/>
              <a:t> maintainers, a.root-servers.net through m.root-servers.net.</a:t>
            </a:r>
            <a:r>
              <a:rPr lang="en-US" baseline="0" dirty="0"/>
              <a:t>  Each maintainer has multiple servers in a redundant and fault tolerant setup providing root DNS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4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3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boro.edu/" TargetMode="External"/><Relationship Id="rId2" Type="http://schemas.openxmlformats.org/officeDocument/2006/relationships/hyperlink" Target="http://www.edinboro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portquiz.net:8080/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dinboro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dinboro.ed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dinboro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sci325-125.math.cs.edinboro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ci325-120.math.cs.edinboro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jpatalon.cs.edinboro.edu/csci325.001.201720/classfiles/assignment5check.sh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oftware.sonicwall.com/GlobalVPNClient/184-011921-00_REV_A_GVCSetup64.ex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s_student@jpatalon.cs.Edinboro.ed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jpatalon.cs.edinboro.edu/ecsc325/Assignment%205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120.megastuff.biz/" TargetMode="External"/><Relationship Id="rId2" Type="http://schemas.openxmlformats.org/officeDocument/2006/relationships/hyperlink" Target="http://0.0.0.31/##.megastuff.b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csci325-120.math.cs.edinboro.edu/" TargetMode="External"/><Relationship Id="rId4" Type="http://schemas.openxmlformats.org/officeDocument/2006/relationships/hyperlink" Target="http://3120.megastuff.bi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sci325-1/##.math.cs.edinboro.edu" TargetMode="External"/><Relationship Id="rId2" Type="http://schemas.openxmlformats.org/officeDocument/2006/relationships/hyperlink" Target="http://0.0.0.31/##.megastuff.b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147.64.243.1/##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1/##.megastuff.biz:8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sci325-1/##.math.cs.edinboro.edu" TargetMode="External"/><Relationship Id="rId2" Type="http://schemas.openxmlformats.org/officeDocument/2006/relationships/hyperlink" Target="http://31/##.megastuff.biz: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147.64.243.1/##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jpatalon.ultrastuff.net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oot@csci325-125.pubkey" TargetMode="External"/><Relationship Id="rId2" Type="http://schemas.openxmlformats.org/officeDocument/2006/relationships/hyperlink" Target="https://jpatalon.cs.edinboro.edu/ecsc325/classfiles/root@ecsc325-110.pubke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jpatalon.cs.edinboro.edu/ecsc325/classfiles/assignment3check.sh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120.megastuff.biz/" TargetMode="External"/><Relationship Id="rId2" Type="http://schemas.openxmlformats.org/officeDocument/2006/relationships/hyperlink" Target="http://0.0.0.31/##.megastuff.b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csci325-120.math.cs.edinboro.edu/" TargetMode="External"/><Relationship Id="rId4" Type="http://schemas.openxmlformats.org/officeDocument/2006/relationships/hyperlink" Target="http://3120.megastuff.bi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754260"/>
          </a:xfrm>
        </p:spPr>
        <p:txBody>
          <a:bodyPr>
            <a:normAutofit/>
          </a:bodyPr>
          <a:lstStyle/>
          <a:p>
            <a:r>
              <a:rPr lang="en-US" dirty="0"/>
              <a:t>Spring 2025 – Week 5-1 – February 11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Apache Installation, configuration, and some CLI stuff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7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Web Server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95010" cy="4440766"/>
          </a:xfrm>
        </p:spPr>
        <p:txBody>
          <a:bodyPr>
            <a:normAutofit/>
          </a:bodyPr>
          <a:lstStyle/>
          <a:p>
            <a:r>
              <a:rPr lang="en-US" dirty="0"/>
              <a:t>Web servers listen for requests on port 80</a:t>
            </a:r>
          </a:p>
          <a:p>
            <a:pPr lvl="1"/>
            <a:r>
              <a:rPr lang="en-US" dirty="0"/>
              <a:t>Secure requests occur over port 443!</a:t>
            </a:r>
          </a:p>
          <a:p>
            <a:pPr lvl="1"/>
            <a:r>
              <a:rPr lang="en-US" dirty="0"/>
              <a:t>Custom ports can be created for specialized uses</a:t>
            </a:r>
          </a:p>
          <a:p>
            <a:pPr lvl="2"/>
            <a:r>
              <a:rPr lang="en-US" sz="1600" dirty="0">
                <a:hlinkClick r:id="rId2"/>
              </a:rPr>
              <a:t>http://www.edinboro.edu:80</a:t>
            </a:r>
            <a:endParaRPr lang="en-US" sz="1600" dirty="0"/>
          </a:p>
          <a:p>
            <a:pPr lvl="3"/>
            <a:r>
              <a:rPr lang="en-US" sz="1600" dirty="0"/>
              <a:t>Same as </a:t>
            </a:r>
            <a:r>
              <a:rPr lang="en-US" sz="1600" dirty="0">
                <a:hlinkClick r:id="rId2"/>
              </a:rPr>
              <a:t>http://www.edinboro.edu</a:t>
            </a:r>
            <a:endParaRPr lang="en-US" sz="1600" dirty="0"/>
          </a:p>
          <a:p>
            <a:pPr lvl="2"/>
            <a:r>
              <a:rPr lang="en-US" sz="1600" dirty="0">
                <a:hlinkClick r:id="rId3"/>
              </a:rPr>
              <a:t>https://www.edinboro.edu:443</a:t>
            </a:r>
            <a:endParaRPr lang="en-US" sz="1600" dirty="0"/>
          </a:p>
          <a:p>
            <a:pPr lvl="3"/>
            <a:r>
              <a:rPr lang="en-US" sz="1600" dirty="0"/>
              <a:t>Same as </a:t>
            </a:r>
            <a:r>
              <a:rPr lang="en-US" sz="1600" dirty="0">
                <a:hlinkClick r:id="rId3"/>
              </a:rPr>
              <a:t>https://www.edinboro.edu</a:t>
            </a:r>
            <a:endParaRPr lang="en-US" sz="1600" dirty="0"/>
          </a:p>
          <a:p>
            <a:pPr lvl="2"/>
            <a:r>
              <a:rPr lang="en-US" sz="1600" dirty="0">
                <a:hlinkClick r:id="rId4"/>
              </a:rPr>
              <a:t>http://portquiz.net:8080</a:t>
            </a:r>
            <a:endParaRPr lang="en-US" sz="1600" dirty="0"/>
          </a:p>
          <a:p>
            <a:r>
              <a:rPr lang="en-US" dirty="0"/>
              <a:t>Web servers have a “web-server root directory” which dictates where files are served from in the filesystem</a:t>
            </a:r>
          </a:p>
          <a:p>
            <a:pPr lvl="1"/>
            <a:r>
              <a:rPr lang="en-US" dirty="0"/>
              <a:t>Different root directories can be specified for different locations or virtual hosts</a:t>
            </a:r>
          </a:p>
          <a:p>
            <a:pPr lvl="1"/>
            <a:r>
              <a:rPr lang="en-US" dirty="0"/>
              <a:t>Default CentOS location: /</a:t>
            </a:r>
            <a:r>
              <a:rPr lang="en-US" dirty="0" err="1"/>
              <a:t>var</a:t>
            </a:r>
            <a:r>
              <a:rPr lang="en-US" dirty="0"/>
              <a:t>/www/html/</a:t>
            </a:r>
          </a:p>
        </p:txBody>
      </p:sp>
      <p:pic>
        <p:nvPicPr>
          <p:cNvPr id="307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197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1581823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  <a:p>
            <a:pPr lvl="1"/>
            <a:r>
              <a:rPr lang="en-US" sz="2200" dirty="0"/>
              <a:t>Reverse SSH tunnel opened from office PC to outside server</a:t>
            </a:r>
          </a:p>
          <a:p>
            <a:pPr lvl="1"/>
            <a:r>
              <a:rPr lang="en-US" sz="2200" dirty="0"/>
              <a:t>Outside server now has encrypted path inside corporate firewall</a:t>
            </a:r>
          </a:p>
        </p:txBody>
      </p:sp>
      <p:pic>
        <p:nvPicPr>
          <p:cNvPr id="5122" name="Picture 2" descr="/media/filer_public/2c/ce/2ccea4dc-0a3b-4d0e-b36e-8484ad6e6262/reverese-ssh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3386714"/>
            <a:ext cx="4800600" cy="2905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3345873"/>
            <a:ext cx="4950229" cy="29868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Traffic can now be routed through the office pc to the internal network, bypassing firewall and security measures</a:t>
            </a:r>
          </a:p>
          <a:p>
            <a:pPr lvl="1"/>
            <a:r>
              <a:rPr lang="en-US" sz="2200" dirty="0"/>
              <a:t>Server bserver.outside.com is hiding true source of bhome.dyndns.com</a:t>
            </a:r>
            <a:endParaRPr lang="en-US" sz="2400" dirty="0"/>
          </a:p>
          <a:p>
            <a:r>
              <a:rPr lang="en-US" sz="2400" dirty="0"/>
              <a:t>Many corporate firewalls block outbound traffic for this reason!</a:t>
            </a:r>
          </a:p>
        </p:txBody>
      </p:sp>
    </p:spTree>
    <p:extLst>
      <p:ext uri="{BB962C8B-B14F-4D97-AF65-F5344CB8AC3E}">
        <p14:creationId xmlns:p14="http://schemas.microsoft.com/office/powerpoint/2010/main" val="24632306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042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147.64.243.115:/data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update; reboot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7546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chgrp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whois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04283" y="1858420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reboot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412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60" y="1998662"/>
            <a:ext cx="2661920" cy="4359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Host Masks</a:t>
            </a:r>
          </a:p>
          <a:p>
            <a:r>
              <a:rPr lang="en-US" dirty="0"/>
              <a:t>DNS Record Types</a:t>
            </a:r>
          </a:p>
          <a:p>
            <a:r>
              <a:rPr lang="en-US" dirty="0"/>
              <a:t>IPv4</a:t>
            </a:r>
          </a:p>
          <a:p>
            <a:r>
              <a:rPr lang="en-US" dirty="0"/>
              <a:t>IPv6</a:t>
            </a:r>
          </a:p>
          <a:p>
            <a:r>
              <a:rPr lang="en-US" dirty="0"/>
              <a:t>Glue Records</a:t>
            </a:r>
          </a:p>
          <a:p>
            <a:r>
              <a:rPr lang="en-US" dirty="0"/>
              <a:t>Root Hints</a:t>
            </a:r>
          </a:p>
          <a:p>
            <a:r>
              <a:rPr lang="en-US" dirty="0"/>
              <a:t>DNS Server Types</a:t>
            </a:r>
          </a:p>
          <a:p>
            <a:r>
              <a:rPr lang="en-US" dirty="0" err="1"/>
              <a:t>Whois</a:t>
            </a:r>
            <a:r>
              <a:rPr lang="en-US" dirty="0"/>
              <a:t> Records</a:t>
            </a:r>
          </a:p>
          <a:p>
            <a:r>
              <a:rPr lang="en-US" dirty="0"/>
              <a:t>DNS Best Practices</a:t>
            </a:r>
          </a:p>
          <a:p>
            <a:r>
              <a:rPr lang="en-US" dirty="0"/>
              <a:t>DNS Checks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072744" y="1998662"/>
            <a:ext cx="2928256" cy="4359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</a:t>
            </a:r>
          </a:p>
          <a:p>
            <a:r>
              <a:rPr lang="en-US" dirty="0"/>
              <a:t>File Permissions</a:t>
            </a:r>
          </a:p>
          <a:p>
            <a:r>
              <a:rPr lang="en-US" dirty="0"/>
              <a:t>File Ownership</a:t>
            </a:r>
          </a:p>
          <a:p>
            <a:r>
              <a:rPr lang="en-US" dirty="0"/>
              <a:t>SSH tunnels</a:t>
            </a:r>
          </a:p>
          <a:p>
            <a:r>
              <a:rPr lang="en-US" dirty="0"/>
              <a:t>DNS</a:t>
            </a:r>
          </a:p>
          <a:p>
            <a:r>
              <a:rPr lang="en-US" dirty="0"/>
              <a:t>Root domain</a:t>
            </a:r>
          </a:p>
          <a:p>
            <a:r>
              <a:rPr lang="en-US" dirty="0"/>
              <a:t>Top Level Domain (TLD)</a:t>
            </a:r>
          </a:p>
          <a:p>
            <a:r>
              <a:rPr lang="en-US" dirty="0"/>
              <a:t>Second Level Domain</a:t>
            </a:r>
          </a:p>
          <a:p>
            <a:r>
              <a:rPr lang="en-US" dirty="0"/>
              <a:t>TTL</a:t>
            </a:r>
          </a:p>
          <a:p>
            <a:r>
              <a:rPr lang="en-US" dirty="0"/>
              <a:t>FQDN</a:t>
            </a:r>
          </a:p>
          <a:p>
            <a:r>
              <a:rPr lang="en-US" dirty="0" err="1"/>
              <a:t>Subnetting</a:t>
            </a:r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925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34361"/>
          </a:xfrm>
        </p:spPr>
        <p:txBody>
          <a:bodyPr>
            <a:normAutofit/>
          </a:bodyPr>
          <a:lstStyle/>
          <a:p>
            <a:r>
              <a:rPr lang="en-US" dirty="0"/>
              <a:t>Life is like riding a bicycle.  In order to maintain balance, you must keep moving 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5 – Managing Users &amp; Groups</a:t>
            </a:r>
          </a:p>
          <a:p>
            <a:pPr lvl="1"/>
            <a:r>
              <a:rPr lang="en-US" dirty="0"/>
              <a:t>Chapter 6 – Booting &amp; Shutting down</a:t>
            </a:r>
          </a:p>
          <a:p>
            <a:pPr lvl="1"/>
            <a:r>
              <a:rPr lang="en-US" dirty="0"/>
              <a:t>Chapter 18 – Apache</a:t>
            </a:r>
          </a:p>
          <a:p>
            <a:pPr lvl="1"/>
            <a:r>
              <a:rPr lang="en-US" dirty="0"/>
              <a:t>Chapter 19 – SMTP</a:t>
            </a:r>
          </a:p>
          <a:p>
            <a:r>
              <a:rPr lang="en-US" dirty="0"/>
              <a:t>Assignment 5</a:t>
            </a:r>
          </a:p>
          <a:p>
            <a:pPr lvl="1"/>
            <a:r>
              <a:rPr lang="en-US" dirty="0"/>
              <a:t>Due Feb 19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Next week topics…</a:t>
            </a:r>
          </a:p>
          <a:p>
            <a:pPr lvl="1"/>
            <a:r>
              <a:rPr lang="en-US" dirty="0"/>
              <a:t>More web server configs and some email stuff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7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Web Server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86747" cy="4023360"/>
          </a:xfrm>
        </p:spPr>
        <p:txBody>
          <a:bodyPr/>
          <a:lstStyle/>
          <a:p>
            <a:r>
              <a:rPr lang="en-US" dirty="0"/>
              <a:t>Connection requests are sent to a web server on one of the specified ports (80/443)</a:t>
            </a:r>
          </a:p>
          <a:p>
            <a:r>
              <a:rPr lang="en-US" dirty="0"/>
              <a:t>Information is returned on a randomized high port number</a:t>
            </a:r>
          </a:p>
          <a:p>
            <a:pPr lvl="1"/>
            <a:r>
              <a:rPr lang="en-US" dirty="0"/>
              <a:t>Ephemeral port, short lived port created by IP</a:t>
            </a:r>
          </a:p>
          <a:p>
            <a:pPr lvl="1"/>
            <a:r>
              <a:rPr lang="en-US" dirty="0"/>
              <a:t>Generally in the range 49152 to 65535</a:t>
            </a:r>
          </a:p>
          <a:p>
            <a:r>
              <a:rPr lang="en-US" dirty="0"/>
              <a:t>Connection is established between specified port on server (80/443) and random high port number on client</a:t>
            </a:r>
          </a:p>
          <a:p>
            <a:r>
              <a:rPr lang="en-US" dirty="0"/>
              <a:t>HTTP is a stateless protocol, so each web page request is sent independently</a:t>
            </a:r>
          </a:p>
          <a:p>
            <a:pPr lvl="1"/>
            <a:r>
              <a:rPr lang="en-US" dirty="0"/>
              <a:t>Multiple different connections, multiple ephemeral ports</a:t>
            </a:r>
          </a:p>
          <a:p>
            <a:pPr lvl="1"/>
            <a:r>
              <a:rPr lang="en-US" dirty="0"/>
              <a:t>Consistency is maintained through programming</a:t>
            </a:r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4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5B34-663A-416C-A778-6CF52A4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0A2E-4C25-4C40-ABD8-82B4146C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735329" cy="4241168"/>
          </a:xfrm>
        </p:spPr>
        <p:txBody>
          <a:bodyPr/>
          <a:lstStyle/>
          <a:p>
            <a:r>
              <a:rPr lang="en-US" dirty="0"/>
              <a:t>Open standards are important!</a:t>
            </a:r>
          </a:p>
          <a:p>
            <a:pPr lvl="1"/>
            <a:r>
              <a:rPr lang="en-US" dirty="0"/>
              <a:t>If open standards are not used, proprietary standards may create conflict between browsers…</a:t>
            </a:r>
          </a:p>
          <a:p>
            <a:r>
              <a:rPr lang="en-US" dirty="0"/>
              <a:t>Web servers may come in different types</a:t>
            </a:r>
          </a:p>
          <a:p>
            <a:pPr lvl="1"/>
            <a:r>
              <a:rPr lang="en-US" dirty="0"/>
              <a:t>Static web server – Serves only documents or pages that rarely change</a:t>
            </a:r>
          </a:p>
          <a:p>
            <a:pPr lvl="1"/>
            <a:r>
              <a:rPr lang="en-US" dirty="0"/>
              <a:t>CGI servers – Generate pages dynamically; typically use more CPU and memory than a static web server</a:t>
            </a:r>
          </a:p>
          <a:p>
            <a:pPr lvl="1"/>
            <a:r>
              <a:rPr lang="en-US" dirty="0"/>
              <a:t>Database driven – Generate each web page from information in a database; typically using templates</a:t>
            </a:r>
          </a:p>
          <a:p>
            <a:pPr lvl="1"/>
            <a:r>
              <a:rPr lang="en-US" dirty="0"/>
              <a:t>Multimedia servers – Includes media, such as audio and/or video.  Typically high performance requirements.</a:t>
            </a:r>
          </a:p>
          <a:p>
            <a:r>
              <a:rPr lang="en-US" dirty="0"/>
              <a:t>Web servers come with various “flavors”</a:t>
            </a:r>
          </a:p>
          <a:p>
            <a:pPr lvl="1"/>
            <a:r>
              <a:rPr lang="en-US" dirty="0"/>
              <a:t>LAMP – Linux, Apache, MariaDB, PHP</a:t>
            </a:r>
          </a:p>
          <a:p>
            <a:pPr lvl="1"/>
            <a:r>
              <a:rPr lang="en-US" dirty="0"/>
              <a:t>LAMP – Linux, Apache, MySQL, Python</a:t>
            </a:r>
          </a:p>
          <a:p>
            <a:pPr lvl="1"/>
            <a:r>
              <a:rPr lang="en-US" dirty="0"/>
              <a:t>WIMP – Windows, IIS, MSSQL, Perl</a:t>
            </a:r>
          </a:p>
        </p:txBody>
      </p:sp>
      <p:pic>
        <p:nvPicPr>
          <p:cNvPr id="1026" name="Picture 2" descr="http://www.pngall.com/wp-content/uploads/2016/04/WWW-16.png">
            <a:extLst>
              <a:ext uri="{FF2B5EF4-FFF2-40B4-BE49-F238E27FC236}">
                <a16:creationId xmlns:a16="http://schemas.microsoft.com/office/drawing/2014/main" id="{C02BE18E-E201-4031-909F-BC79ADEF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46" y="4490114"/>
            <a:ext cx="4110365" cy="17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2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5B34-663A-416C-A778-6CF52A4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0A2E-4C25-4C40-ABD8-82B4146C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735329" cy="4555066"/>
          </a:xfrm>
        </p:spPr>
        <p:txBody>
          <a:bodyPr>
            <a:normAutofit/>
          </a:bodyPr>
          <a:lstStyle/>
          <a:p>
            <a:r>
              <a:rPr lang="en-US" dirty="0"/>
              <a:t>Monitoring web services is important!</a:t>
            </a:r>
          </a:p>
          <a:p>
            <a:pPr lvl="1"/>
            <a:r>
              <a:rPr lang="en-US" dirty="0"/>
              <a:t>Various different methods to monitor web services</a:t>
            </a:r>
          </a:p>
          <a:p>
            <a:pPr lvl="1"/>
            <a:r>
              <a:rPr lang="en-US" dirty="0"/>
              <a:t>Website uptime, hits, search terms, user locations, browser type,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Service Level Agreements (SLA)</a:t>
            </a:r>
          </a:p>
          <a:p>
            <a:pPr lvl="1"/>
            <a:r>
              <a:rPr lang="en-US" dirty="0"/>
              <a:t>Should be set by collaboration with all involved parties</a:t>
            </a:r>
          </a:p>
          <a:p>
            <a:pPr lvl="1"/>
            <a:r>
              <a:rPr lang="en-US" dirty="0"/>
              <a:t>Make sure to allow for maintenance</a:t>
            </a:r>
          </a:p>
          <a:p>
            <a:pPr lvl="1"/>
            <a:r>
              <a:rPr lang="en-US" dirty="0"/>
              <a:t>99.999% (5 nines) sounds great, but may not be realistic</a:t>
            </a:r>
          </a:p>
          <a:p>
            <a:pPr lvl="1"/>
            <a:r>
              <a:rPr lang="en-US" dirty="0"/>
              <a:t>Redundancy can keep SLA high, while allowing for maintenance</a:t>
            </a:r>
          </a:p>
          <a:p>
            <a:r>
              <a:rPr lang="en-US" dirty="0"/>
              <a:t>Scaling</a:t>
            </a:r>
          </a:p>
          <a:p>
            <a:pPr lvl="1"/>
            <a:r>
              <a:rPr lang="en-US" dirty="0"/>
              <a:t>Could be considered a type of DDOS attack</a:t>
            </a:r>
          </a:p>
          <a:p>
            <a:pPr lvl="1"/>
            <a:r>
              <a:rPr lang="en-US" dirty="0"/>
              <a:t>Scale up web services during peak usage periods</a:t>
            </a:r>
          </a:p>
          <a:p>
            <a:pPr lvl="2"/>
            <a:r>
              <a:rPr lang="en-US" dirty="0"/>
              <a:t>Slashdot Effect</a:t>
            </a:r>
          </a:p>
          <a:p>
            <a:pPr lvl="1"/>
            <a:r>
              <a:rPr lang="en-US" dirty="0"/>
              <a:t>Scale down web services during low usage times</a:t>
            </a:r>
          </a:p>
        </p:txBody>
      </p:sp>
      <p:pic>
        <p:nvPicPr>
          <p:cNvPr id="1026" name="Picture 2" descr="http://www.pngall.com/wp-content/uploads/2016/04/WWW-16.png">
            <a:extLst>
              <a:ext uri="{FF2B5EF4-FFF2-40B4-BE49-F238E27FC236}">
                <a16:creationId xmlns:a16="http://schemas.microsoft.com/office/drawing/2014/main" id="{C02BE18E-E201-4031-909F-BC79ADEF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46" y="4490114"/>
            <a:ext cx="4110365" cy="17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5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5B34-663A-416C-A778-6CF52A4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0A2E-4C25-4C40-ABD8-82B4146C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735329" cy="4555066"/>
          </a:xfrm>
        </p:spPr>
        <p:txBody>
          <a:bodyPr>
            <a:normAutofit/>
          </a:bodyPr>
          <a:lstStyle/>
          <a:p>
            <a:r>
              <a:rPr lang="en-US" dirty="0"/>
              <a:t>Horizontal Scaling</a:t>
            </a:r>
          </a:p>
          <a:p>
            <a:pPr lvl="1"/>
            <a:r>
              <a:rPr lang="en-US" dirty="0"/>
              <a:t>A web server or service is replicated and the load is divided among the resources</a:t>
            </a:r>
          </a:p>
          <a:p>
            <a:pPr lvl="1"/>
            <a:r>
              <a:rPr lang="en-US" dirty="0"/>
              <a:t>Web traffic exceeds capacity of one server, so an additional server is brought online to handle the load</a:t>
            </a:r>
          </a:p>
          <a:p>
            <a:pPr lvl="1"/>
            <a:r>
              <a:rPr lang="en-US" dirty="0"/>
              <a:t>Web traffic load is split evenly among all servers in the web farm</a:t>
            </a:r>
          </a:p>
          <a:p>
            <a:pPr lvl="1"/>
            <a:r>
              <a:rPr lang="en-US" dirty="0"/>
              <a:t>Typical solution used is a load balancer</a:t>
            </a:r>
          </a:p>
          <a:p>
            <a:pPr lvl="2"/>
            <a:r>
              <a:rPr lang="en-US" dirty="0"/>
              <a:t>Virtual Internet Protocol (VIP) Address!</a:t>
            </a:r>
          </a:p>
          <a:p>
            <a:r>
              <a:rPr lang="en-US" dirty="0"/>
              <a:t>Vertical Scaling</a:t>
            </a:r>
          </a:p>
          <a:p>
            <a:pPr lvl="1"/>
            <a:r>
              <a:rPr lang="en-US" dirty="0"/>
              <a:t>Separate out the various subservices used in creating a web page</a:t>
            </a:r>
          </a:p>
          <a:p>
            <a:pPr lvl="1"/>
            <a:r>
              <a:rPr lang="en-US" dirty="0"/>
              <a:t>Keeps requests from competing with each other</a:t>
            </a:r>
          </a:p>
          <a:p>
            <a:pPr lvl="1"/>
            <a:r>
              <a:rPr lang="en-US" dirty="0"/>
              <a:t>Separate audio/video clips or images from web pages</a:t>
            </a:r>
          </a:p>
          <a:p>
            <a:r>
              <a:rPr lang="en-US" dirty="0"/>
              <a:t>Combine Scaling</a:t>
            </a:r>
          </a:p>
          <a:p>
            <a:pPr lvl="1"/>
            <a:r>
              <a:rPr lang="en-US" dirty="0"/>
              <a:t>Both horizontal and vertical scaling can be combined</a:t>
            </a:r>
            <a:br>
              <a:rPr lang="en-US" dirty="0"/>
            </a:br>
            <a:r>
              <a:rPr lang="en-US" dirty="0"/>
              <a:t>to provide the best possible systems</a:t>
            </a:r>
          </a:p>
        </p:txBody>
      </p:sp>
      <p:pic>
        <p:nvPicPr>
          <p:cNvPr id="1026" name="Picture 2" descr="http://www.pngall.com/wp-content/uploads/2016/04/WWW-16.png">
            <a:extLst>
              <a:ext uri="{FF2B5EF4-FFF2-40B4-BE49-F238E27FC236}">
                <a16:creationId xmlns:a16="http://schemas.microsoft.com/office/drawing/2014/main" id="{C02BE18E-E201-4031-909F-BC79ADEF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46" y="4490114"/>
            <a:ext cx="4110365" cy="17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59AD68-7614-414F-8084-0F7BB57E5207}"/>
              </a:ext>
            </a:extLst>
          </p:cNvPr>
          <p:cNvSpPr/>
          <p:nvPr/>
        </p:nvSpPr>
        <p:spPr>
          <a:xfrm rot="21406507">
            <a:off x="7723445" y="2854964"/>
            <a:ext cx="3892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Analyze your</a:t>
            </a:r>
            <a:b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traffic!</a:t>
            </a:r>
          </a:p>
        </p:txBody>
      </p:sp>
    </p:spTree>
    <p:extLst>
      <p:ext uri="{BB962C8B-B14F-4D97-AF65-F5344CB8AC3E}">
        <p14:creationId xmlns:p14="http://schemas.microsoft.com/office/powerpoint/2010/main" val="252714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81502" cy="4023360"/>
          </a:xfrm>
        </p:spPr>
        <p:txBody>
          <a:bodyPr>
            <a:normAutofit/>
          </a:bodyPr>
          <a:lstStyle/>
          <a:p>
            <a:r>
              <a:rPr lang="en-US" dirty="0"/>
              <a:t>HTTP v0.9 was the first documented standard in 1991</a:t>
            </a:r>
          </a:p>
          <a:p>
            <a:pPr lvl="1"/>
            <a:r>
              <a:rPr lang="en-US" dirty="0"/>
              <a:t>HTTP v1.0 released in 1996</a:t>
            </a:r>
          </a:p>
          <a:p>
            <a:pPr lvl="1"/>
            <a:r>
              <a:rPr lang="en-US" dirty="0"/>
              <a:t>HTTP v1.1 was released in 1997</a:t>
            </a:r>
          </a:p>
          <a:p>
            <a:pPr lvl="1"/>
            <a:r>
              <a:rPr lang="en-US" dirty="0"/>
              <a:t>All modern web browsers support version 1.1</a:t>
            </a:r>
          </a:p>
          <a:p>
            <a:pPr lvl="1"/>
            <a:r>
              <a:rPr lang="en-US" dirty="0"/>
              <a:t>HTTP version 2 was started in 2006, finalized in May 2015 as RFC 7540</a:t>
            </a:r>
          </a:p>
          <a:p>
            <a:r>
              <a:rPr lang="en-US" dirty="0"/>
              <a:t>HTTP 1.1 supports persistent connections</a:t>
            </a:r>
          </a:p>
          <a:p>
            <a:pPr lvl="1"/>
            <a:r>
              <a:rPr lang="en-US" dirty="0"/>
              <a:t>Allows the browser to receive multiple files in one TCP connection</a:t>
            </a:r>
          </a:p>
          <a:p>
            <a:pPr lvl="1"/>
            <a:r>
              <a:rPr lang="en-US" dirty="0"/>
              <a:t>Improves communication speed</a:t>
            </a:r>
          </a:p>
          <a:p>
            <a:pPr lvl="1"/>
            <a:r>
              <a:rPr lang="en-US" dirty="0"/>
              <a:t>A single web page can be composed of many different text and image files</a:t>
            </a:r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4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913120" cy="4023360"/>
          </a:xfrm>
        </p:spPr>
        <p:txBody>
          <a:bodyPr/>
          <a:lstStyle/>
          <a:p>
            <a:r>
              <a:rPr lang="en-US" dirty="0"/>
              <a:t>A web browser will send a request to a web server in the following manner: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/index.html HTTP/1.1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www.pennwest.edu</a:t>
            </a:r>
          </a:p>
          <a:p>
            <a:r>
              <a:rPr lang="en-US" dirty="0"/>
              <a:t>The request above will get the index.html file from the root of the web server</a:t>
            </a:r>
          </a:p>
          <a:p>
            <a:r>
              <a:rPr lang="en-US" dirty="0"/>
              <a:t>The host </a:t>
            </a:r>
            <a:r>
              <a:rPr lang="en-US" dirty="0">
                <a:hlinkClick r:id="rId2"/>
              </a:rPr>
              <a:t>www.pennwest.edu</a:t>
            </a:r>
            <a:r>
              <a:rPr lang="en-US" dirty="0"/>
              <a:t> is specified</a:t>
            </a:r>
          </a:p>
          <a:p>
            <a:pPr lvl="1"/>
            <a:r>
              <a:rPr lang="en-US" dirty="0"/>
              <a:t>There could be multiple hosts on the same IP address and web server</a:t>
            </a:r>
          </a:p>
          <a:p>
            <a:r>
              <a:rPr lang="en-US" dirty="0"/>
              <a:t>The web client must request the page after connection!</a:t>
            </a:r>
          </a:p>
          <a:p>
            <a:pPr lvl="1"/>
            <a:r>
              <a:rPr lang="en-US" dirty="0"/>
              <a:t>The server will only respond to a request</a:t>
            </a:r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6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134793" cy="4607619"/>
          </a:xfrm>
        </p:spPr>
        <p:txBody>
          <a:bodyPr>
            <a:normAutofit/>
          </a:bodyPr>
          <a:lstStyle/>
          <a:p>
            <a:r>
              <a:rPr lang="en-US" dirty="0"/>
              <a:t>As an example, in a web browser you type: </a:t>
            </a:r>
            <a:r>
              <a:rPr lang="en-US" dirty="0">
                <a:hlinkClick r:id="rId2"/>
              </a:rPr>
              <a:t>http://www.pennwest.edu</a:t>
            </a:r>
            <a:endParaRPr lang="en-US" dirty="0"/>
          </a:p>
          <a:p>
            <a:pPr lvl="1"/>
            <a:r>
              <a:rPr lang="en-US" dirty="0"/>
              <a:t>Web browser contacts DNS server to resolve IP address</a:t>
            </a:r>
          </a:p>
          <a:p>
            <a:pPr lvl="1"/>
            <a:r>
              <a:rPr lang="en-US" dirty="0"/>
              <a:t>DNS server returns IP address to browser</a:t>
            </a:r>
          </a:p>
          <a:p>
            <a:pPr lvl="1"/>
            <a:r>
              <a:rPr lang="en-US" dirty="0"/>
              <a:t>Web browser composes a request using IP address to port 80</a:t>
            </a:r>
          </a:p>
          <a:p>
            <a:pPr lvl="2"/>
            <a:r>
              <a:rPr lang="en-US" sz="1600" dirty="0"/>
              <a:t>Request will include host name</a:t>
            </a:r>
          </a:p>
          <a:p>
            <a:pPr lvl="2"/>
            <a:r>
              <a:rPr lang="en-US" sz="1600" dirty="0"/>
              <a:t>Port 80 is assumed if no port is specified</a:t>
            </a:r>
          </a:p>
          <a:p>
            <a:pPr lvl="3"/>
            <a:r>
              <a:rPr lang="en-US" sz="1600" dirty="0"/>
              <a:t>Port 443 is assumed if HTTPS is specified</a:t>
            </a:r>
          </a:p>
          <a:p>
            <a:pPr lvl="2"/>
            <a:r>
              <a:rPr lang="en-US" sz="1600" dirty="0"/>
              <a:t>Web server is configured to return index.html page if no page is specified (or another page depending on configuration)</a:t>
            </a:r>
          </a:p>
          <a:p>
            <a:pPr lvl="2"/>
            <a:r>
              <a:rPr lang="en-US" sz="1600" dirty="0"/>
              <a:t>Web server may return directory listing if no index.html is found, depending on configuration.</a:t>
            </a:r>
          </a:p>
          <a:p>
            <a:pPr lvl="2"/>
            <a:endParaRPr lang="en-US" dirty="0"/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www.pennwest.edu</a:t>
            </a:r>
            <a:endParaRPr lang="en-US" dirty="0"/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6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381751" cy="4372186"/>
          </a:xfrm>
        </p:spPr>
        <p:txBody>
          <a:bodyPr>
            <a:normAutofit/>
          </a:bodyPr>
          <a:lstStyle/>
          <a:p>
            <a:r>
              <a:rPr lang="en-US" dirty="0"/>
              <a:t>Server </a:t>
            </a:r>
            <a:r>
              <a:rPr lang="en-US" dirty="0">
                <a:hlinkClick r:id="rId2"/>
              </a:rPr>
              <a:t>www.pennwest.edu</a:t>
            </a:r>
            <a:r>
              <a:rPr lang="en-US" dirty="0"/>
              <a:t> responds to browser</a:t>
            </a:r>
          </a:p>
          <a:p>
            <a:pPr lvl="1"/>
            <a:r>
              <a:rPr lang="en-US" dirty="0"/>
              <a:t>Header contains basic page information</a:t>
            </a:r>
          </a:p>
          <a:p>
            <a:pPr lvl="1"/>
            <a:r>
              <a:rPr lang="en-US" dirty="0"/>
              <a:t>Page details are returned after header</a:t>
            </a:r>
          </a:p>
          <a:p>
            <a:pPr lvl="2"/>
            <a:r>
              <a:rPr lang="en-US" dirty="0"/>
              <a:t>Example below:</a:t>
            </a:r>
          </a:p>
          <a:p>
            <a:pPr marL="384048" lvl="2" indent="0">
              <a:buNone/>
            </a:pPr>
            <a:endParaRPr lang="en-US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HTTP/1.1 200 OK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Server: Microsoft-IIS/8.5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Last-Modified: Fri, 17 May 2014 18:21:25 GMT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Content-Length: 43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&lt;html&gt;&lt;body&gt;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&lt;/body&gt;&lt;/html&gt; 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9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Information Services (IIS)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Microsoft’s proprietary web server software</a:t>
            </a:r>
          </a:p>
          <a:p>
            <a:r>
              <a:rPr lang="en-US" dirty="0"/>
              <a:t>IIS versions are associated with Windows versions</a:t>
            </a:r>
          </a:p>
          <a:p>
            <a:pPr lvl="1"/>
            <a:r>
              <a:rPr lang="en-US" dirty="0"/>
              <a:t>Windows Server 2003 – IIS 6.0</a:t>
            </a:r>
          </a:p>
          <a:p>
            <a:pPr lvl="1"/>
            <a:r>
              <a:rPr lang="en-US" dirty="0"/>
              <a:t>Windows Server 2008 – IIS 7.0</a:t>
            </a:r>
          </a:p>
          <a:p>
            <a:pPr lvl="1"/>
            <a:r>
              <a:rPr lang="en-US" dirty="0"/>
              <a:t>Windows Server 2012 – IIS 8.0</a:t>
            </a:r>
          </a:p>
          <a:p>
            <a:pPr lvl="1"/>
            <a:r>
              <a:rPr lang="en-US" dirty="0"/>
              <a:t>Windows server 2016 – IIS 10</a:t>
            </a:r>
          </a:p>
          <a:p>
            <a:r>
              <a:rPr lang="en-US" dirty="0"/>
              <a:t>IIS also supports multiple additional features</a:t>
            </a:r>
          </a:p>
          <a:p>
            <a:pPr lvl="1"/>
            <a:r>
              <a:rPr lang="en-US" dirty="0"/>
              <a:t>FTP and SMTP services</a:t>
            </a:r>
          </a:p>
          <a:p>
            <a:pPr lvl="1"/>
            <a:r>
              <a:rPr lang="en-US" dirty="0"/>
              <a:t>Named virtual hosting</a:t>
            </a:r>
          </a:p>
          <a:p>
            <a:pPr lvl="1"/>
            <a:r>
              <a:rPr lang="en-US" dirty="0"/>
              <a:t>Per-site bandwidth throttling</a:t>
            </a:r>
          </a:p>
          <a:p>
            <a:pPr lvl="1"/>
            <a:r>
              <a:rPr lang="en-US" dirty="0"/>
              <a:t>Kerberos authentication</a:t>
            </a:r>
          </a:p>
          <a:p>
            <a:endParaRPr lang="en-US" dirty="0"/>
          </a:p>
        </p:txBody>
      </p:sp>
      <p:pic>
        <p:nvPicPr>
          <p:cNvPr id="2050" name="Picture 2" descr="http://blog.monitis.com/wp-content/uploads/2012/03/ii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582968"/>
            <a:ext cx="4572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5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9939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Users, permissions, installations, DNS, &amp; stuff</a:t>
            </a:r>
          </a:p>
          <a:p>
            <a:pPr lvl="1"/>
            <a:r>
              <a:rPr lang="en-US" dirty="0"/>
              <a:t>Web server introduction and installation</a:t>
            </a:r>
          </a:p>
          <a:p>
            <a:pPr lvl="1"/>
            <a:r>
              <a:rPr lang="en-US" dirty="0"/>
              <a:t>Midterm – Thursday February 27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Spring Break – Week 8</a:t>
            </a:r>
          </a:p>
          <a:p>
            <a:pPr lvl="2"/>
            <a:r>
              <a:rPr lang="en-US" dirty="0"/>
              <a:t>March 4/6</a:t>
            </a:r>
          </a:p>
          <a:p>
            <a:r>
              <a:rPr lang="en-US" dirty="0"/>
              <a:t>Corrections, updates, etc.</a:t>
            </a:r>
          </a:p>
          <a:p>
            <a:pPr lvl="1"/>
            <a:r>
              <a:rPr lang="en-US" dirty="0"/>
              <a:t>Minor updates to previous presentations as needed…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“If you can’t find a good role model, be one.” – Gale Anne Hurd</a:t>
            </a:r>
          </a:p>
          <a:p>
            <a:r>
              <a:rPr lang="en-US" dirty="0"/>
              <a:t>Etcetera…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7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421"/>
          </a:xfrm>
        </p:spPr>
        <p:txBody>
          <a:bodyPr>
            <a:normAutofit/>
          </a:bodyPr>
          <a:lstStyle/>
          <a:p>
            <a:r>
              <a:rPr lang="en-US" dirty="0"/>
              <a:t>Apache HTTP server first released in 1995</a:t>
            </a:r>
          </a:p>
          <a:p>
            <a:r>
              <a:rPr lang="en-US" dirty="0"/>
              <a:t>Latest version is 2.4.63, released January 23, 2025</a:t>
            </a:r>
          </a:p>
          <a:p>
            <a:r>
              <a:rPr lang="en-US" dirty="0"/>
              <a:t>Apache is the worlds most used web server software* (nginx has recently overtaken Apache)</a:t>
            </a:r>
          </a:p>
          <a:p>
            <a:r>
              <a:rPr lang="en-US" dirty="0"/>
              <a:t>Estimated to serve 50% of all active web sites, 37% of top servers</a:t>
            </a:r>
          </a:p>
          <a:p>
            <a:r>
              <a:rPr lang="en-US" dirty="0"/>
              <a:t>Apache supports many programming languages, such as Perl and PHP</a:t>
            </a:r>
          </a:p>
          <a:p>
            <a:r>
              <a:rPr lang="en-US" dirty="0"/>
              <a:t>Apache 2.0 added support for additional features:</a:t>
            </a:r>
          </a:p>
          <a:p>
            <a:pPr lvl="1"/>
            <a:r>
              <a:rPr lang="en-US" dirty="0"/>
              <a:t>Better Windows implementation</a:t>
            </a:r>
          </a:p>
          <a:p>
            <a:pPr lvl="1"/>
            <a:r>
              <a:rPr lang="en-US" dirty="0"/>
              <a:t>IPv6 support</a:t>
            </a:r>
          </a:p>
          <a:p>
            <a:pPr lvl="1"/>
            <a:r>
              <a:rPr lang="en-US" dirty="0"/>
              <a:t>Simplified configuration</a:t>
            </a:r>
          </a:p>
          <a:p>
            <a:pPr lvl="1"/>
            <a:r>
              <a:rPr lang="en-US" dirty="0"/>
              <a:t>Unicode support in Windows</a:t>
            </a:r>
          </a:p>
          <a:p>
            <a:pPr lvl="1"/>
            <a:r>
              <a:rPr lang="en-US" dirty="0"/>
              <a:t>Multilanguage error responses</a:t>
            </a:r>
          </a:p>
        </p:txBody>
      </p:sp>
      <p:pic>
        <p:nvPicPr>
          <p:cNvPr id="1026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8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421"/>
          </a:xfrm>
        </p:spPr>
        <p:txBody>
          <a:bodyPr>
            <a:normAutofit/>
          </a:bodyPr>
          <a:lstStyle/>
          <a:p>
            <a:r>
              <a:rPr lang="en-US" dirty="0"/>
              <a:t>Apache is a stable web server software package</a:t>
            </a:r>
          </a:p>
          <a:p>
            <a:r>
              <a:rPr lang="en-US" dirty="0"/>
              <a:t>Apache is used, backed, and supported by various major websites and organizations</a:t>
            </a:r>
          </a:p>
          <a:p>
            <a:r>
              <a:rPr lang="en-US" dirty="0"/>
              <a:t>Apache and many of its related components are open source</a:t>
            </a:r>
          </a:p>
          <a:p>
            <a:r>
              <a:rPr lang="en-US" dirty="0"/>
              <a:t>Apache works on many different platforms (Linux, Unix, Windows, etc.)</a:t>
            </a:r>
          </a:p>
          <a:p>
            <a:r>
              <a:rPr lang="en-US" dirty="0"/>
              <a:t>Apache is extremely flexible, configurable, and customizable</a:t>
            </a:r>
          </a:p>
          <a:p>
            <a:r>
              <a:rPr lang="en-US" dirty="0"/>
              <a:t>Apache is secure</a:t>
            </a:r>
          </a:p>
          <a:p>
            <a:r>
              <a:rPr lang="en-US" dirty="0"/>
              <a:t>Apache is proven</a:t>
            </a:r>
          </a:p>
        </p:txBody>
      </p:sp>
      <p:pic>
        <p:nvPicPr>
          <p:cNvPr id="1026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7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421"/>
          </a:xfrm>
        </p:spPr>
        <p:txBody>
          <a:bodyPr>
            <a:normAutofit/>
          </a:bodyPr>
          <a:lstStyle/>
          <a:p>
            <a:r>
              <a:rPr lang="en-US" dirty="0"/>
              <a:t>Apache initially starts with root permissions</a:t>
            </a:r>
          </a:p>
          <a:p>
            <a:pPr lvl="1"/>
            <a:r>
              <a:rPr lang="en-US" dirty="0"/>
              <a:t>Only root (or equivalent) can open a port below 1024</a:t>
            </a:r>
          </a:p>
          <a:p>
            <a:r>
              <a:rPr lang="en-US" dirty="0"/>
              <a:t>After startup, Apache gives up root rights to run as an unprivileged user</a:t>
            </a:r>
          </a:p>
          <a:p>
            <a:pPr lvl="1"/>
            <a:r>
              <a:rPr lang="en-US" dirty="0"/>
              <a:t>User </a:t>
            </a:r>
            <a:r>
              <a:rPr lang="en-US" b="1" dirty="0" err="1"/>
              <a:t>httpd</a:t>
            </a:r>
            <a:r>
              <a:rPr lang="en-US" dirty="0"/>
              <a:t>, or apache, or www-data, depending on distro and installation method</a:t>
            </a:r>
          </a:p>
          <a:p>
            <a:pPr lvl="1"/>
            <a:r>
              <a:rPr lang="en-US" dirty="0"/>
              <a:t>This provides extra security, preventing the web server software</a:t>
            </a:r>
            <a:br>
              <a:rPr lang="en-US" dirty="0"/>
            </a:br>
            <a:r>
              <a:rPr lang="en-US" dirty="0"/>
              <a:t>from acquiring root privileges and accessing any file on the system!</a:t>
            </a:r>
          </a:p>
          <a:p>
            <a:pPr lvl="1"/>
            <a:r>
              <a:rPr lang="en-US" dirty="0"/>
              <a:t>This is especially important for scripts, CGI-bin files, and such!</a:t>
            </a:r>
          </a:p>
          <a:p>
            <a:r>
              <a:rPr lang="en-US" dirty="0"/>
              <a:t>Maintaining Apache security can get confusing!</a:t>
            </a:r>
          </a:p>
          <a:p>
            <a:pPr lvl="1"/>
            <a:r>
              <a:rPr lang="en-US" dirty="0"/>
              <a:t>If the apache user/group cannot access a folder or file,</a:t>
            </a:r>
            <a:br>
              <a:rPr lang="en-US" dirty="0"/>
            </a:br>
            <a:r>
              <a:rPr lang="en-US" dirty="0"/>
              <a:t>it can’t be presented on a webpage!</a:t>
            </a:r>
          </a:p>
          <a:p>
            <a:pPr lvl="1"/>
            <a:r>
              <a:rPr lang="en-US" dirty="0"/>
              <a:t>Apache log files will typically give information</a:t>
            </a:r>
            <a:br>
              <a:rPr lang="en-US" dirty="0"/>
            </a:br>
            <a:r>
              <a:rPr lang="en-US" dirty="0"/>
              <a:t>related to permission errors.</a:t>
            </a:r>
          </a:p>
        </p:txBody>
      </p:sp>
      <p:pic>
        <p:nvPicPr>
          <p:cNvPr id="1026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9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Apache can be installed during initial OS installation, or added later</a:t>
            </a:r>
          </a:p>
          <a:p>
            <a:r>
              <a:rPr lang="en-US" dirty="0"/>
              <a:t>Install Apache using the following command (as root):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httpd</a:t>
            </a:r>
          </a:p>
          <a:p>
            <a:r>
              <a:rPr lang="en-US" dirty="0">
                <a:cs typeface="Courier New" panose="02070309020205020404" pitchFamily="49" charset="0"/>
              </a:rPr>
              <a:t>Firewall must be stopped to allow traffic (as root):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firewalld.service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Firewall should be disabled from starting on boot (as root):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Optionally firewall can be configured to allow specified traffic</a:t>
            </a:r>
          </a:p>
        </p:txBody>
      </p:sp>
      <p:pic>
        <p:nvPicPr>
          <p:cNvPr id="5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1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Start Apache with the following command (as root):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Configure Apache to start on boot (as root):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By default, Apache (and most installed services) do not automatically start on boot after installation</a:t>
            </a:r>
          </a:p>
          <a:p>
            <a:r>
              <a:rPr lang="en-US" dirty="0">
                <a:cs typeface="Courier New" panose="02070309020205020404" pitchFamily="49" charset="0"/>
              </a:rPr>
              <a:t>After installation, attempt to view welcome page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VM: http://</a:t>
            </a:r>
            <a:r>
              <a:rPr lang="en-US" dirty="0" err="1">
                <a:cs typeface="Courier New" panose="02070309020205020404" pitchFamily="49" charset="0"/>
              </a:rPr>
              <a:t>hostname.cs.edinboro.edu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Example: </a:t>
            </a:r>
            <a:r>
              <a:rPr lang="en-US" sz="1600" dirty="0">
                <a:cs typeface="Courier New" panose="02070309020205020404" pitchFamily="49" charset="0"/>
                <a:hlinkClick r:id="rId2"/>
              </a:rPr>
              <a:t>http://ecsc325-110.cs.edinboro.edu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Can only be accessed from CS network/VPN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Apache HTTP Server Test webpage should display!</a:t>
            </a:r>
          </a:p>
        </p:txBody>
      </p:sp>
      <p:pic>
        <p:nvPicPr>
          <p:cNvPr id="7" name="Picture 2" descr="Apache HTTP server logo (2016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12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 Apache commands (RHEL/Fedora/CentOS/etc. specific):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start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stop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restart the Apache web service</a:t>
            </a:r>
          </a:p>
          <a:p>
            <a:r>
              <a:rPr lang="en-US" dirty="0"/>
              <a:t>Native Apache commands: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/>
              <a:t>– start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/>
              <a:t>– stop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/>
              <a:t>– restart the Apache web service</a:t>
            </a:r>
          </a:p>
          <a:p>
            <a:r>
              <a:rPr lang="en-US" dirty="0"/>
              <a:t>Many more available in manual pages: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4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Apache configuration file is located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Different Linux distributions may store </a:t>
            </a:r>
            <a:r>
              <a:rPr lang="en-US" dirty="0" err="1"/>
              <a:t>config</a:t>
            </a:r>
            <a:r>
              <a:rPr lang="en-US" dirty="0"/>
              <a:t> file in different location</a:t>
            </a:r>
          </a:p>
          <a:p>
            <a:pPr lvl="1"/>
            <a:r>
              <a:rPr lang="en-US" dirty="0"/>
              <a:t>Manually building and configuring Apache may result in a different </a:t>
            </a:r>
            <a:r>
              <a:rPr lang="en-US" dirty="0" err="1"/>
              <a:t>config</a:t>
            </a:r>
            <a:r>
              <a:rPr lang="en-US" dirty="0"/>
              <a:t> file location</a:t>
            </a:r>
          </a:p>
          <a:p>
            <a:pPr lvl="1"/>
            <a:r>
              <a:rPr lang="en-US" dirty="0"/>
              <a:t>Additional configuration files can be located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/>
              <a:t> directory</a:t>
            </a:r>
          </a:p>
          <a:p>
            <a:pPr lvl="2"/>
            <a:r>
              <a:rPr lang="en-US" dirty="0"/>
              <a:t>Example: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welcome.conf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Main Apache configuration file is separated into 3 sections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Global Section – Controls server overall operation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Section – Configuration of default 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Virtual Hosts Section – Settings for virtual hosts</a:t>
            </a:r>
          </a:p>
          <a:p>
            <a:r>
              <a:rPr lang="en-US" dirty="0">
                <a:cs typeface="Courier New" panose="02070309020205020404" pitchFamily="49" charset="0"/>
              </a:rPr>
              <a:t>Log files are important!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Typically located within /</a:t>
            </a:r>
            <a:r>
              <a:rPr lang="en-US" dirty="0" err="1">
                <a:cs typeface="Courier New" panose="02070309020205020404" pitchFamily="49" charset="0"/>
              </a:rPr>
              <a:t>var</a:t>
            </a:r>
            <a:r>
              <a:rPr lang="en-US" dirty="0">
                <a:cs typeface="Courier New" panose="02070309020205020404" pitchFamily="49" charset="0"/>
              </a:rPr>
              <a:t>/log/</a:t>
            </a:r>
            <a:r>
              <a:rPr lang="en-US" dirty="0" err="1">
                <a:cs typeface="Courier New" panose="02070309020205020404" pitchFamily="49" charset="0"/>
              </a:rPr>
              <a:t>httpd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Section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2"/>
            <a:r>
              <a:rPr lang="en-US" sz="1600" dirty="0"/>
              <a:t>Default location of server configuration files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 80</a:t>
            </a:r>
          </a:p>
          <a:p>
            <a:pPr lvl="2"/>
            <a:r>
              <a:rPr lang="en-US" sz="1600" dirty="0"/>
              <a:t>Default listening port</a:t>
            </a:r>
          </a:p>
          <a:p>
            <a:pPr lvl="2"/>
            <a:r>
              <a:rPr lang="en-US" sz="1600" dirty="0"/>
              <a:t>Can specify IP address to listen 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/*.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/>
              <a:t>Allows for additional configuration files</a:t>
            </a:r>
          </a:p>
          <a:p>
            <a:pPr lvl="2"/>
            <a:r>
              <a:rPr lang="en-US" sz="1600" dirty="0"/>
              <a:t>Better and easier manageability of multiple sites</a:t>
            </a:r>
          </a:p>
          <a:p>
            <a:pPr lvl="2"/>
            <a:r>
              <a:rPr lang="en-US" sz="1600" dirty="0"/>
              <a:t>Modular ability leads to easier replication and migration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</a:p>
          <a:p>
            <a:pPr lvl="2"/>
            <a:r>
              <a:rPr lang="en-US" sz="1600" dirty="0"/>
              <a:t>User and group accounts for Apache to run as</a:t>
            </a: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3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Section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ServerAdmin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root@localhost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/>
              <a:t>E-mail address of web server administrator</a:t>
            </a:r>
          </a:p>
          <a:p>
            <a:pPr lvl="2"/>
            <a:r>
              <a:rPr lang="en-US" sz="1600" dirty="0"/>
              <a:t>Appears most often in automatically generated error pages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www.example.com:80</a:t>
            </a:r>
          </a:p>
          <a:p>
            <a:pPr lvl="2"/>
            <a:r>
              <a:rPr lang="en-US" sz="1600" dirty="0"/>
              <a:t>DNS host name of IP address of server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/www/html”</a:t>
            </a:r>
          </a:p>
          <a:p>
            <a:pPr lvl="2"/>
            <a:r>
              <a:rPr lang="en-US" sz="1600" dirty="0"/>
              <a:t>Root location of web pages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/&gt;</a:t>
            </a:r>
          </a:p>
          <a:p>
            <a:pPr lvl="2"/>
            <a:r>
              <a:rPr lang="en-US" sz="1600" dirty="0"/>
              <a:t>Root of server, sets strict recursive permissions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“/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/www”&gt;</a:t>
            </a:r>
          </a:p>
          <a:p>
            <a:pPr lvl="2"/>
            <a:r>
              <a:rPr lang="en-US" sz="1600" dirty="0"/>
              <a:t>Recursively allow additional permissions to specified folder</a:t>
            </a: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23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  <a:p>
            <a:pPr lvl="1"/>
            <a:r>
              <a:rPr lang="en-US" dirty="0"/>
              <a:t>Different ports can be used to specify different web pages</a:t>
            </a:r>
          </a:p>
          <a:p>
            <a:pPr lvl="2"/>
            <a:r>
              <a:rPr lang="en-US" sz="1600" dirty="0"/>
              <a:t>www.example.com:8080 and www.example.com:8081 can be different web sites</a:t>
            </a:r>
          </a:p>
          <a:p>
            <a:pPr lvl="1"/>
            <a:r>
              <a:rPr lang="en-US" dirty="0"/>
              <a:t>Different IP addresses can be used on the same Apache installation</a:t>
            </a:r>
          </a:p>
          <a:p>
            <a:pPr lvl="2"/>
            <a:r>
              <a:rPr lang="en-US" sz="1600" dirty="0"/>
              <a:t>Multiple IP addresses on the same network interface</a:t>
            </a:r>
          </a:p>
          <a:p>
            <a:pPr lvl="2"/>
            <a:r>
              <a:rPr lang="en-US" sz="1600" dirty="0"/>
              <a:t>Often referred to as Virtual IP Addresses (VIP’s)</a:t>
            </a:r>
          </a:p>
          <a:p>
            <a:pPr lvl="2"/>
            <a:r>
              <a:rPr lang="en-US" sz="1600" dirty="0"/>
              <a:t>Increases flexibility and mobility of websites</a:t>
            </a:r>
          </a:p>
          <a:p>
            <a:pPr lvl="2"/>
            <a:r>
              <a:rPr lang="en-US" sz="1600" dirty="0"/>
              <a:t>Requires multiple IP addresses</a:t>
            </a:r>
          </a:p>
          <a:p>
            <a:pPr lvl="1"/>
            <a:r>
              <a:rPr lang="en-US" dirty="0"/>
              <a:t>Different hostnames can point to the same IP address</a:t>
            </a:r>
          </a:p>
          <a:p>
            <a:pPr lvl="2"/>
            <a:r>
              <a:rPr lang="en-US" sz="1600" dirty="0"/>
              <a:t>Use DNS A or CNAME records</a:t>
            </a:r>
          </a:p>
          <a:p>
            <a:pPr lvl="2"/>
            <a:r>
              <a:rPr lang="en-US" sz="1600" dirty="0"/>
              <a:t>Most common method of virtual website hosting</a:t>
            </a: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1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“Great minds discuss ideas; average minds discuss events; small minds discuss people.”</a:t>
            </a:r>
          </a:p>
          <a:p>
            <a:pPr lvl="1"/>
            <a:r>
              <a:rPr lang="en-US" dirty="0"/>
              <a:t>-Eleanor Roosevelt</a:t>
            </a:r>
          </a:p>
          <a:p>
            <a:r>
              <a:rPr lang="en-US" dirty="0" err="1"/>
              <a:t>Cloudbleed</a:t>
            </a:r>
            <a:r>
              <a:rPr lang="en-US" dirty="0"/>
              <a:t> – Cloudflare service was leaking data for months in 2017…</a:t>
            </a:r>
          </a:p>
          <a:p>
            <a:pPr lvl="1"/>
            <a:r>
              <a:rPr lang="en-US" dirty="0"/>
              <a:t>Uber, </a:t>
            </a:r>
            <a:r>
              <a:rPr lang="en-US" dirty="0" err="1"/>
              <a:t>OKCupid</a:t>
            </a:r>
            <a:r>
              <a:rPr lang="en-US" dirty="0"/>
              <a:t>, </a:t>
            </a:r>
            <a:r>
              <a:rPr lang="en-US" dirty="0" err="1"/>
              <a:t>FitBit</a:t>
            </a:r>
            <a:r>
              <a:rPr lang="en-US" dirty="0"/>
              <a:t>, more…</a:t>
            </a:r>
          </a:p>
          <a:p>
            <a:pPr lvl="1"/>
            <a:r>
              <a:rPr lang="en-US" dirty="0"/>
              <a:t>Passwords, keys, personal info, messages, more…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Assignments 3 &amp; 4 due by midnight tomorrow!</a:t>
            </a:r>
          </a:p>
          <a:p>
            <a:pPr lvl="1"/>
            <a:r>
              <a:rPr lang="en-US" dirty="0"/>
              <a:t>Check script and documentation!</a:t>
            </a:r>
          </a:p>
        </p:txBody>
      </p:sp>
      <p:pic>
        <p:nvPicPr>
          <p:cNvPr id="4" name="Picture 2" descr="https://cdn-images-1.medium.com/max/600/1*i4Lt-6kqZLdqGFXyLHr5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657600"/>
            <a:ext cx="2331867" cy="22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1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8796"/>
          </a:xfrm>
        </p:spPr>
        <p:txBody>
          <a:bodyPr>
            <a:normAutofit/>
          </a:bodyPr>
          <a:lstStyle/>
          <a:p>
            <a:r>
              <a:rPr lang="en-US" dirty="0"/>
              <a:t>Virtual Hosts - Configuration example: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anotherdomain.net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anotherdomain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public_html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ErrorLog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anotherdomain.net_error_log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index.html index.htm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&lt;Directory /home/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anotherdomain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public_html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allow from all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AllowOverride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All Options=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ExecCGI,Includes,Indexes,MultiViews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&lt;/Directory&gt;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Alias /files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/files</a:t>
            </a: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Apache’s configuration can be extended through various modules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Modules are stored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/modules </a:t>
            </a:r>
            <a:r>
              <a:rPr lang="en-US" dirty="0">
                <a:cs typeface="Courier New" panose="02070309020205020404" pitchFamily="49" charset="0"/>
              </a:rPr>
              <a:t>directory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This is a </a:t>
            </a:r>
            <a:r>
              <a:rPr lang="en-US" dirty="0" err="1">
                <a:cs typeface="Courier New" panose="02070309020205020404" pitchFamily="49" charset="0"/>
              </a:rPr>
              <a:t>symlink</a:t>
            </a:r>
            <a:r>
              <a:rPr lang="en-US" dirty="0">
                <a:cs typeface="Courier New" panose="02070309020205020404" pitchFamily="49" charset="0"/>
              </a:rPr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/lib64/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/modules/ </a:t>
            </a:r>
            <a:r>
              <a:rPr lang="en-US" dirty="0">
                <a:cs typeface="Courier New" panose="02070309020205020404" pitchFamily="49" charset="0"/>
              </a:rPr>
              <a:t>!</a:t>
            </a:r>
          </a:p>
          <a:p>
            <a:r>
              <a:rPr lang="en-US" dirty="0">
                <a:cs typeface="Courier New" panose="02070309020205020404" pitchFamily="49" charset="0"/>
              </a:rPr>
              <a:t>Modules for Apache include items such as the following: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mod_cgid</a:t>
            </a:r>
            <a:r>
              <a:rPr lang="en-US" dirty="0">
                <a:cs typeface="Courier New" panose="02070309020205020404" pitchFamily="49" charset="0"/>
              </a:rPr>
              <a:t>: Provides for CGI scripts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mod_wsgi</a:t>
            </a:r>
            <a:r>
              <a:rPr lang="en-US" dirty="0">
                <a:cs typeface="Courier New" panose="02070309020205020404" pitchFamily="49" charset="0"/>
              </a:rPr>
              <a:t>: Provides Web Server Gateway Interface (Python)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mod_authnz_ldap</a:t>
            </a:r>
            <a:r>
              <a:rPr lang="en-US" dirty="0">
                <a:cs typeface="Courier New" panose="02070309020205020404" pitchFamily="49" charset="0"/>
              </a:rPr>
              <a:t>: Provides authentication against Lightweight Directory Access Protocol (LDAP)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mod_ssl</a:t>
            </a:r>
            <a:r>
              <a:rPr lang="en-US" dirty="0">
                <a:cs typeface="Courier New" panose="02070309020205020404" pitchFamily="49" charset="0"/>
              </a:rPr>
              <a:t>: Provides for Secure Sockets Layer (SSL) and Transport Layer Security (TLS) protocols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mod_userdir</a:t>
            </a:r>
            <a:r>
              <a:rPr lang="en-US" dirty="0">
                <a:cs typeface="Courier New" panose="02070309020205020404" pitchFamily="49" charset="0"/>
              </a:rPr>
              <a:t>: Allows for user-specific web directories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mod_proxy</a:t>
            </a:r>
            <a:r>
              <a:rPr lang="en-US" dirty="0">
                <a:cs typeface="Courier New" panose="02070309020205020404" pitchFamily="49" charset="0"/>
              </a:rPr>
              <a:t>: Can be used to implement various proxy,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load balancing, or gateway interfaces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78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6289"/>
          </a:xfrm>
        </p:spPr>
        <p:txBody>
          <a:bodyPr>
            <a:normAutofit/>
          </a:bodyPr>
          <a:lstStyle/>
          <a:p>
            <a:r>
              <a:rPr lang="en-US" dirty="0"/>
              <a:t>A part of a computer system or network that is designed to block unauthorized access while permitting authorized communication.</a:t>
            </a:r>
          </a:p>
          <a:p>
            <a:pPr lvl="1"/>
            <a:r>
              <a:rPr lang="en-US" dirty="0"/>
              <a:t>Can block traffic coming in, going out, or both</a:t>
            </a:r>
          </a:p>
          <a:p>
            <a:r>
              <a:rPr lang="en-US" dirty="0"/>
              <a:t>Our servers use the </a:t>
            </a:r>
            <a:r>
              <a:rPr lang="en-US" dirty="0" err="1"/>
              <a:t>FirewallD</a:t>
            </a:r>
            <a:r>
              <a:rPr lang="en-US" dirty="0"/>
              <a:t> service to manage the firewall</a:t>
            </a:r>
          </a:p>
          <a:p>
            <a:pPr lvl="1"/>
            <a:r>
              <a:rPr lang="en-US" dirty="0" err="1"/>
              <a:t>Firewalld</a:t>
            </a:r>
            <a:r>
              <a:rPr lang="en-US" dirty="0"/>
              <a:t> is a dynamic firewall manager, managing </a:t>
            </a:r>
            <a:r>
              <a:rPr lang="en-US" dirty="0" err="1"/>
              <a:t>netfilter</a:t>
            </a:r>
            <a:r>
              <a:rPr lang="en-US" dirty="0"/>
              <a:t> rules</a:t>
            </a:r>
          </a:p>
          <a:p>
            <a:pPr lvl="1"/>
            <a:r>
              <a:rPr lang="en-US" dirty="0" err="1"/>
              <a:t>Firewalld</a:t>
            </a:r>
            <a:r>
              <a:rPr lang="en-US" dirty="0"/>
              <a:t> is configured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</a:t>
            </a:r>
          </a:p>
          <a:p>
            <a:pPr lvl="2"/>
            <a:r>
              <a:rPr lang="en-US" sz="1600" dirty="0"/>
              <a:t>Add or remove rules, list services, configure zones</a:t>
            </a:r>
          </a:p>
          <a:p>
            <a:pPr lvl="1"/>
            <a:r>
              <a:rPr lang="en-US" dirty="0" err="1"/>
              <a:t>Firewalld</a:t>
            </a:r>
            <a:r>
              <a:rPr lang="en-US" dirty="0"/>
              <a:t> uses different zones, to specify trust levels for certain connections</a:t>
            </a:r>
          </a:p>
          <a:p>
            <a:pPr lvl="2"/>
            <a:r>
              <a:rPr lang="en-US" sz="1600" dirty="0"/>
              <a:t>Local connections may be trusted more than internet connections</a:t>
            </a:r>
          </a:p>
          <a:p>
            <a:pPr lvl="2"/>
            <a:r>
              <a:rPr lang="en-US" sz="1600" dirty="0"/>
              <a:t>Home, work, public, private, school, etc. types of networks</a:t>
            </a:r>
          </a:p>
          <a:p>
            <a:r>
              <a:rPr lang="en-US" dirty="0"/>
              <a:t>For now, we will simply disable our firewall</a:t>
            </a:r>
          </a:p>
          <a:p>
            <a:pPr lvl="1"/>
            <a:r>
              <a:rPr lang="en-US" dirty="0"/>
              <a:t>We will configure it later in the semester!</a:t>
            </a:r>
          </a:p>
          <a:p>
            <a:pPr lvl="2"/>
            <a:r>
              <a:rPr lang="en-US" dirty="0"/>
              <a:t>Yeah </a:t>
            </a:r>
            <a:r>
              <a:rPr lang="en-US" dirty="0" err="1"/>
              <a:t>yeah</a:t>
            </a:r>
            <a:r>
              <a:rPr lang="en-US" dirty="0"/>
              <a:t>, this is a bad practice…</a:t>
            </a:r>
          </a:p>
        </p:txBody>
      </p:sp>
      <p:pic>
        <p:nvPicPr>
          <p:cNvPr id="4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343069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34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0741"/>
          </a:xfrm>
        </p:spPr>
        <p:txBody>
          <a:bodyPr>
            <a:normAutofit/>
          </a:bodyPr>
          <a:lstStyle/>
          <a:p>
            <a:r>
              <a:rPr lang="en-US" dirty="0"/>
              <a:t>Lets clean up our </a:t>
            </a:r>
            <a:r>
              <a:rPr lang="en-US"/>
              <a:t>cached DNF </a:t>
            </a:r>
            <a:r>
              <a:rPr lang="en-US" dirty="0"/>
              <a:t>info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clean all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enablerepo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=*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rm -rf /var/cache/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Install DNS tools </a:t>
            </a:r>
            <a:r>
              <a:rPr lang="en-US" dirty="0" err="1"/>
              <a:t>whois</a:t>
            </a:r>
            <a:r>
              <a:rPr lang="en-US" dirty="0"/>
              <a:t>, dig, </a:t>
            </a:r>
            <a:r>
              <a:rPr lang="en-US" dirty="0" err="1"/>
              <a:t>nslookup</a:t>
            </a:r>
            <a:endParaRPr lang="en-US" dirty="0"/>
          </a:p>
          <a:p>
            <a:pPr lvl="1"/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provides *bin/whois *bin/dig *bin/nslookup</a:t>
            </a:r>
          </a:p>
          <a:p>
            <a:pPr lvl="2"/>
            <a:r>
              <a:rPr lang="de-DE" b="1" u="sng" dirty="0"/>
              <a:t>whois</a:t>
            </a:r>
            <a:r>
              <a:rPr lang="de-DE" dirty="0"/>
              <a:t>-5.1.1-2.el7.x86_64 : Improved WHOIS client</a:t>
            </a:r>
          </a:p>
          <a:p>
            <a:pPr lvl="2"/>
            <a:r>
              <a:rPr lang="en-US" b="1" u="sng" dirty="0"/>
              <a:t>bind-utils</a:t>
            </a:r>
            <a:r>
              <a:rPr lang="en-US" dirty="0"/>
              <a:t>-9.9.4-51.el7_4.2.x86_64 : Utilities for querying DNS name servers</a:t>
            </a:r>
            <a:endParaRPr lang="de-DE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bind-utils</a:t>
            </a:r>
          </a:p>
          <a:p>
            <a:r>
              <a:rPr lang="en-US" dirty="0">
                <a:cs typeface="Courier New" panose="02070309020205020404" pitchFamily="49" charset="0"/>
              </a:rPr>
              <a:t>Validate packages have installed correctly!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megastuff.biz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a megastuff.biz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megastuff.biz</a:t>
            </a:r>
          </a:p>
        </p:txBody>
      </p:sp>
      <p:pic>
        <p:nvPicPr>
          <p:cNvPr id="4098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AFF000-EB7D-94FA-B90B-62FE41B2CDAE}"/>
              </a:ext>
            </a:extLst>
          </p:cNvPr>
          <p:cNvSpPr/>
          <p:nvPr/>
        </p:nvSpPr>
        <p:spPr>
          <a:xfrm>
            <a:off x="7899170" y="1977228"/>
            <a:ext cx="32565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did this last class!</a:t>
            </a:r>
          </a:p>
        </p:txBody>
      </p:sp>
    </p:spTree>
    <p:extLst>
      <p:ext uri="{BB962C8B-B14F-4D97-AF65-F5344CB8AC3E}">
        <p14:creationId xmlns:p14="http://schemas.microsoft.com/office/powerpoint/2010/main" val="1238437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Apache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httpd</a:t>
            </a:r>
          </a:p>
          <a:p>
            <a:r>
              <a:rPr lang="en-US" dirty="0"/>
              <a:t>Stop and disable firewall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Start and enable Apache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Apache log file location: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Error and access logs</a:t>
            </a:r>
          </a:p>
        </p:txBody>
      </p:sp>
      <p:pic>
        <p:nvPicPr>
          <p:cNvPr id="4098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BDC914-D66B-8B4E-8108-D5289020ADA1}"/>
              </a:ext>
            </a:extLst>
          </p:cNvPr>
          <p:cNvSpPr/>
          <p:nvPr/>
        </p:nvSpPr>
        <p:spPr>
          <a:xfrm>
            <a:off x="7899170" y="1977228"/>
            <a:ext cx="32565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did this last class!</a:t>
            </a:r>
          </a:p>
        </p:txBody>
      </p:sp>
    </p:spTree>
    <p:extLst>
      <p:ext uri="{BB962C8B-B14F-4D97-AF65-F5344CB8AC3E}">
        <p14:creationId xmlns:p14="http://schemas.microsoft.com/office/powerpoint/2010/main" val="22283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website is working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VM: http://</a:t>
            </a:r>
            <a:r>
              <a:rPr lang="en-US" dirty="0" err="1">
                <a:cs typeface="Courier New" panose="02070309020205020404" pitchFamily="49" charset="0"/>
              </a:rPr>
              <a:t>hostname.cs.edinboro.edu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Example: </a:t>
            </a:r>
            <a:r>
              <a:rPr lang="en-US" sz="1600" dirty="0">
                <a:cs typeface="Courier New" panose="02070309020205020404" pitchFamily="49" charset="0"/>
                <a:hlinkClick r:id="rId2"/>
              </a:rPr>
              <a:t>http://ecsc325-110.cs.edinboro.edu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Can only be directly accessed from CS network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Off-campus connection requires a proxy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VPN connection to the CS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Apache HTTP Server Test webpage should display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If web site does not display, check: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Traffic is allowed through the firewall (firewall disabled)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Web service is running (apache status)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File permissions and ownership are correct (once we create files)</a:t>
            </a:r>
          </a:p>
          <a:p>
            <a:pPr lvl="4"/>
            <a:r>
              <a:rPr lang="en-US" dirty="0">
                <a:cs typeface="Courier New" panose="02070309020205020404" pitchFamily="49" charset="0"/>
              </a:rPr>
              <a:t>Apache user needs ability to read files and traverse directories!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/www/html/index.html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6B32B7-0844-0742-B971-A21AAFE57C8C}"/>
              </a:ext>
            </a:extLst>
          </p:cNvPr>
          <p:cNvSpPr/>
          <p:nvPr/>
        </p:nvSpPr>
        <p:spPr>
          <a:xfrm>
            <a:off x="7899170" y="1977228"/>
            <a:ext cx="32565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did this last class!</a:t>
            </a:r>
          </a:p>
        </p:txBody>
      </p:sp>
    </p:spTree>
    <p:extLst>
      <p:ext uri="{BB962C8B-B14F-4D97-AF65-F5344CB8AC3E}">
        <p14:creationId xmlns:p14="http://schemas.microsoft.com/office/powerpoint/2010/main" val="546379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6476"/>
          </a:xfrm>
        </p:spPr>
        <p:txBody>
          <a:bodyPr/>
          <a:lstStyle/>
          <a:p>
            <a:r>
              <a:rPr lang="en-US" dirty="0"/>
              <a:t>Update webpage configuration</a:t>
            </a:r>
          </a:p>
          <a:p>
            <a:pPr lvl="1"/>
            <a:r>
              <a:rPr lang="en-US" dirty="0"/>
              <a:t>Create new default index page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echo Hello ECSC-325 &gt; /var/www/html/index.html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Refresh website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Test page should no longer display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New default index page should display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Append name to webpage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echo YOUR NAME &gt;&gt;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/www/html/index.html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Ex: echo Jason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/www/html/index.html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Refresh Webpage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Your name should now display in addition to previous info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Not on a separate line?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Edit the file, and put 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cs typeface="Courier New" panose="02070309020205020404" pitchFamily="49" charset="0"/>
              </a:rPr>
              <a:t>in to create separate lines!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4AE254-2BFD-584E-81FA-5DD5951C76D2}"/>
              </a:ext>
            </a:extLst>
          </p:cNvPr>
          <p:cNvSpPr/>
          <p:nvPr/>
        </p:nvSpPr>
        <p:spPr>
          <a:xfrm>
            <a:off x="7899170" y="1977228"/>
            <a:ext cx="32565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did this last class!</a:t>
            </a:r>
          </a:p>
        </p:txBody>
      </p:sp>
    </p:spTree>
    <p:extLst>
      <p:ext uri="{BB962C8B-B14F-4D97-AF65-F5344CB8AC3E}">
        <p14:creationId xmlns:p14="http://schemas.microsoft.com/office/powerpoint/2010/main" val="744454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76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Alias: 31##.megastuff.biz (01-25)</a:t>
            </a:r>
          </a:p>
          <a:p>
            <a:pPr lvl="1"/>
            <a:r>
              <a:rPr lang="en-US" dirty="0"/>
              <a:t>1##, ##, 31##, more?</a:t>
            </a:r>
          </a:p>
          <a:p>
            <a:r>
              <a:rPr lang="en-US" dirty="0"/>
              <a:t>Assignment 3 tasks – Initial config – Due February 12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Initial configs</a:t>
            </a:r>
          </a:p>
          <a:p>
            <a:pPr lvl="1"/>
            <a:r>
              <a:rPr lang="en-US" sz="1500" dirty="0"/>
              <a:t>Check script: </a:t>
            </a:r>
            <a:r>
              <a:rPr lang="en-US" sz="1500" u="sng" dirty="0">
                <a:hlinkClick r:id="rId2"/>
              </a:rPr>
              <a:t>http://jpatalon.cs.edinboro.edu/ecsc325/classfiles/assignment3check.sh</a:t>
            </a:r>
            <a:endParaRPr lang="en-US" sz="1500" dirty="0"/>
          </a:p>
          <a:p>
            <a:r>
              <a:rPr lang="en-US" dirty="0"/>
              <a:t>Assignment 4 tasks – Additional config – Due February 12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Users, groups, </a:t>
            </a:r>
            <a:r>
              <a:rPr lang="en-US" dirty="0" err="1"/>
              <a:t>sudoers</a:t>
            </a:r>
            <a:r>
              <a:rPr lang="en-US" dirty="0"/>
              <a:t>, terminal commands, documentation…</a:t>
            </a:r>
          </a:p>
          <a:p>
            <a:pPr lvl="1"/>
            <a:r>
              <a:rPr lang="en-US" sz="1500" dirty="0"/>
              <a:t>Check script: </a:t>
            </a:r>
            <a:r>
              <a:rPr lang="en-US" sz="1500" u="sng" dirty="0">
                <a:hlinkClick r:id="rId2"/>
              </a:rPr>
              <a:t>http://jpatalon.cs.edinboro.edu/ecsc325/classfiles/assignment4check.sh</a:t>
            </a:r>
            <a:endParaRPr lang="en-US" sz="1500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  <a:p>
            <a:endParaRPr lang="en-US" sz="1600" u="sng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42" y="2704699"/>
            <a:ext cx="3400212" cy="3465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37727">
            <a:off x="6229846" y="2013607"/>
            <a:ext cx="57957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will use the aliases in the future…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1001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24765"/>
          </a:xfrm>
        </p:spPr>
        <p:txBody>
          <a:bodyPr>
            <a:normAutofit/>
          </a:bodyPr>
          <a:lstStyle/>
          <a:p>
            <a:r>
              <a:rPr lang="en-US" dirty="0"/>
              <a:t>Spring 2025 – Week 5-2 – February 13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Web </a:t>
            </a:r>
            <a:r>
              <a:rPr lang="en-US" dirty="0" err="1"/>
              <a:t>ServeRs</a:t>
            </a:r>
            <a:r>
              <a:rPr lang="en-US" dirty="0"/>
              <a:t> &amp; Such Things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32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01E3-0878-4448-8C92-609D9924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our VM’s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CFE7-B57D-9EC6-005D-A1034CE4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8310"/>
          </a:xfrm>
        </p:spPr>
        <p:txBody>
          <a:bodyPr/>
          <a:lstStyle/>
          <a:p>
            <a:r>
              <a:rPr lang="en-US" dirty="0"/>
              <a:t>New method of connecting to CS Network</a:t>
            </a:r>
          </a:p>
          <a:p>
            <a:r>
              <a:rPr lang="en-US" dirty="0"/>
              <a:t>Connect to VPN</a:t>
            </a:r>
          </a:p>
          <a:p>
            <a:pPr lvl="1"/>
            <a:r>
              <a:rPr lang="en-US" dirty="0"/>
              <a:t>Windows Thick Client</a:t>
            </a:r>
          </a:p>
          <a:p>
            <a:pPr lvl="1"/>
            <a:r>
              <a:rPr lang="en-US" dirty="0"/>
              <a:t>Windows L2TP</a:t>
            </a:r>
          </a:p>
          <a:p>
            <a:pPr lvl="1"/>
            <a:r>
              <a:rPr lang="en-US" dirty="0"/>
              <a:t>MacOS L2TP</a:t>
            </a:r>
          </a:p>
          <a:p>
            <a:pPr lvl="1"/>
            <a:r>
              <a:rPr lang="en-US" dirty="0"/>
              <a:t>Chromebook/Linux L2TP?</a:t>
            </a:r>
          </a:p>
          <a:p>
            <a:pPr lvl="2"/>
            <a:r>
              <a:rPr lang="en-US" dirty="0"/>
              <a:t>Untested…</a:t>
            </a:r>
          </a:p>
          <a:p>
            <a:r>
              <a:rPr lang="en-US" dirty="0"/>
              <a:t>EUP-CS VPN</a:t>
            </a:r>
          </a:p>
          <a:p>
            <a:pPr lvl="1"/>
            <a:r>
              <a:rPr lang="en-US" dirty="0"/>
              <a:t>Remote host: 147.64.2.12 (</a:t>
            </a:r>
            <a:r>
              <a:rPr lang="en-US" dirty="0" err="1"/>
              <a:t>vpn.cs.edinboro.edu</a:t>
            </a:r>
            <a:r>
              <a:rPr lang="en-US" dirty="0"/>
              <a:t> or </a:t>
            </a:r>
            <a:r>
              <a:rPr lang="en-US" dirty="0" err="1"/>
              <a:t>vpn.ultrastuff.net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Pre-Shared Key: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Password: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12996-4E97-626F-A6D4-BE90E13D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0A481-163D-3BEB-FE51-45F9E82C219E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7" name="Picture 2" descr="VPN - fast proxy + secure - Apps on ...">
            <a:extLst>
              <a:ext uri="{FF2B5EF4-FFF2-40B4-BE49-F238E27FC236}">
                <a16:creationId xmlns:a16="http://schemas.microsoft.com/office/drawing/2014/main" id="{B2CB0BBB-9949-3FAA-3B9C-8F3CDECF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7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Linux Command Line Text Editors</a:t>
            </a:r>
          </a:p>
          <a:p>
            <a:r>
              <a:rPr lang="en-US" dirty="0"/>
              <a:t>Assignment 3 Reviews</a:t>
            </a:r>
          </a:p>
          <a:p>
            <a:r>
              <a:rPr lang="en-US" dirty="0"/>
              <a:t>Assignment 4 Example</a:t>
            </a:r>
          </a:p>
          <a:p>
            <a:r>
              <a:rPr lang="en-US" dirty="0"/>
              <a:t>Web server terms and definitions</a:t>
            </a:r>
          </a:p>
          <a:p>
            <a:pPr lvl="1"/>
            <a:r>
              <a:rPr lang="en-US" dirty="0"/>
              <a:t>How a web server works</a:t>
            </a:r>
          </a:p>
          <a:p>
            <a:r>
              <a:rPr lang="en-US" dirty="0"/>
              <a:t>Web server installation</a:t>
            </a:r>
          </a:p>
          <a:p>
            <a:r>
              <a:rPr lang="en-US" dirty="0"/>
              <a:t>Web server properties</a:t>
            </a:r>
          </a:p>
          <a:p>
            <a:pPr lvl="1"/>
            <a:r>
              <a:rPr lang="en-US" dirty="0"/>
              <a:t>Virtual hosts</a:t>
            </a:r>
          </a:p>
          <a:p>
            <a:pPr lvl="1"/>
            <a:r>
              <a:rPr lang="en-US" dirty="0"/>
              <a:t>Virtual directories</a:t>
            </a:r>
          </a:p>
          <a:p>
            <a:pPr lvl="1"/>
            <a:r>
              <a:rPr lang="en-US" dirty="0"/>
              <a:t>Virtual host installs and configs</a:t>
            </a:r>
          </a:p>
          <a:p>
            <a:r>
              <a:rPr lang="en-US" dirty="0"/>
              <a:t>Apache Web Server</a:t>
            </a:r>
          </a:p>
          <a:p>
            <a:pPr lvl="1"/>
            <a:r>
              <a:rPr lang="en-US" dirty="0"/>
              <a:t>Website information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Configuration</a:t>
            </a:r>
          </a:p>
        </p:txBody>
      </p:sp>
      <p:pic>
        <p:nvPicPr>
          <p:cNvPr id="2050" name="Picture 2" descr="https://upload.wikimedia.org/wikipedia/commons/thumb/5/5b/HTTP_logo.svg/2000px-HTTP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2" y="3404361"/>
            <a:ext cx="4967388" cy="25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52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AFD4-A913-B168-A723-AC8079F8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12918" cy="1450757"/>
          </a:xfrm>
        </p:spPr>
        <p:txBody>
          <a:bodyPr/>
          <a:lstStyle/>
          <a:p>
            <a:r>
              <a:rPr lang="en-US" dirty="0"/>
              <a:t>Create a VPN Connection – Windows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485D-8CFA-B34A-16D6-DCE9A302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1437"/>
          </a:xfrm>
        </p:spPr>
        <p:txBody>
          <a:bodyPr/>
          <a:lstStyle/>
          <a:p>
            <a:r>
              <a:rPr lang="en-US" dirty="0"/>
              <a:t>Windows – </a:t>
            </a:r>
            <a:r>
              <a:rPr lang="en-US" dirty="0" err="1"/>
              <a:t>Sonicwall</a:t>
            </a:r>
            <a:r>
              <a:rPr lang="en-US" dirty="0"/>
              <a:t> VPN Client</a:t>
            </a:r>
          </a:p>
          <a:p>
            <a:pPr lvl="1"/>
            <a:r>
              <a:rPr lang="en-US" dirty="0"/>
              <a:t>Download and install the client</a:t>
            </a:r>
          </a:p>
          <a:p>
            <a:pPr lvl="2"/>
            <a:r>
              <a:rPr lang="en-US" dirty="0">
                <a:hlinkClick r:id="rId2"/>
              </a:rPr>
              <a:t>https://software.sonicwall.com/GlobalVPNClient/184-011921-00_REV_A_GVCSetup64.exe</a:t>
            </a:r>
            <a:endParaRPr lang="en-US" dirty="0"/>
          </a:p>
          <a:p>
            <a:pPr lvl="1"/>
            <a:r>
              <a:rPr lang="en-US" dirty="0"/>
              <a:t>Give the connection a name: EUP-CS VPN</a:t>
            </a:r>
          </a:p>
          <a:p>
            <a:pPr lvl="1"/>
            <a:r>
              <a:rPr lang="en-US" dirty="0"/>
              <a:t>Remote host: 147.64.2.12 (vpn.cs.edinboro.edu or </a:t>
            </a:r>
            <a:r>
              <a:rPr lang="en-US" dirty="0" err="1"/>
              <a:t>vpn.ultrastuff.net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Pre-Shared Key: &lt;credentials.txt&gt;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Enable the connection!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A263-17F8-6245-EC5F-919FB56A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BB414-A9F5-796E-A1BB-3F1676945F9F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5" name="Picture 2" descr="VPN - fast proxy + secure - Apps on ...">
            <a:extLst>
              <a:ext uri="{FF2B5EF4-FFF2-40B4-BE49-F238E27FC236}">
                <a16:creationId xmlns:a16="http://schemas.microsoft.com/office/drawing/2014/main" id="{BB0AF784-4F77-37A2-B83D-D147CAD5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88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8A3D-9457-9FB1-391B-FCBC5D72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07F6-F0A9-63E6-2CA8-9C458044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99032" cy="1450757"/>
          </a:xfrm>
        </p:spPr>
        <p:txBody>
          <a:bodyPr/>
          <a:lstStyle/>
          <a:p>
            <a:r>
              <a:rPr lang="en-US" dirty="0"/>
              <a:t>Create a VPN Connection – Windows L2TP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2018-EF03-9851-BEC6-94B889C6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7689"/>
          </a:xfrm>
        </p:spPr>
        <p:txBody>
          <a:bodyPr>
            <a:normAutofit/>
          </a:bodyPr>
          <a:lstStyle/>
          <a:p>
            <a:r>
              <a:rPr lang="en-US" dirty="0"/>
              <a:t>Windows – Layer 2 Tunneling Protocol (L2TP/IPsec)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Wingdings" panose="05000000000000000000" pitchFamily="2" charset="2"/>
              </a:rPr>
              <a:t> Settings  Network &amp; Internet  VPN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Add VPN</a:t>
            </a:r>
            <a:endParaRPr lang="en-US" dirty="0"/>
          </a:p>
          <a:p>
            <a:pPr lvl="1"/>
            <a:r>
              <a:rPr lang="en-US" dirty="0"/>
              <a:t>Give it a name: EUP-CS VPN</a:t>
            </a:r>
          </a:p>
          <a:p>
            <a:pPr lvl="1"/>
            <a:r>
              <a:rPr lang="en-US" dirty="0"/>
              <a:t>Server address: 147.64.2.12 (vpn.cs.edinboro.edu or </a:t>
            </a:r>
            <a:r>
              <a:rPr lang="en-US" dirty="0" err="1"/>
              <a:t>vpn.ultrastuff.net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VPN Type: L2TP/IPSec with pre-shared key</a:t>
            </a:r>
          </a:p>
          <a:p>
            <a:pPr lvl="1"/>
            <a:r>
              <a:rPr lang="en-US" dirty="0"/>
              <a:t>Pre-Shared Key: &lt;credentials.txt&gt;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Connect on the VPN network!</a:t>
            </a:r>
          </a:p>
          <a:p>
            <a:pPr lvl="1"/>
            <a:r>
              <a:rPr lang="en-US" dirty="0"/>
              <a:t>You may need to enable the option to tunnel all traffic through the VPN…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A5A4-181B-DB38-217D-7664E7F5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08B20-1895-EE64-D706-93D79FFA6056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6" name="Picture 2" descr="VPN - fast proxy + secure - Apps on ...">
            <a:extLst>
              <a:ext uri="{FF2B5EF4-FFF2-40B4-BE49-F238E27FC236}">
                <a16:creationId xmlns:a16="http://schemas.microsoft.com/office/drawing/2014/main" id="{CD132F00-F2AF-8E26-6F16-5C23090F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4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30FF6-45F5-FD50-9779-3680C4E1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4B65-F3F5-EE4A-F95A-365FCFDB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VPN Connection – MacOS L2TP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FCF-CA61-1285-FBD2-613A5984A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OS – Layer 2 Tunneling Protocol (L2TP/IPsec)</a:t>
            </a:r>
          </a:p>
          <a:p>
            <a:pPr lvl="1"/>
            <a:r>
              <a:rPr lang="en-US" dirty="0"/>
              <a:t>System Preferences </a:t>
            </a:r>
            <a:r>
              <a:rPr lang="en-US" dirty="0">
                <a:sym typeface="Wingdings" panose="05000000000000000000" pitchFamily="2" charset="2"/>
              </a:rPr>
              <a:t> Network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Three dots in lower right corner  Add VPN Config  L2TP over IPSec</a:t>
            </a:r>
            <a:endParaRPr lang="en-US" dirty="0"/>
          </a:p>
          <a:p>
            <a:pPr lvl="1"/>
            <a:r>
              <a:rPr lang="en-US" dirty="0"/>
              <a:t>Give it a name: EUP-CS VPN</a:t>
            </a:r>
          </a:p>
          <a:p>
            <a:pPr lvl="1"/>
            <a:r>
              <a:rPr lang="en-US" dirty="0"/>
              <a:t>Server address: 147.64.2.12 (vpn.cs.edinboro.edu or </a:t>
            </a:r>
            <a:r>
              <a:rPr lang="en-US" dirty="0" err="1"/>
              <a:t>vpn.ultrastuff.net</a:t>
            </a:r>
            <a:endParaRPr lang="en-US" dirty="0"/>
          </a:p>
          <a:p>
            <a:pPr lvl="1"/>
            <a:r>
              <a:rPr lang="en-US" dirty="0"/>
              <a:t>Pre-Shared Key: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Connect on the VPN network!</a:t>
            </a:r>
          </a:p>
          <a:p>
            <a:pPr lvl="1"/>
            <a:r>
              <a:rPr lang="en-US" dirty="0"/>
              <a:t>You may need to enable the option to tunnel all traffic through the VPN…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CADA5-0FC3-6A04-4E66-F7EA69D3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ACE84-C9EB-E357-2F45-1D63E2E2C986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5" name="Picture 2" descr="VPN - fast proxy + secure - Apps on ...">
            <a:extLst>
              <a:ext uri="{FF2B5EF4-FFF2-40B4-BE49-F238E27FC236}">
                <a16:creationId xmlns:a16="http://schemas.microsoft.com/office/drawing/2014/main" id="{5ADB2D46-71A5-E238-ED35-8DDDF782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43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50207-8129-17C1-A8DA-849F0126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AB69-7444-4FBE-37DD-398D2EB1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0776" cy="1450757"/>
          </a:xfrm>
        </p:spPr>
        <p:txBody>
          <a:bodyPr/>
          <a:lstStyle/>
          <a:p>
            <a:r>
              <a:rPr lang="en-US" dirty="0"/>
              <a:t>Create a VPN Connection – </a:t>
            </a:r>
            <a:r>
              <a:rPr lang="en-US" sz="3200" dirty="0"/>
              <a:t>Chromebook L2TP/IPsec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EB7A-0D12-F419-CE4F-BB3483FB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r>
              <a:rPr lang="en-US" dirty="0"/>
              <a:t>Chromebook – Layer 2 Tunneling Protocol (L2TP/IPsec)</a:t>
            </a:r>
          </a:p>
          <a:p>
            <a:pPr lvl="1"/>
            <a:r>
              <a:rPr lang="en-US" dirty="0"/>
              <a:t>Settings</a:t>
            </a:r>
            <a:r>
              <a:rPr lang="en-US" dirty="0">
                <a:sym typeface="Wingdings" panose="05000000000000000000" pitchFamily="2" charset="2"/>
              </a:rPr>
              <a:t> Network</a:t>
            </a:r>
          </a:p>
          <a:p>
            <a:pPr lvl="1"/>
            <a:r>
              <a:rPr lang="en-US" dirty="0"/>
              <a:t>Add built-in VPN </a:t>
            </a:r>
            <a:r>
              <a:rPr lang="en-US" dirty="0">
                <a:sym typeface="Wingdings" panose="05000000000000000000" pitchFamily="2" charset="2"/>
              </a:rPr>
              <a:t> Add connection</a:t>
            </a:r>
          </a:p>
          <a:p>
            <a:pPr lvl="1"/>
            <a:r>
              <a:rPr lang="en-US" dirty="0"/>
              <a:t>Give it a name: EUP-CS VPN</a:t>
            </a:r>
          </a:p>
          <a:p>
            <a:pPr lvl="1"/>
            <a:r>
              <a:rPr lang="en-US" dirty="0"/>
              <a:t>Authentication type: Pre-shared key</a:t>
            </a:r>
          </a:p>
          <a:p>
            <a:pPr lvl="1"/>
            <a:r>
              <a:rPr lang="en-US" dirty="0"/>
              <a:t>Server hostname: 147.64.2.12 (vpn.cs.edinboro.edu or vpn.ultrastuff.net)</a:t>
            </a:r>
          </a:p>
          <a:p>
            <a:pPr lvl="1"/>
            <a:r>
              <a:rPr lang="en-US" dirty="0"/>
              <a:t>Pre-Shared Key: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Connect on the VPN network!</a:t>
            </a:r>
          </a:p>
          <a:p>
            <a:pPr lvl="1"/>
            <a:r>
              <a:rPr lang="en-US" dirty="0"/>
              <a:t>You may need to enable the option to tunnel all traffic through the VPN…</a:t>
            </a:r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https://support.google.com/chromebook/answer/1282338?hl=en#zippy=%2Cltpipsec-vpn-support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C1139-07FD-7BA6-CC4C-95DE2B0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2" descr="VPN - fast proxy + secure - Apps on ...">
            <a:extLst>
              <a:ext uri="{FF2B5EF4-FFF2-40B4-BE49-F238E27FC236}">
                <a16:creationId xmlns:a16="http://schemas.microsoft.com/office/drawing/2014/main" id="{AFC78D7B-E808-56E2-6FD9-AC499BA9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3E2A7-5CDB-6785-EFC4-24E7FCA45241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</p:spTree>
    <p:extLst>
      <p:ext uri="{BB962C8B-B14F-4D97-AF65-F5344CB8AC3E}">
        <p14:creationId xmlns:p14="http://schemas.microsoft.com/office/powerpoint/2010/main" val="1118614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C328-9351-AA5D-099D-9398DE1B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AE84-352A-6E7F-143C-2A8EFE7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0776" cy="1450757"/>
          </a:xfrm>
        </p:spPr>
        <p:txBody>
          <a:bodyPr/>
          <a:lstStyle/>
          <a:p>
            <a:r>
              <a:rPr lang="en-US" dirty="0"/>
              <a:t>Connect to CS VPN with a SSH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0BAD-2B0D-A340-4EF1-3518E18C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r>
              <a:rPr lang="en-US" dirty="0"/>
              <a:t>Open a command prompt terminal</a:t>
            </a:r>
          </a:p>
          <a:p>
            <a:pPr lvl="2"/>
            <a:r>
              <a:rPr lang="en-US" dirty="0"/>
              <a:t>In Windows, a </a:t>
            </a:r>
            <a:r>
              <a:rPr lang="en-US" dirty="0" err="1"/>
              <a:t>cmd</a:t>
            </a:r>
            <a:r>
              <a:rPr lang="en-US" dirty="0"/>
              <a:t> shell or </a:t>
            </a:r>
            <a:r>
              <a:rPr lang="en-US" dirty="0" err="1"/>
              <a:t>powershell</a:t>
            </a:r>
            <a:endParaRPr lang="en-US" dirty="0"/>
          </a:p>
          <a:p>
            <a:pPr lvl="2"/>
            <a:r>
              <a:rPr lang="en-US" dirty="0"/>
              <a:t>In Linux, your default command line shell</a:t>
            </a:r>
          </a:p>
          <a:p>
            <a:pPr lvl="1"/>
            <a:r>
              <a:rPr lang="en-US" dirty="0"/>
              <a:t>SSH to the server </a:t>
            </a:r>
            <a:r>
              <a:rPr lang="en-US" dirty="0" err="1"/>
              <a:t>jpatalon.cs.edinboro.edu</a:t>
            </a:r>
            <a:r>
              <a:rPr lang="en-US" dirty="0"/>
              <a:t> on port 54321</a:t>
            </a:r>
          </a:p>
          <a:p>
            <a:pPr lvl="2"/>
            <a:r>
              <a:rPr lang="en-US" dirty="0"/>
              <a:t>You will need to use the format of </a:t>
            </a:r>
            <a:r>
              <a:rPr lang="en-US" dirty="0" err="1"/>
              <a:t>username@jpatalon.cs.edinboro.edu</a:t>
            </a:r>
            <a:r>
              <a:rPr lang="en-US" dirty="0"/>
              <a:t> to specify the </a:t>
            </a:r>
            <a:br>
              <a:rPr lang="en-US" dirty="0"/>
            </a:br>
            <a:r>
              <a:rPr lang="en-US" dirty="0"/>
              <a:t>correct username when connecting!</a:t>
            </a:r>
          </a:p>
          <a:p>
            <a:pPr lvl="2"/>
            <a:r>
              <a:rPr lang="en-US" dirty="0"/>
              <a:t>The username and password are contained in the credentials file within D2L</a:t>
            </a:r>
          </a:p>
          <a:p>
            <a:pPr lvl="1"/>
            <a:r>
              <a:rPr lang="en-US" dirty="0"/>
              <a:t>Example connection commands</a:t>
            </a:r>
          </a:p>
          <a:p>
            <a:pPr lvl="2"/>
            <a:r>
              <a:rPr lang="en-US" dirty="0"/>
              <a:t>ssh </a:t>
            </a:r>
            <a:r>
              <a:rPr lang="en-US" dirty="0" err="1"/>
              <a:t>user@jpatalon.cs.edinboro.edu</a:t>
            </a:r>
            <a:r>
              <a:rPr lang="en-US" dirty="0"/>
              <a:t> -p 54321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C70C8-92D5-5CF4-0C92-A08F88B0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2" descr="VPN - fast proxy + secure - Apps on ...">
            <a:extLst>
              <a:ext uri="{FF2B5EF4-FFF2-40B4-BE49-F238E27FC236}">
                <a16:creationId xmlns:a16="http://schemas.microsoft.com/office/drawing/2014/main" id="{25E9DC09-3D78-20DA-CC51-966017E4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692A3-7A2B-5583-EF7E-65131F088A5B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3B1A3-761C-2E7E-9CD8-CE3440EA640F}"/>
              </a:ext>
            </a:extLst>
          </p:cNvPr>
          <p:cNvSpPr/>
          <p:nvPr/>
        </p:nvSpPr>
        <p:spPr>
          <a:xfrm>
            <a:off x="1097280" y="5411244"/>
            <a:ext cx="84082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sh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cs_student@jpatalon.cs.edinboro.edu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–p 54321</a:t>
            </a:r>
          </a:p>
        </p:txBody>
      </p:sp>
    </p:spTree>
    <p:extLst>
      <p:ext uri="{BB962C8B-B14F-4D97-AF65-F5344CB8AC3E}">
        <p14:creationId xmlns:p14="http://schemas.microsoft.com/office/powerpoint/2010/main" val="288092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8F58-578F-A78D-B528-7D9ACA2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11DE-0402-0B15-8748-82756E1C5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about file listings/permissions/ownership/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Short answer questions about DNS terminology</a:t>
            </a:r>
          </a:p>
          <a:p>
            <a:r>
              <a:rPr lang="en-US" dirty="0"/>
              <a:t>DNS SOA/WHOIS value lookups</a:t>
            </a:r>
          </a:p>
          <a:p>
            <a:r>
              <a:rPr lang="en-US" dirty="0"/>
              <a:t>Classful and Classless IP address examples</a:t>
            </a:r>
          </a:p>
          <a:p>
            <a:r>
              <a:rPr lang="en-US" dirty="0"/>
              <a:t>DNS record examples</a:t>
            </a:r>
          </a:p>
          <a:p>
            <a:r>
              <a:rPr lang="en-US" dirty="0"/>
              <a:t>Due February 19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>
                <a:hlinkClick r:id="rId2"/>
              </a:rPr>
              <a:t>https://jpatalon.cs.edinboro.edu/ecsc325/Assignment%205.pdf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16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1548"/>
          </a:xfrm>
        </p:spPr>
        <p:txBody>
          <a:bodyPr>
            <a:normAutofit/>
          </a:bodyPr>
          <a:lstStyle/>
          <a:p>
            <a:r>
              <a:rPr lang="en-US" dirty="0"/>
              <a:t>Install PHP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New </a:t>
            </a:r>
            <a:r>
              <a:rPr lang="en-US" dirty="0" err="1"/>
              <a:t>php</a:t>
            </a:r>
            <a:r>
              <a:rPr lang="en-US" dirty="0"/>
              <a:t>-fpm service is installed!</a:t>
            </a:r>
          </a:p>
          <a:p>
            <a:pPr lvl="1"/>
            <a:r>
              <a:rPr lang="en-US" dirty="0"/>
              <a:t>Main PHP configuration file located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/php.ini</a:t>
            </a:r>
          </a:p>
          <a:p>
            <a:pPr lvl="1"/>
            <a:r>
              <a:rPr lang="en-US" dirty="0"/>
              <a:t>PHP adds a configuration file to Apache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conf.modules.d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/10-php.conf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Apache needs restarted to pick up new config file!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 new document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&lt;?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?&gt;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Open new </a:t>
            </a:r>
            <a:r>
              <a:rPr lang="en-US" dirty="0" err="1">
                <a:cs typeface="Courier New" panose="02070309020205020404" pitchFamily="49" charset="0"/>
              </a:rPr>
              <a:t>php</a:t>
            </a:r>
            <a:r>
              <a:rPr lang="en-US" dirty="0">
                <a:cs typeface="Courier New" panose="02070309020205020404" pitchFamily="49" charset="0"/>
              </a:rPr>
              <a:t> web page:</a:t>
            </a:r>
            <a:endParaRPr lang="en-US" sz="20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VM’s: </a:t>
            </a:r>
            <a:r>
              <a:rPr lang="en-US" sz="1600" u="sng" dirty="0">
                <a:cs typeface="Courier New" panose="02070309020205020404" pitchFamily="49" charset="0"/>
              </a:rPr>
              <a:t>http://ecsc325-1##.</a:t>
            </a:r>
            <a:r>
              <a:rPr lang="en-US" sz="1600" u="sng" dirty="0" err="1">
                <a:cs typeface="Courier New" panose="02070309020205020404" pitchFamily="49" charset="0"/>
              </a:rPr>
              <a:t>cs.edinboro.edu</a:t>
            </a:r>
            <a:r>
              <a:rPr lang="en-US" sz="1600" u="sng" dirty="0">
                <a:cs typeface="Courier New" panose="02070309020205020404" pitchFamily="49" charset="0"/>
              </a:rPr>
              <a:t>/index.php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859F3-F175-4A97-C261-7CC0A5573E75}"/>
              </a:ext>
            </a:extLst>
          </p:cNvPr>
          <p:cNvSpPr/>
          <p:nvPr/>
        </p:nvSpPr>
        <p:spPr>
          <a:xfrm rot="345862">
            <a:off x="8426664" y="1950850"/>
            <a:ext cx="2165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-fpm</a:t>
            </a:r>
            <a:b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service!</a:t>
            </a:r>
          </a:p>
        </p:txBody>
      </p:sp>
    </p:spTree>
    <p:extLst>
      <p:ext uri="{BB962C8B-B14F-4D97-AF65-F5344CB8AC3E}">
        <p14:creationId xmlns:p14="http://schemas.microsoft.com/office/powerpoint/2010/main" val="232236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Change Default Index Page</a:t>
            </a:r>
          </a:p>
          <a:p>
            <a:pPr lvl="1"/>
            <a:r>
              <a:rPr lang="en-US" dirty="0"/>
              <a:t>Edit apache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dirty="0"/>
              <a:t> setting, change to below: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index.html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Apache needs restarted (again) to pick up changed </a:t>
            </a:r>
            <a:r>
              <a:rPr lang="en-US" dirty="0" err="1">
                <a:cs typeface="Courier New" panose="02070309020205020404" pitchFamily="49" charset="0"/>
              </a:rPr>
              <a:t>config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Disable </a:t>
            </a:r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?!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Edit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/php.ini</a:t>
            </a:r>
            <a:r>
              <a:rPr lang="en-US" dirty="0">
                <a:cs typeface="Courier New" panose="02070309020205020404" pitchFamily="49" charset="0"/>
              </a:rPr>
              <a:t> file, add </a:t>
            </a:r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 to </a:t>
            </a:r>
            <a:r>
              <a:rPr lang="en-US" dirty="0" err="1">
                <a:cs typeface="Courier New" panose="02070309020205020404" pitchFamily="49" charset="0"/>
              </a:rPr>
              <a:t>disable_functions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disable_functions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phpinfo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Restart </a:t>
            </a:r>
            <a:r>
              <a:rPr lang="en-US" dirty="0" err="1">
                <a:cs typeface="Courier New" panose="02070309020205020404" pitchFamily="49" charset="0"/>
              </a:rPr>
              <a:t>php</a:t>
            </a:r>
            <a:r>
              <a:rPr lang="en-US" dirty="0">
                <a:cs typeface="Courier New" panose="02070309020205020404" pitchFamily="49" charset="0"/>
              </a:rPr>
              <a:t>-fpm service</a:t>
            </a:r>
          </a:p>
          <a:p>
            <a:pPr lvl="2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-fpm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Refresh Website</a:t>
            </a:r>
          </a:p>
          <a:p>
            <a:pPr lvl="1"/>
            <a:r>
              <a:rPr lang="en-US" u="sng" dirty="0">
                <a:cs typeface="Courier New" panose="02070309020205020404" pitchFamily="49" charset="0"/>
              </a:rPr>
              <a:t>Re-enable</a:t>
            </a:r>
            <a:r>
              <a:rPr lang="en-US" dirty="0">
                <a:cs typeface="Courier New" panose="02070309020205020404" pitchFamily="49" charset="0"/>
              </a:rPr>
              <a:t>, restart </a:t>
            </a:r>
            <a:r>
              <a:rPr lang="en-US" dirty="0" err="1">
                <a:cs typeface="Courier New" panose="02070309020205020404" pitchFamily="49" charset="0"/>
              </a:rPr>
              <a:t>php</a:t>
            </a:r>
            <a:r>
              <a:rPr lang="en-US" dirty="0">
                <a:cs typeface="Courier New" panose="02070309020205020404" pitchFamily="49" charset="0"/>
              </a:rPr>
              <a:t>-fpm, and refresh page again</a:t>
            </a:r>
          </a:p>
          <a:p>
            <a:pPr lvl="2"/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 can be considered a security risk, but </a:t>
            </a:r>
            <a:r>
              <a:rPr lang="en-US" u="sng" dirty="0">
                <a:cs typeface="Courier New" panose="02070309020205020404" pitchFamily="49" charset="0"/>
              </a:rPr>
              <a:t>we want it enabled for now!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sz="1600" dirty="0">
              <a:cs typeface="Courier New" panose="02070309020205020404" pitchFamily="49" charset="0"/>
            </a:endParaRP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2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MariaDB</a:t>
            </a:r>
            <a:r>
              <a:rPr lang="en-US" dirty="0"/>
              <a:t> – A fork of MySQL, intended as a drop in replacement</a:t>
            </a:r>
          </a:p>
          <a:p>
            <a:r>
              <a:rPr lang="en-US" dirty="0"/>
              <a:t>Install </a:t>
            </a:r>
            <a:r>
              <a:rPr lang="en-US" dirty="0" err="1"/>
              <a:t>MariaDB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r>
              <a:rPr lang="en-US" dirty="0"/>
              <a:t>Start and enable </a:t>
            </a:r>
            <a:r>
              <a:rPr lang="en-US" dirty="0" err="1"/>
              <a:t>MariaDB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Secure the </a:t>
            </a:r>
            <a:r>
              <a:rPr lang="en-US" dirty="0" err="1">
                <a:cs typeface="Courier New" panose="02070309020205020404" pitchFamily="49" charset="0"/>
              </a:rPr>
              <a:t>MariaDB</a:t>
            </a:r>
            <a:r>
              <a:rPr lang="en-US" dirty="0">
                <a:cs typeface="Courier New" panose="02070309020205020404" pitchFamily="49" charset="0"/>
              </a:rPr>
              <a:t>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mysql_secure_installation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Set root password, remove anonymous users, disallow root remote login,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remove test database, reload privileges.</a:t>
            </a:r>
          </a:p>
          <a:p>
            <a:r>
              <a:rPr lang="en-US" dirty="0">
                <a:cs typeface="Courier New" panose="02070309020205020404" pitchFamily="49" charset="0"/>
              </a:rPr>
              <a:t>Log in to </a:t>
            </a:r>
            <a:r>
              <a:rPr lang="en-US" dirty="0" err="1">
                <a:cs typeface="Courier New" panose="02070309020205020404" pitchFamily="49" charset="0"/>
              </a:rPr>
              <a:t>MariaDB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–u root –p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69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12780" cy="4486486"/>
          </a:xfrm>
        </p:spPr>
        <p:txBody>
          <a:bodyPr>
            <a:normAutofit/>
          </a:bodyPr>
          <a:lstStyle/>
          <a:p>
            <a:r>
              <a:rPr lang="en-US" dirty="0"/>
              <a:t>Virtual hosts have been created for each student</a:t>
            </a:r>
          </a:p>
          <a:p>
            <a:r>
              <a:rPr lang="en-US" dirty="0"/>
              <a:t>31## Virtual hosts use a CNAME DNS records to point to student’s records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3125.megastuff.biz      canonical name = ecsc325-125.cs.edinboro.edu.</a:t>
            </a:r>
          </a:p>
          <a:p>
            <a:r>
              <a:rPr lang="en-US" dirty="0">
                <a:cs typeface="Courier New" panose="02070309020205020404" pitchFamily="49" charset="0"/>
              </a:rPr>
              <a:t>1## Virtual hosts use A record to IP address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Name:   125.megastuff.biz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Address: 147.64.243.125</a:t>
            </a:r>
          </a:p>
          <a:p>
            <a:r>
              <a:rPr lang="en-US" dirty="0"/>
              <a:t>VM’s: </a:t>
            </a:r>
            <a:r>
              <a:rPr lang="en-US" dirty="0">
                <a:hlinkClick r:id="rId2"/>
              </a:rPr>
              <a:t>http://1##.megastuff.biz</a:t>
            </a:r>
            <a:r>
              <a:rPr lang="en-US" dirty="0"/>
              <a:t> and </a:t>
            </a:r>
            <a:r>
              <a:rPr lang="en-US" dirty="0">
                <a:hlinkClick r:id="rId2"/>
              </a:rPr>
              <a:t>http://31##.megastuff.biz</a:t>
            </a:r>
            <a:endParaRPr lang="en-US" dirty="0"/>
          </a:p>
          <a:p>
            <a:pPr lvl="2"/>
            <a:r>
              <a:rPr lang="en-US" sz="1600" dirty="0"/>
              <a:t>NUMBER is 01-25 (ex: 101-125 and 3101-3125)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hlinkClick r:id="rId3"/>
              </a:rPr>
              <a:t>http://125.megastuff.biz</a:t>
            </a:r>
            <a:r>
              <a:rPr lang="en-US" sz="1600" dirty="0"/>
              <a:t> and </a:t>
            </a:r>
            <a:r>
              <a:rPr lang="en-US" sz="1600" dirty="0">
                <a:hlinkClick r:id="rId4"/>
              </a:rPr>
              <a:t>http://3125.megastuff.biz</a:t>
            </a:r>
            <a:br>
              <a:rPr lang="en-US" sz="1600" dirty="0"/>
            </a:br>
            <a:r>
              <a:rPr lang="en-US" sz="1600" dirty="0"/>
              <a:t>points to </a:t>
            </a:r>
            <a:r>
              <a:rPr lang="en-US" sz="1600" dirty="0">
                <a:hlinkClick r:id="rId5"/>
              </a:rPr>
              <a:t>http://ecsc325-125.cs.edinboro.edu</a:t>
            </a:r>
            <a:endParaRPr lang="en-US" sz="1600" dirty="0"/>
          </a:p>
          <a:p>
            <a:pPr lvl="1"/>
            <a:r>
              <a:rPr lang="en-US" dirty="0"/>
              <a:t>Make note of your virtual hosts!</a:t>
            </a:r>
          </a:p>
          <a:p>
            <a:pPr lvl="1"/>
            <a:r>
              <a:rPr lang="en-US" dirty="0"/>
              <a:t>Remember, direct VM connections only work on CS network!</a:t>
            </a:r>
          </a:p>
          <a:p>
            <a:pPr lvl="2"/>
            <a:r>
              <a:rPr lang="en-US" dirty="0"/>
              <a:t>Must connect through VPN!</a:t>
            </a:r>
          </a:p>
        </p:txBody>
      </p:sp>
      <p:pic>
        <p:nvPicPr>
          <p:cNvPr id="102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2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BE80-2840-CCE2-2061-B4313236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 Line Text 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C3D0A-1C94-C0A6-7A21-72BA34C1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6900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 – visual editor – command driven text based editor</a:t>
            </a:r>
          </a:p>
          <a:p>
            <a:pPr lvl="1"/>
            <a:r>
              <a:rPr lang="en-US" dirty="0"/>
              <a:t>Also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lang="en-US" dirty="0"/>
              <a:t> – vi improved!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i</a:t>
            </a:r>
            <a:r>
              <a:rPr lang="en-US" dirty="0"/>
              <a:t> to switch to insert mode, esc to return to command mode</a:t>
            </a:r>
          </a:p>
          <a:p>
            <a:pPr lvl="2"/>
            <a:r>
              <a:rPr lang="en-US" dirty="0"/>
              <a:t>--INSERT– displayed at the bottom of the screen while in insert mode</a:t>
            </a:r>
          </a:p>
          <a:p>
            <a:pPr lvl="1"/>
            <a:r>
              <a:rPr lang="en-US" dirty="0"/>
              <a:t>Type command :</a:t>
            </a:r>
            <a:r>
              <a:rPr lang="en-US" dirty="0" err="1"/>
              <a:t>wq</a:t>
            </a:r>
            <a:r>
              <a:rPr lang="en-US" dirty="0"/>
              <a:t>! to save and close the file (write and quit)</a:t>
            </a:r>
          </a:p>
          <a:p>
            <a:pPr lvl="1"/>
            <a:r>
              <a:rPr lang="en-US" dirty="0"/>
              <a:t>Most popular Unix/Linux editor - Default editor in Linux, installed on all distros/flavors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/>
              <a:t> – simple text editor</a:t>
            </a:r>
          </a:p>
          <a:p>
            <a:pPr lvl="1"/>
            <a:r>
              <a:rPr lang="en-US" dirty="0"/>
              <a:t>Caret symbol represents control button (^X = </a:t>
            </a:r>
            <a:r>
              <a:rPr lang="en-US" dirty="0" err="1"/>
              <a:t>crtl+x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^X = exit</a:t>
            </a:r>
          </a:p>
          <a:p>
            <a:pPr lvl="2"/>
            <a:r>
              <a:rPr lang="en-US" dirty="0"/>
              <a:t>^O = write out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en-US" dirty="0"/>
              <a:t> – graphical editor similar to Windows Notepad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/>
              <a:t> – another simple editor, no longer available?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Vim (text editor) - Wikipedia">
            <a:extLst>
              <a:ext uri="{FF2B5EF4-FFF2-40B4-BE49-F238E27FC236}">
                <a16:creationId xmlns:a16="http://schemas.microsoft.com/office/drawing/2014/main" id="{04B49549-F402-788E-4CA7-EFFC65FA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458" y="3912185"/>
            <a:ext cx="2060024" cy="20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47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en-US" dirty="0"/>
              <a:t>Before creating virtual hosts, we need to explicitly</a:t>
            </a:r>
            <a:br>
              <a:rPr lang="en-US" dirty="0"/>
            </a:br>
            <a:r>
              <a:rPr lang="en-US" dirty="0"/>
              <a:t>set our default host!</a:t>
            </a:r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/00-localhost.conf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ecsc325-1##.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cs.edinboro.edu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/www/html"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This will ensure that traffic to the default hostname or</a:t>
            </a:r>
            <a:br>
              <a:rPr lang="en-US" dirty="0"/>
            </a:br>
            <a:r>
              <a:rPr lang="en-US" dirty="0"/>
              <a:t>server IP go to the default location</a:t>
            </a:r>
          </a:p>
          <a:p>
            <a:pPr lvl="1"/>
            <a:r>
              <a:rPr lang="en-US" dirty="0"/>
              <a:t>Restart apache to apply new configuration file</a:t>
            </a:r>
          </a:p>
          <a:p>
            <a:pPr lvl="2"/>
            <a:r>
              <a:rPr lang="en-US" dirty="0"/>
              <a:t>We shouldn’t notice anything different on our website yet…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ecsc325-1##.cs.edinboro.edu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72114">
            <a:off x="7370293" y="1959927"/>
            <a:ext cx="4597076" cy="1337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62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en-US" dirty="0"/>
              <a:t>Create the </a:t>
            </a:r>
            <a:r>
              <a:rPr lang="en-US" dirty="0">
                <a:hlinkClick r:id="rId2"/>
              </a:rPr>
              <a:t>http://31##.megastuff.biz</a:t>
            </a:r>
            <a:r>
              <a:rPr lang="en-US" dirty="0"/>
              <a:t> virtual host</a:t>
            </a:r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/31##.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31##.megastuff.biz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"/var/www/31##"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lvl="1"/>
            <a:r>
              <a:rPr lang="en-US" dirty="0"/>
              <a:t>Create the 31## folder mentioned above!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</a:t>
            </a:r>
          </a:p>
          <a:p>
            <a:pPr lvl="1"/>
            <a:r>
              <a:rPr lang="en-US" dirty="0"/>
              <a:t>Create an index page in for the new virtual host!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Hello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/www/31##/index.html</a:t>
            </a:r>
          </a:p>
          <a:p>
            <a:pPr lvl="1"/>
            <a:r>
              <a:rPr lang="en-US" dirty="0"/>
              <a:t>Restart Apache and check if it worked!</a:t>
            </a:r>
          </a:p>
          <a:p>
            <a:pPr lvl="2"/>
            <a:r>
              <a:rPr lang="en-US" dirty="0"/>
              <a:t>Visit </a:t>
            </a:r>
            <a:r>
              <a:rPr lang="en-US" dirty="0">
                <a:hlinkClick r:id="rId2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Validate our old site still works – should display </a:t>
            </a:r>
            <a:r>
              <a:rPr lang="en-US" dirty="0" err="1"/>
              <a:t>phpinfo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3"/>
              </a:rPr>
              <a:t>http://ecsc325-1##.cs.edinboro.edu</a:t>
            </a:r>
            <a:endParaRPr lang="en-US" dirty="0"/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4"/>
              </a:rPr>
              <a:t>http://147.64.243.1##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72114">
            <a:off x="7370293" y="1959927"/>
            <a:ext cx="4597076" cy="1337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</p:spTree>
    <p:extLst>
      <p:ext uri="{BB962C8B-B14F-4D97-AF65-F5344CB8AC3E}">
        <p14:creationId xmlns:p14="http://schemas.microsoft.com/office/powerpoint/2010/main" val="777096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Create the </a:t>
            </a:r>
            <a:r>
              <a:rPr lang="en-US" dirty="0">
                <a:hlinkClick r:id="rId2"/>
              </a:rPr>
              <a:t>http://31##.megastuff.biz:81</a:t>
            </a:r>
            <a:r>
              <a:rPr lang="en-US" dirty="0"/>
              <a:t> virtual host</a:t>
            </a:r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/31##p81.conf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*:81&gt;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31##.megastuff.biz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"/var/www/31##p81"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lvl="1"/>
            <a:r>
              <a:rPr lang="en-US" dirty="0"/>
              <a:t>Create the 31## folder mentioned above!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/www/31##p81</a:t>
            </a:r>
          </a:p>
          <a:p>
            <a:pPr lvl="1"/>
            <a:r>
              <a:rPr lang="en-US" dirty="0"/>
              <a:t>Create an index page in for the new virtual host!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Hey there port 81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/www/31##p81/index.html</a:t>
            </a:r>
          </a:p>
          <a:p>
            <a:pPr lvl="1"/>
            <a:r>
              <a:rPr lang="en-US" dirty="0"/>
              <a:t>Have to add a statement to allow listening on port 81!</a:t>
            </a:r>
          </a:p>
          <a:p>
            <a:pPr lvl="2"/>
            <a:r>
              <a:rPr lang="en-US" dirty="0"/>
              <a:t>Details on the next slide!  Yay!</a:t>
            </a:r>
          </a:p>
          <a:p>
            <a:pPr lvl="2"/>
            <a:r>
              <a:rPr lang="en-US" dirty="0"/>
              <a:t>Don’t forget to restart apache after changing .conf files!</a:t>
            </a:r>
          </a:p>
          <a:p>
            <a:pPr lvl="3"/>
            <a:r>
              <a:rPr lang="en-US" dirty="0" err="1"/>
              <a:t>systemctl</a:t>
            </a:r>
            <a:r>
              <a:rPr lang="en-US" dirty="0"/>
              <a:t> restart httpd</a:t>
            </a:r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72114">
            <a:off x="7370293" y="1959927"/>
            <a:ext cx="4597076" cy="1337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</p:spTree>
    <p:extLst>
      <p:ext uri="{BB962C8B-B14F-4D97-AF65-F5344CB8AC3E}">
        <p14:creationId xmlns:p14="http://schemas.microsoft.com/office/powerpoint/2010/main" val="3889149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Create the </a:t>
            </a:r>
            <a:r>
              <a:rPr lang="en-US" dirty="0">
                <a:hlinkClick r:id="rId2"/>
              </a:rPr>
              <a:t>http://31##.megastuff.biz:81</a:t>
            </a:r>
            <a:r>
              <a:rPr lang="en-US" dirty="0"/>
              <a:t> virtual host</a:t>
            </a:r>
          </a:p>
          <a:p>
            <a:pPr lvl="1"/>
            <a:r>
              <a:rPr lang="en-US" dirty="0"/>
              <a:t>We have to also edit our main </a:t>
            </a:r>
            <a:r>
              <a:rPr lang="en-US" dirty="0" err="1"/>
              <a:t>httpd.conf</a:t>
            </a:r>
            <a:r>
              <a:rPr lang="en-US" dirty="0"/>
              <a:t> file to listen on port 81!</a:t>
            </a:r>
          </a:p>
          <a:p>
            <a:pPr lvl="2"/>
            <a:r>
              <a:rPr lang="en-US" sz="1800" dirty="0"/>
              <a:t>Edit the file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httpd</a:t>
            </a:r>
            <a:r>
              <a:rPr lang="en-US" sz="1800" dirty="0"/>
              <a:t>/</a:t>
            </a:r>
            <a:r>
              <a:rPr lang="en-US" sz="1800" dirty="0" err="1"/>
              <a:t>conf</a:t>
            </a:r>
            <a:r>
              <a:rPr lang="en-US" sz="1800" dirty="0"/>
              <a:t>/</a:t>
            </a:r>
            <a:r>
              <a:rPr lang="en-US" sz="1800" dirty="0" err="1"/>
              <a:t>httpd.conf</a:t>
            </a:r>
            <a:r>
              <a:rPr lang="en-US" sz="1800" dirty="0"/>
              <a:t> and add this line</a:t>
            </a:r>
            <a:br>
              <a:rPr lang="en-US" sz="1800" dirty="0"/>
            </a:br>
            <a:r>
              <a:rPr lang="en-US" sz="1800" dirty="0"/>
              <a:t>below the “Listen 80” line:</a:t>
            </a:r>
          </a:p>
          <a:p>
            <a:pPr lvl="3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Listen 81</a:t>
            </a:r>
          </a:p>
          <a:p>
            <a:pPr lvl="3"/>
            <a:r>
              <a:rPr lang="en-US" sz="1800" dirty="0">
                <a:cs typeface="Courier New" panose="02070309020205020404" pitchFamily="49" charset="0"/>
              </a:rPr>
              <a:t>It should look like this when done:</a:t>
            </a: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Restart Apache and check if it worked!</a:t>
            </a:r>
          </a:p>
          <a:p>
            <a:pPr lvl="2"/>
            <a:r>
              <a:rPr lang="en-US" dirty="0"/>
              <a:t>Visit </a:t>
            </a:r>
            <a:r>
              <a:rPr lang="en-US" dirty="0">
                <a:hlinkClick r:id="rId2"/>
              </a:rPr>
              <a:t>http://31##.megastuff.biz:81</a:t>
            </a:r>
            <a:endParaRPr lang="en-US" dirty="0"/>
          </a:p>
          <a:p>
            <a:pPr lvl="1"/>
            <a:r>
              <a:rPr lang="en-US" dirty="0"/>
              <a:t>Validate our old sites still work – should still display </a:t>
            </a:r>
            <a:r>
              <a:rPr lang="en-US" dirty="0" err="1"/>
              <a:t>phpinfo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3"/>
              </a:rPr>
              <a:t>http://ecsc325-1##.cs.edinboro.edu</a:t>
            </a:r>
            <a:endParaRPr lang="en-US" dirty="0"/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4"/>
              </a:rPr>
              <a:t>http://147.64.243.1##</a:t>
            </a:r>
            <a:endParaRPr lang="en-US" dirty="0"/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72114">
            <a:off x="7539024" y="2088328"/>
            <a:ext cx="4597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798" y="3742805"/>
            <a:ext cx="277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8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63350" cy="4485021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Install </a:t>
            </a:r>
            <a:r>
              <a:rPr lang="en-US" dirty="0" err="1">
                <a:cs typeface="Courier New" panose="02070309020205020404" pitchFamily="49" charset="0"/>
              </a:rPr>
              <a:t>nslookup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err="1">
                <a:cs typeface="Courier New" panose="02070309020205020404" pitchFamily="49" charset="0"/>
              </a:rPr>
              <a:t>whois</a:t>
            </a:r>
            <a:r>
              <a:rPr lang="en-US" dirty="0">
                <a:cs typeface="Courier New" panose="02070309020205020404" pitchFamily="49" charset="0"/>
              </a:rPr>
              <a:t>, and dig commands</a:t>
            </a:r>
          </a:p>
          <a:p>
            <a:r>
              <a:rPr lang="en-US" dirty="0">
                <a:cs typeface="Courier New" panose="02070309020205020404" pitchFamily="49" charset="0"/>
              </a:rPr>
              <a:t>Install Apache and create default web page</a:t>
            </a:r>
          </a:p>
          <a:p>
            <a:r>
              <a:rPr lang="en-US" dirty="0">
                <a:cs typeface="Courier New" panose="02070309020205020404" pitchFamily="49" charset="0"/>
              </a:rPr>
              <a:t>Use dig or </a:t>
            </a:r>
            <a:r>
              <a:rPr lang="en-US" dirty="0" err="1">
                <a:cs typeface="Courier New" panose="02070309020205020404" pitchFamily="49" charset="0"/>
              </a:rPr>
              <a:t>nslookup</a:t>
            </a:r>
            <a:r>
              <a:rPr lang="en-US" dirty="0">
                <a:cs typeface="Courier New" panose="02070309020205020404" pitchFamily="49" charset="0"/>
              </a:rPr>
              <a:t> to perform record lookups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Write data to specified /</a:t>
            </a:r>
            <a:r>
              <a:rPr lang="en-US" dirty="0" err="1">
                <a:cs typeface="Courier New" panose="02070309020205020404" pitchFamily="49" charset="0"/>
              </a:rPr>
              <a:t>tmp</a:t>
            </a:r>
            <a:r>
              <a:rPr lang="en-US" dirty="0">
                <a:cs typeface="Courier New" panose="02070309020205020404" pitchFamily="49" charset="0"/>
              </a:rPr>
              <a:t>/ files</a:t>
            </a:r>
          </a:p>
          <a:p>
            <a:r>
              <a:rPr lang="en-US" dirty="0">
                <a:cs typeface="Courier New" panose="02070309020205020404" pitchFamily="49" charset="0"/>
              </a:rPr>
              <a:t>Perform a long listing of files in /</a:t>
            </a:r>
            <a:r>
              <a:rPr lang="en-US" dirty="0" err="1">
                <a:cs typeface="Courier New" panose="02070309020205020404" pitchFamily="49" charset="0"/>
              </a:rPr>
              <a:t>etc</a:t>
            </a:r>
            <a:r>
              <a:rPr lang="en-US" dirty="0">
                <a:cs typeface="Courier New" panose="02070309020205020404" pitchFamily="49" charset="0"/>
              </a:rPr>
              <a:t>/httpd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Write data to specified /</a:t>
            </a:r>
            <a:r>
              <a:rPr lang="en-US" dirty="0" err="1">
                <a:cs typeface="Courier New" panose="02070309020205020404" pitchFamily="49" charset="0"/>
              </a:rPr>
              <a:t>tmp</a:t>
            </a:r>
            <a:r>
              <a:rPr lang="en-US" dirty="0">
                <a:cs typeface="Courier New" panose="02070309020205020404" pitchFamily="49" charset="0"/>
              </a:rPr>
              <a:t>/ files</a:t>
            </a:r>
          </a:p>
          <a:p>
            <a:r>
              <a:rPr lang="en-US" dirty="0">
                <a:cs typeface="Courier New" panose="02070309020205020404" pitchFamily="49" charset="0"/>
              </a:rPr>
              <a:t>Find the information for a </a:t>
            </a:r>
            <a:r>
              <a:rPr lang="en-US" dirty="0" err="1">
                <a:cs typeface="Courier New" panose="02070309020205020404" pitchFamily="49" charset="0"/>
              </a:rPr>
              <a:t>.net</a:t>
            </a:r>
            <a:r>
              <a:rPr lang="en-US" dirty="0">
                <a:cs typeface="Courier New" panose="02070309020205020404" pitchFamily="49" charset="0"/>
              </a:rPr>
              <a:t> TLD 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Write data to specified /</a:t>
            </a:r>
            <a:r>
              <a:rPr lang="en-US" dirty="0" err="1">
                <a:cs typeface="Courier New" panose="02070309020205020404" pitchFamily="49" charset="0"/>
              </a:rPr>
              <a:t>tmp</a:t>
            </a:r>
            <a:r>
              <a:rPr lang="en-US" dirty="0">
                <a:cs typeface="Courier New" panose="02070309020205020404" pitchFamily="49" charset="0"/>
              </a:rPr>
              <a:t>/ files</a:t>
            </a:r>
          </a:p>
          <a:p>
            <a:r>
              <a:rPr lang="en-US" dirty="0">
                <a:cs typeface="Courier New" panose="02070309020205020404" pitchFamily="49" charset="0"/>
              </a:rPr>
              <a:t>Update your system</a:t>
            </a:r>
          </a:p>
          <a:p>
            <a:r>
              <a:rPr lang="en-US" dirty="0">
                <a:cs typeface="Courier New" panose="02070309020205020404" pitchFamily="49" charset="0"/>
              </a:rPr>
              <a:t>Reboot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0236F-9B28-ED9D-C624-61356CD8F87D}"/>
              </a:ext>
            </a:extLst>
          </p:cNvPr>
          <p:cNvSpPr/>
          <p:nvPr/>
        </p:nvSpPr>
        <p:spPr>
          <a:xfrm rot="569989">
            <a:off x="7320446" y="2562954"/>
            <a:ext cx="3970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Assignment 6</a:t>
            </a:r>
          </a:p>
        </p:txBody>
      </p:sp>
    </p:spTree>
    <p:extLst>
      <p:ext uri="{BB962C8B-B14F-4D97-AF65-F5344CB8AC3E}">
        <p14:creationId xmlns:p14="http://schemas.microsoft.com/office/powerpoint/2010/main" val="902998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B70-B9CF-4C49-8388-AE07268B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IP address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1A77-A5D3-8249-B01D-AB6BB83F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4428"/>
          </a:xfrm>
        </p:spPr>
        <p:txBody>
          <a:bodyPr>
            <a:normAutofit/>
          </a:bodyPr>
          <a:lstStyle/>
          <a:p>
            <a:r>
              <a:rPr lang="en-US" dirty="0"/>
              <a:t>Consider the following CIDR mask: 147.64.242.128/23</a:t>
            </a:r>
          </a:p>
          <a:p>
            <a:pPr lvl="1"/>
            <a:r>
              <a:rPr lang="en-US" dirty="0"/>
              <a:t>Convert the IP address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10010011.01000000.11110010.10000000</a:t>
            </a:r>
          </a:p>
          <a:p>
            <a:pPr lvl="1"/>
            <a:r>
              <a:rPr lang="en-US" dirty="0"/>
              <a:t>Convert </a:t>
            </a:r>
            <a:r>
              <a:rPr lang="en-US" b="1" dirty="0"/>
              <a:t>netmask</a:t>
            </a:r>
            <a:r>
              <a:rPr lang="en-US" dirty="0"/>
              <a:t>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/23 = 255.255.254.0 = 11111111.11111111.11111110.00000000</a:t>
            </a:r>
          </a:p>
          <a:p>
            <a:pPr lvl="1"/>
            <a:r>
              <a:rPr lang="en-US" dirty="0"/>
              <a:t>Find the </a:t>
            </a:r>
            <a:r>
              <a:rPr lang="en-US" b="1" dirty="0"/>
              <a:t>opposite</a:t>
            </a:r>
            <a:r>
              <a:rPr lang="en-US" dirty="0"/>
              <a:t> binary netmask (the host portion - swap 1’s and 0’s)</a:t>
            </a:r>
          </a:p>
          <a:p>
            <a:pPr lvl="2"/>
            <a:r>
              <a:rPr lang="en-US" dirty="0"/>
              <a:t>11111111.11111111.11111110.00000000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00000000.00000000.00000001.11111111</a:t>
            </a:r>
          </a:p>
          <a:p>
            <a:pPr lvl="1"/>
            <a:r>
              <a:rPr lang="en-US" i="1" dirty="0"/>
              <a:t>Do bitwise </a:t>
            </a:r>
            <a:r>
              <a:rPr lang="en-US" b="1" i="1" dirty="0"/>
              <a:t>AND</a:t>
            </a:r>
            <a:r>
              <a:rPr lang="en-US" i="1" dirty="0"/>
              <a:t> on the binary IP and </a:t>
            </a:r>
            <a:r>
              <a:rPr lang="en-US" b="1" i="1" dirty="0"/>
              <a:t>netmask</a:t>
            </a:r>
            <a:r>
              <a:rPr lang="en-US" i="1" dirty="0"/>
              <a:t> to find </a:t>
            </a:r>
            <a:r>
              <a:rPr lang="en-US" b="1" i="1" dirty="0"/>
              <a:t>starting</a:t>
            </a:r>
            <a:r>
              <a:rPr lang="en-US" i="1" dirty="0"/>
              <a:t> IP: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IP Address: 10010011.01000000.11110010.10000000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Netmask: 11111111.11111111.11111110.00000000</a:t>
            </a:r>
          </a:p>
          <a:p>
            <a:pPr lvl="2"/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IP: 10010011.01000000.11110010.00000000</a:t>
            </a:r>
          </a:p>
          <a:p>
            <a:pPr lvl="1"/>
            <a:r>
              <a:rPr lang="en-US" i="1" dirty="0">
                <a:cs typeface="Courier New" panose="02070309020205020404" pitchFamily="49" charset="0"/>
              </a:rPr>
              <a:t>Convert new binary number to decimal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10010011.01000000.11110010.00000000 = </a:t>
            </a:r>
            <a:r>
              <a:rPr lang="en-US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147.64.242.0</a:t>
            </a:r>
          </a:p>
          <a:p>
            <a:pPr lvl="3"/>
            <a:r>
              <a:rPr lang="en-US" i="1" dirty="0">
                <a:cs typeface="Courier New" panose="02070309020205020404" pitchFamily="49" charset="0"/>
              </a:rPr>
              <a:t>This is our starting IP address for the range!</a:t>
            </a:r>
          </a:p>
          <a:p>
            <a:pPr lvl="2"/>
            <a:endParaRPr lang="en-US" dirty="0"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pic>
        <p:nvPicPr>
          <p:cNvPr id="1028" name="Picture 4" descr="Image result for ip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3" y="4042948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88867" y="2120668"/>
            <a:ext cx="32753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first IP in the range is reserved for the “Network ID”</a:t>
            </a:r>
          </a:p>
        </p:txBody>
      </p:sp>
    </p:spTree>
    <p:extLst>
      <p:ext uri="{BB962C8B-B14F-4D97-AF65-F5344CB8AC3E}">
        <p14:creationId xmlns:p14="http://schemas.microsoft.com/office/powerpoint/2010/main" val="42186096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B70-B9CF-4C49-8388-AE07268B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IP address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1A77-A5D3-8249-B01D-AB6BB83F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71691"/>
          </a:xfrm>
        </p:spPr>
        <p:txBody>
          <a:bodyPr>
            <a:normAutofit/>
          </a:bodyPr>
          <a:lstStyle/>
          <a:p>
            <a:r>
              <a:rPr lang="en-US" dirty="0"/>
              <a:t>Consider the following CIDR mask: 147.64.242.128/23</a:t>
            </a:r>
          </a:p>
          <a:p>
            <a:pPr lvl="1"/>
            <a:r>
              <a:rPr lang="en-US" dirty="0"/>
              <a:t>Convert the IP address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10010011.01000000.11110010.10000000</a:t>
            </a:r>
          </a:p>
          <a:p>
            <a:pPr lvl="1"/>
            <a:r>
              <a:rPr lang="en-US" dirty="0"/>
              <a:t>Convert </a:t>
            </a:r>
            <a:r>
              <a:rPr lang="en-US" b="1" dirty="0"/>
              <a:t>netmask</a:t>
            </a:r>
            <a:r>
              <a:rPr lang="en-US" dirty="0"/>
              <a:t>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/23 = 255.255.254.0 = 11111111.11111111.11111110.00000000</a:t>
            </a:r>
          </a:p>
          <a:p>
            <a:pPr lvl="1"/>
            <a:r>
              <a:rPr lang="en-US" dirty="0"/>
              <a:t>Find the </a:t>
            </a:r>
            <a:r>
              <a:rPr lang="en-US" b="1" dirty="0"/>
              <a:t>opposite</a:t>
            </a:r>
            <a:r>
              <a:rPr lang="en-US" dirty="0"/>
              <a:t> binary netmask (the host portion - swap 1’s and 0’s)</a:t>
            </a:r>
          </a:p>
          <a:p>
            <a:pPr lvl="2"/>
            <a:r>
              <a:rPr lang="en-US" dirty="0"/>
              <a:t>11111111.11111111.11111110.00000000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00000000.00000000.00000001.11111111</a:t>
            </a:r>
          </a:p>
          <a:p>
            <a:pPr lvl="1"/>
            <a:r>
              <a:rPr lang="en-US" i="1" dirty="0"/>
              <a:t>Do bitwise </a:t>
            </a:r>
            <a:r>
              <a:rPr lang="en-US" b="1" i="1" dirty="0"/>
              <a:t>OR</a:t>
            </a:r>
            <a:r>
              <a:rPr lang="en-US" i="1" dirty="0"/>
              <a:t> on the binary IP and </a:t>
            </a:r>
            <a:r>
              <a:rPr lang="en-US" b="1" i="1" dirty="0"/>
              <a:t>opposite</a:t>
            </a:r>
            <a:r>
              <a:rPr lang="en-US" i="1" dirty="0"/>
              <a:t> mask to find </a:t>
            </a:r>
            <a:r>
              <a:rPr lang="en-US" b="1" i="1" dirty="0"/>
              <a:t>ending</a:t>
            </a:r>
            <a:r>
              <a:rPr lang="en-US" i="1" dirty="0"/>
              <a:t> IP: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IP Address: 10010011.01000000.11110010.10000000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Netmask: 00000000.00000000.00000001.11111111</a:t>
            </a:r>
          </a:p>
          <a:p>
            <a:pPr lvl="2"/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 Ending IP: 10010011.01000000.11110011.11111111</a:t>
            </a:r>
          </a:p>
          <a:p>
            <a:pPr lvl="1"/>
            <a:r>
              <a:rPr lang="en-US" i="1" dirty="0">
                <a:cs typeface="Courier New" panose="02070309020205020404" pitchFamily="49" charset="0"/>
              </a:rPr>
              <a:t>Convert new binary number to decimal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10010011.01000000.11110010.00000000 = </a:t>
            </a:r>
            <a:r>
              <a:rPr lang="en-US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147.64.243.255</a:t>
            </a:r>
          </a:p>
          <a:p>
            <a:pPr lvl="3"/>
            <a:r>
              <a:rPr lang="en-US" i="1" dirty="0">
                <a:cs typeface="Courier New" panose="02070309020205020404" pitchFamily="49" charset="0"/>
              </a:rPr>
              <a:t>This is our ending IP address for the range!</a:t>
            </a:r>
          </a:p>
          <a:p>
            <a:pPr lvl="4"/>
            <a:r>
              <a:rPr lang="en-US" i="1" dirty="0">
                <a:cs typeface="Courier New" panose="02070309020205020404" pitchFamily="49" charset="0"/>
              </a:rPr>
              <a:t>Put them together, we have 147.64.242.0 - 147.64.243.255</a:t>
            </a:r>
          </a:p>
          <a:p>
            <a:pPr lvl="2"/>
            <a:endParaRPr lang="en-US" dirty="0"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pic>
        <p:nvPicPr>
          <p:cNvPr id="1028" name="Picture 4" descr="Image result for ip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3" y="4042948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88867" y="2120668"/>
            <a:ext cx="35898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last IP in the range is reserved for the “Broadcast address”</a:t>
            </a:r>
          </a:p>
        </p:txBody>
      </p:sp>
    </p:spTree>
    <p:extLst>
      <p:ext uri="{BB962C8B-B14F-4D97-AF65-F5344CB8AC3E}">
        <p14:creationId xmlns:p14="http://schemas.microsoft.com/office/powerpoint/2010/main" val="889949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438"/>
          </a:xfrm>
        </p:spPr>
        <p:txBody>
          <a:bodyPr>
            <a:normAutofit/>
          </a:bodyPr>
          <a:lstStyle/>
          <a:p>
            <a:r>
              <a:rPr lang="en-US" sz="1800" dirty="0"/>
              <a:t>A network address which will broadcast packets to all hosts connected to that network</a:t>
            </a:r>
          </a:p>
          <a:p>
            <a:pPr lvl="1"/>
            <a:r>
              <a:rPr lang="en-US" sz="1600" dirty="0"/>
              <a:t>“The all-ones host”</a:t>
            </a:r>
          </a:p>
          <a:p>
            <a:pPr lvl="1"/>
            <a:r>
              <a:rPr lang="en-US" sz="1600" dirty="0"/>
              <a:t>The last IP address in an IP address range</a:t>
            </a:r>
          </a:p>
          <a:p>
            <a:pPr lvl="2"/>
            <a:r>
              <a:rPr lang="en-US" sz="1200" dirty="0"/>
              <a:t>EUP CS Department: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147.64.243.255/23</a:t>
            </a:r>
          </a:p>
          <a:p>
            <a:pPr lvl="1"/>
            <a:r>
              <a:rPr lang="en-US" sz="1600" dirty="0"/>
              <a:t>Only used by IPv4</a:t>
            </a:r>
          </a:p>
          <a:p>
            <a:pPr lvl="2"/>
            <a:r>
              <a:rPr lang="en-US" sz="1200" dirty="0"/>
              <a:t>IPv6 uses a “all-hosts multicast group” to accomplish similar functionality more efficiently</a:t>
            </a:r>
          </a:p>
          <a:p>
            <a:pPr lvl="1"/>
            <a:r>
              <a:rPr lang="en-US" sz="1600" dirty="0"/>
              <a:t>Data sent to a broadcast address isn’t routed</a:t>
            </a:r>
          </a:p>
          <a:p>
            <a:pPr lvl="2"/>
            <a:r>
              <a:rPr lang="en-US" sz="1200" dirty="0"/>
              <a:t>This keeps the broadcast packet within the local network</a:t>
            </a:r>
          </a:p>
          <a:p>
            <a:pPr lvl="1"/>
            <a:r>
              <a:rPr lang="en-US" sz="1600" dirty="0"/>
              <a:t>Necessary for DHCP</a:t>
            </a:r>
          </a:p>
          <a:p>
            <a:pPr lvl="2"/>
            <a:r>
              <a:rPr lang="en-US" sz="1200" dirty="0"/>
              <a:t>Often sent to IP address 255.255.255.255</a:t>
            </a:r>
          </a:p>
          <a:p>
            <a:pPr lvl="2"/>
            <a:r>
              <a:rPr lang="en-US" sz="1200" dirty="0"/>
              <a:t>Helper addresses used if DHCP server in a different subnet</a:t>
            </a:r>
          </a:p>
          <a:p>
            <a:pPr lvl="1"/>
            <a:r>
              <a:rPr lang="en-US" sz="1600" dirty="0"/>
              <a:t>Layer 2 broadcasts to MAC address FF:FF:FF:FF:FF:FF</a:t>
            </a:r>
          </a:p>
          <a:p>
            <a:r>
              <a:rPr lang="en-US" sz="1800" dirty="0"/>
              <a:t>Default Gateway</a:t>
            </a:r>
          </a:p>
          <a:p>
            <a:pPr lvl="1"/>
            <a:r>
              <a:rPr lang="en-US" sz="1600" dirty="0"/>
              <a:t>Next hop in transmitting my traffic be default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broad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68" y="2348288"/>
            <a:ext cx="2857500" cy="370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21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252645" cy="4369871"/>
          </a:xfrm>
        </p:spPr>
        <p:txBody>
          <a:bodyPr/>
          <a:lstStyle/>
          <a:p>
            <a:r>
              <a:rPr lang="en-US" dirty="0"/>
              <a:t>As an example, in a web browser you type:</a:t>
            </a:r>
            <a:br>
              <a:rPr lang="en-US" dirty="0"/>
            </a:br>
            <a:r>
              <a:rPr lang="en-US" dirty="0">
                <a:hlinkClick r:id="rId2"/>
              </a:rPr>
              <a:t>http://jpatalon.ultrastuff.net</a:t>
            </a:r>
            <a:endParaRPr lang="en-US" dirty="0"/>
          </a:p>
          <a:p>
            <a:pPr lvl="1"/>
            <a:r>
              <a:rPr lang="en-US" dirty="0"/>
              <a:t>Web browser contacts DNS server to resolve IP address</a:t>
            </a:r>
          </a:p>
          <a:p>
            <a:pPr lvl="2"/>
            <a:r>
              <a:rPr lang="en-US" dirty="0"/>
              <a:t>That was a multi-step process…</a:t>
            </a:r>
          </a:p>
          <a:p>
            <a:pPr lvl="1"/>
            <a:r>
              <a:rPr lang="en-US" dirty="0"/>
              <a:t>DNS server returns IP address to browser</a:t>
            </a:r>
          </a:p>
          <a:p>
            <a:pPr lvl="1"/>
            <a:r>
              <a:rPr lang="en-US" dirty="0"/>
              <a:t>Web browser composes a request using IP address to port 80</a:t>
            </a:r>
          </a:p>
          <a:p>
            <a:pPr lvl="2"/>
            <a:r>
              <a:rPr lang="en-US" sz="1600" dirty="0"/>
              <a:t>Request will include host name</a:t>
            </a:r>
          </a:p>
          <a:p>
            <a:pPr lvl="2"/>
            <a:r>
              <a:rPr lang="en-US" sz="1600" dirty="0"/>
              <a:t>Web Browser assumes port 80 if no port is specified</a:t>
            </a:r>
          </a:p>
          <a:p>
            <a:pPr lvl="2"/>
            <a:r>
              <a:rPr lang="en-US" sz="1600" dirty="0"/>
              <a:t>Web server is configured to return index page if no page is specified</a:t>
            </a:r>
          </a:p>
          <a:p>
            <a:pPr lvl="2"/>
            <a:r>
              <a:rPr lang="en-US" sz="1600" dirty="0"/>
              <a:t>Web server may return directory listing if no index.html is found</a:t>
            </a:r>
          </a:p>
          <a:p>
            <a:pPr lvl="2"/>
            <a:endParaRPr lang="en-US" dirty="0"/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26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134793" cy="4315369"/>
          </a:xfrm>
        </p:spPr>
        <p:txBody>
          <a:bodyPr/>
          <a:lstStyle/>
          <a:p>
            <a:r>
              <a:rPr lang="en-US" dirty="0"/>
              <a:t>We can manually connect to a website and download webpages with telnet or a similar application</a:t>
            </a:r>
          </a:p>
          <a:p>
            <a:pPr lvl="1"/>
            <a:r>
              <a:rPr lang="en-US" sz="1600" dirty="0"/>
              <a:t>Telnet application would need installed on our VM</a:t>
            </a:r>
            <a:r>
              <a:rPr lang="en-US" sz="1400" dirty="0"/>
              <a:t>’s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provides */telnet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telnet</a:t>
            </a:r>
          </a:p>
          <a:p>
            <a:pPr lvl="1"/>
            <a:r>
              <a:rPr lang="en-US" sz="1600" dirty="0"/>
              <a:t>Open telnet connection with following command: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 hostname port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80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Watch for “Connected to” message indicating connection success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 lvl="1"/>
            <a:r>
              <a:rPr lang="en-US" sz="1600" dirty="0"/>
              <a:t>Download the default webpage with the following commands: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8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725912" cy="4419599"/>
          </a:xfrm>
        </p:spPr>
        <p:txBody>
          <a:bodyPr>
            <a:normAutofit/>
          </a:bodyPr>
          <a:lstStyle/>
          <a:p>
            <a:r>
              <a:rPr lang="en-US" dirty="0"/>
              <a:t>Change the password of the root account!</a:t>
            </a:r>
          </a:p>
          <a:p>
            <a:pPr lvl="1"/>
            <a:r>
              <a:rPr lang="en-US" dirty="0"/>
              <a:t>Log in as root, run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command and change the root account password</a:t>
            </a:r>
          </a:p>
          <a:p>
            <a:r>
              <a:rPr lang="en-US" dirty="0"/>
              <a:t>Add the account named </a:t>
            </a:r>
            <a:r>
              <a:rPr lang="en-US" u="sng" dirty="0"/>
              <a:t>user</a:t>
            </a:r>
            <a:r>
              <a:rPr lang="en-US" dirty="0"/>
              <a:t> and set their password!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passwd user</a:t>
            </a:r>
          </a:p>
          <a:p>
            <a:r>
              <a:rPr lang="en-US" dirty="0"/>
              <a:t>Add Professors SSH key!</a:t>
            </a:r>
          </a:p>
          <a:p>
            <a:pPr lvl="1"/>
            <a:r>
              <a:rPr lang="en-US" dirty="0"/>
              <a:t>Run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-keygen</a:t>
            </a:r>
            <a:r>
              <a:rPr lang="en-US" dirty="0"/>
              <a:t> command to set up your SSH keys and build the directory structure!</a:t>
            </a:r>
          </a:p>
          <a:p>
            <a:pPr lvl="1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https://jpatalon.cs.edinboro.edu/ecsc325/classfiles/root@ecsc325-110.pubkey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root@ecsc325-110.pubkey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/root/.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authorized_keys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Disable </a:t>
            </a:r>
            <a:r>
              <a:rPr lang="en-US" dirty="0" err="1"/>
              <a:t>SELinux</a:t>
            </a:r>
            <a:endParaRPr lang="en-US" dirty="0"/>
          </a:p>
          <a:p>
            <a:pPr lvl="1"/>
            <a:r>
              <a:rPr lang="en-US" dirty="0"/>
              <a:t>Change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SELINUX=permissive </a:t>
            </a:r>
            <a:r>
              <a:rPr lang="en-US" dirty="0"/>
              <a:t>in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selinux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45D08-416B-714B-A2D1-27FC325CB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102" y="1845733"/>
            <a:ext cx="1800578" cy="1800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911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2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 Described in RFC’s 7230-7235</a:t>
            </a:r>
          </a:p>
          <a:p>
            <a:pPr lvl="1"/>
            <a:r>
              <a:rPr lang="en-US" dirty="0"/>
              <a:t>HTTP versions 1.1 and 2.0 most widely used</a:t>
            </a:r>
          </a:p>
          <a:p>
            <a:pPr lvl="1"/>
            <a:r>
              <a:rPr lang="en-US" dirty="0"/>
              <a:t>HTTP port 80 / HTTPS port 443</a:t>
            </a:r>
          </a:p>
          <a:p>
            <a:pPr lvl="1"/>
            <a:r>
              <a:rPr lang="en-US" dirty="0"/>
              <a:t>Client connects to server, issues HTTP commands</a:t>
            </a:r>
          </a:p>
          <a:p>
            <a:pPr lvl="2"/>
            <a:r>
              <a:rPr lang="en-US" dirty="0"/>
              <a:t>GET, HEAD, POST, etc.</a:t>
            </a:r>
          </a:p>
          <a:p>
            <a:pPr lvl="2"/>
            <a:r>
              <a:rPr lang="en-US" dirty="0"/>
              <a:t>Filename to get, server hostname to use, port to use, additional details</a:t>
            </a:r>
          </a:p>
          <a:p>
            <a:r>
              <a:rPr lang="en-US" dirty="0"/>
              <a:t>Apache</a:t>
            </a:r>
          </a:p>
          <a:p>
            <a:pPr lvl="1"/>
            <a:r>
              <a:rPr lang="en-US" dirty="0"/>
              <a:t>Apache typically runs as user apache, group apache</a:t>
            </a:r>
          </a:p>
          <a:p>
            <a:pPr lvl="2"/>
            <a:r>
              <a:rPr lang="en-US" dirty="0"/>
              <a:t>The Apache user or group needs access to the files!</a:t>
            </a:r>
          </a:p>
          <a:p>
            <a:pPr lvl="1"/>
            <a:r>
              <a:rPr lang="en-US" dirty="0"/>
              <a:t>Additional modules provide additional functionality</a:t>
            </a:r>
          </a:p>
          <a:p>
            <a:pPr lvl="2"/>
            <a:r>
              <a:rPr lang="en-US" dirty="0"/>
              <a:t>SSL, authentication, CGI scripts, etc.</a:t>
            </a:r>
          </a:p>
          <a:p>
            <a:pPr lvl="1"/>
            <a:r>
              <a:rPr lang="en-US" dirty="0"/>
              <a:t>Apache configuration files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 – Main Apache directory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</a:t>
            </a:r>
            <a:r>
              <a:rPr lang="en-US" dirty="0"/>
              <a:t>/</a:t>
            </a:r>
            <a:r>
              <a:rPr lang="en-US" dirty="0" err="1"/>
              <a:t>httpd.conf</a:t>
            </a:r>
            <a:r>
              <a:rPr lang="en-US" dirty="0"/>
              <a:t> – Main Apache configuration file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conf.d</a:t>
            </a:r>
            <a:r>
              <a:rPr lang="en-US" dirty="0"/>
              <a:t>/ - Additional Apache configuration file directory</a:t>
            </a:r>
          </a:p>
        </p:txBody>
      </p:sp>
      <p:pic>
        <p:nvPicPr>
          <p:cNvPr id="1030" name="Picture 6" descr="http://icons.iconarchive.com/icons/fixicon/paradise/256/location-http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95" y="3711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5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4586"/>
          </a:xfrm>
        </p:spPr>
        <p:txBody>
          <a:bodyPr>
            <a:normAutofit/>
          </a:bodyPr>
          <a:lstStyle/>
          <a:p>
            <a:r>
              <a:rPr lang="en-US" dirty="0"/>
              <a:t>Telnet to google.com on port 80</a:t>
            </a:r>
          </a:p>
          <a:p>
            <a:pPr lvl="1"/>
            <a:r>
              <a:rPr lang="en-US" dirty="0"/>
              <a:t>Install telnet with </a:t>
            </a:r>
            <a:r>
              <a:rPr lang="en-US" dirty="0" err="1"/>
              <a:t>dnf</a:t>
            </a:r>
            <a:r>
              <a:rPr lang="en-US" dirty="0"/>
              <a:t>!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telnet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 www.google.com 80</a:t>
            </a:r>
          </a:p>
          <a:p>
            <a:r>
              <a:rPr lang="en-US" dirty="0"/>
              <a:t>Issue a </a:t>
            </a:r>
            <a:r>
              <a:rPr lang="en-US" b="1" u="sng" dirty="0"/>
              <a:t>get</a:t>
            </a:r>
            <a:r>
              <a:rPr lang="en-US" dirty="0"/>
              <a:t> command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User-Agent: Mozilla/4.0 (compatible; MSIE5.01; Windows NT)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www.google.com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Accept-Language: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-us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Accept-Encoding: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deflate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Connection: Keep-Alive</a:t>
            </a:r>
          </a:p>
          <a:p>
            <a:r>
              <a:rPr lang="en-US" dirty="0"/>
              <a:t>Enter a blank line to finish the command</a:t>
            </a:r>
          </a:p>
          <a:p>
            <a:r>
              <a:rPr lang="en-US" dirty="0"/>
              <a:t>Default search page HTML should be returned</a:t>
            </a:r>
          </a:p>
        </p:txBody>
      </p:sp>
    </p:spTree>
    <p:extLst>
      <p:ext uri="{BB962C8B-B14F-4D97-AF65-F5344CB8AC3E}">
        <p14:creationId xmlns:p14="http://schemas.microsoft.com/office/powerpoint/2010/main" val="2992985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90899"/>
          </a:xfrm>
        </p:spPr>
        <p:txBody>
          <a:bodyPr/>
          <a:lstStyle/>
          <a:p>
            <a:r>
              <a:rPr lang="en-US" dirty="0"/>
              <a:t>“An endpoint of communication in an operating system”</a:t>
            </a:r>
          </a:p>
          <a:p>
            <a:r>
              <a:rPr lang="en-US" dirty="0"/>
              <a:t>A port, combined with an IP and a protocol, creates communications session</a:t>
            </a:r>
          </a:p>
          <a:p>
            <a:pPr lvl="1"/>
            <a:r>
              <a:rPr lang="en-US" dirty="0"/>
              <a:t>Generally, different source and destination IP’s and ports are necessary</a:t>
            </a:r>
          </a:p>
        </p:txBody>
      </p:sp>
      <p:pic>
        <p:nvPicPr>
          <p:cNvPr id="3074" name="Picture 2" descr="Figure 2. Protocols in relation to the Internet layering schem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3036633"/>
            <a:ext cx="5613400" cy="33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097280" y="3036633"/>
            <a:ext cx="4445000" cy="33038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</a:t>
            </a:r>
          </a:p>
          <a:p>
            <a:pPr lvl="1"/>
            <a:r>
              <a:rPr lang="en-US" dirty="0"/>
              <a:t>10.11.187.23 TCP port 57532</a:t>
            </a:r>
          </a:p>
          <a:p>
            <a:pPr lvl="2"/>
            <a:r>
              <a:rPr lang="en-US" dirty="0"/>
              <a:t>10.11.187.23:57532</a:t>
            </a:r>
          </a:p>
          <a:p>
            <a:pPr lvl="1"/>
            <a:r>
              <a:rPr lang="en-US" dirty="0"/>
              <a:t>Ephemeral port!</a:t>
            </a:r>
          </a:p>
          <a:p>
            <a:pPr lvl="2"/>
            <a:r>
              <a:rPr lang="en-US" dirty="0"/>
              <a:t>A short-lived port opened by the OS when a program requests a connection to a port, released after the conversation finishes. Generally in the range 49152 to 65535 (IANA Suggestion).</a:t>
            </a:r>
          </a:p>
          <a:p>
            <a:pPr lvl="2"/>
            <a:r>
              <a:rPr lang="en-US" dirty="0"/>
              <a:t>Sometimes in the range 1024-65535</a:t>
            </a:r>
          </a:p>
          <a:p>
            <a:pPr lvl="2"/>
            <a:r>
              <a:rPr lang="en-US" dirty="0"/>
              <a:t>Typically only root can open a port lower than 1024</a:t>
            </a:r>
          </a:p>
          <a:p>
            <a:r>
              <a:rPr lang="en-US" dirty="0"/>
              <a:t>Destination</a:t>
            </a:r>
          </a:p>
          <a:p>
            <a:pPr lvl="1"/>
            <a:r>
              <a:rPr lang="en-US" dirty="0"/>
              <a:t>192.168.53.79 TCP port 80</a:t>
            </a:r>
          </a:p>
          <a:p>
            <a:pPr lvl="2"/>
            <a:r>
              <a:rPr lang="en-US" dirty="0"/>
              <a:t>192.168.53.79:80</a:t>
            </a:r>
          </a:p>
          <a:p>
            <a:pPr lvl="2"/>
            <a:r>
              <a:rPr lang="en-US" dirty="0"/>
              <a:t>Defined service ports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B0287-DAE0-44EE-9A53-9AEAE4F2A25A}"/>
              </a:ext>
            </a:extLst>
          </p:cNvPr>
          <p:cNvSpPr/>
          <p:nvPr/>
        </p:nvSpPr>
        <p:spPr>
          <a:xfrm rot="362185">
            <a:off x="9218080" y="2057158"/>
            <a:ext cx="2800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əˈfem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(ə)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rəl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7634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90899"/>
          </a:xfrm>
        </p:spPr>
        <p:txBody>
          <a:bodyPr/>
          <a:lstStyle/>
          <a:p>
            <a:r>
              <a:rPr lang="en-US" dirty="0"/>
              <a:t>“An endpoint of communication in an operating system”</a:t>
            </a:r>
          </a:p>
          <a:p>
            <a:r>
              <a:rPr lang="en-US" dirty="0"/>
              <a:t>A port, combined with an IP and a protocol, creates communications session</a:t>
            </a:r>
          </a:p>
          <a:p>
            <a:pPr lvl="1"/>
            <a:r>
              <a:rPr lang="en-US" dirty="0"/>
              <a:t>Generally, different source and destination IP’s and ports are necessary</a:t>
            </a:r>
          </a:p>
        </p:txBody>
      </p:sp>
      <p:pic>
        <p:nvPicPr>
          <p:cNvPr id="3074" name="Picture 2" descr="Figure 2. Protocols in relation to the Internet layering schem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3036633"/>
            <a:ext cx="5613400" cy="33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097280" y="2971715"/>
            <a:ext cx="4522470" cy="33687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services cannot use the same port &amp; protocol at the same time!</a:t>
            </a:r>
          </a:p>
          <a:p>
            <a:pPr lvl="1"/>
            <a:r>
              <a:rPr lang="en-US" dirty="0"/>
              <a:t>TCP and UDP ports are different, so one application can listen on TCP port 80, and another on UDP port 80.</a:t>
            </a:r>
          </a:p>
          <a:p>
            <a:r>
              <a:rPr lang="en-US" dirty="0"/>
              <a:t>Data is returned on the ephemeral port</a:t>
            </a:r>
          </a:p>
          <a:p>
            <a:pPr lvl="1"/>
            <a:r>
              <a:rPr lang="en-US" dirty="0"/>
              <a:t>NAT will maintain this connection information, to ensure return data is sent to the appropriate internal host IP address</a:t>
            </a:r>
          </a:p>
          <a:p>
            <a:r>
              <a:rPr lang="en-US" dirty="0"/>
              <a:t>Point of entry to a machine and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B0287-DAE0-44EE-9A53-9AEAE4F2A25A}"/>
              </a:ext>
            </a:extLst>
          </p:cNvPr>
          <p:cNvSpPr/>
          <p:nvPr/>
        </p:nvSpPr>
        <p:spPr>
          <a:xfrm rot="362185">
            <a:off x="9675578" y="2057158"/>
            <a:ext cx="18854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session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058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Comments (RFC)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 document that can become the standard for an internet technology.</a:t>
            </a:r>
          </a:p>
          <a:p>
            <a:r>
              <a:rPr lang="en-US" dirty="0"/>
              <a:t>Some may be simply informative in nature</a:t>
            </a:r>
          </a:p>
          <a:p>
            <a:r>
              <a:rPr lang="en-US" dirty="0"/>
              <a:t>Document created by the Internet Engineering Task Force (IETF) and the Internet Society (ISOC)</a:t>
            </a:r>
          </a:p>
          <a:p>
            <a:r>
              <a:rPr lang="en-US" dirty="0"/>
              <a:t>Created by committee drafting and review by interested parties</a:t>
            </a:r>
          </a:p>
          <a:p>
            <a:r>
              <a:rPr lang="en-US" dirty="0"/>
              <a:t>Newer RFC’s can extend or replace previous RFC’s</a:t>
            </a:r>
          </a:p>
          <a:p>
            <a:pPr lvl="1"/>
            <a:r>
              <a:rPr lang="en-US" dirty="0"/>
              <a:t>RFC 1149: A Standard for the Transmission of </a:t>
            </a:r>
            <a:br>
              <a:rPr lang="en-US" dirty="0"/>
            </a:br>
            <a:r>
              <a:rPr lang="en-US" dirty="0"/>
              <a:t>IP Datagrams on Avian Carriers</a:t>
            </a:r>
          </a:p>
          <a:p>
            <a:pPr lvl="1"/>
            <a:r>
              <a:rPr lang="en-US" dirty="0"/>
              <a:t>RFC 2549: IP over Avian Carriers with Quality of Service</a:t>
            </a:r>
          </a:p>
          <a:p>
            <a:pPr lvl="1"/>
            <a:r>
              <a:rPr lang="en-US" dirty="0"/>
              <a:t>RFC 6214: Adaptation of RFC 1149 for IPv6</a:t>
            </a:r>
          </a:p>
        </p:txBody>
      </p:sp>
      <p:pic>
        <p:nvPicPr>
          <p:cNvPr id="1028" name="Picture 4" descr="http://origin.cdn77.com/newblog/wp-content/uploads/2016/04/article-0-070A6498000005DC-682_634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3" y="3714750"/>
            <a:ext cx="4196441" cy="23828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821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- Hierarchical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59772"/>
            <a:ext cx="8067675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75287">
            <a:off x="9164955" y="4267200"/>
            <a:ext cx="29279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 root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nameserver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maintainers!</a:t>
            </a:r>
          </a:p>
        </p:txBody>
      </p:sp>
    </p:spTree>
    <p:extLst>
      <p:ext uri="{BB962C8B-B14F-4D97-AF65-F5344CB8AC3E}">
        <p14:creationId xmlns:p14="http://schemas.microsoft.com/office/powerpoint/2010/main" val="30826541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E489-05AE-4800-8DAE-2D9C7A40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Hints vs. DNS Forwarders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6E3B-0AC1-4191-A819-53025C42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01648" cy="4023360"/>
          </a:xfrm>
        </p:spPr>
        <p:txBody>
          <a:bodyPr/>
          <a:lstStyle/>
          <a:p>
            <a:r>
              <a:rPr lang="en-US" dirty="0"/>
              <a:t>When the recursive DNS server can't resolve a query using its cache or database, it will send a query to a root DNS server; this would be an iterative query.</a:t>
            </a:r>
          </a:p>
          <a:p>
            <a:r>
              <a:rPr lang="en-US" dirty="0"/>
              <a:t>The root server will respond with information containing the addresses of the DNS servers authoritative for the TLD (top-level domain, such as .com or </a:t>
            </a:r>
            <a:r>
              <a:rPr lang="en-US" dirty="0" err="1"/>
              <a:t>.net</a:t>
            </a:r>
            <a:r>
              <a:rPr lang="en-US" dirty="0"/>
              <a:t>) in the original query.</a:t>
            </a:r>
          </a:p>
          <a:p>
            <a:r>
              <a:rPr lang="en-US" dirty="0"/>
              <a:t>The TLD DNS servers will then respond with the information for the Second Level Domain.</a:t>
            </a:r>
          </a:p>
          <a:p>
            <a:r>
              <a:rPr lang="en-US" dirty="0"/>
              <a:t>This process will continue until an authoritative answer to the query can be given.</a:t>
            </a:r>
          </a:p>
          <a:p>
            <a:r>
              <a:rPr lang="en-US" dirty="0"/>
              <a:t>DNS forwards will instead do this work on behalf of your DNS server, providing a response to your DNS server which will then return the result to you.</a:t>
            </a:r>
          </a:p>
          <a:p>
            <a:pPr lvl="1"/>
            <a:r>
              <a:rPr lang="en-US" dirty="0"/>
              <a:t>Instead of your server recursively querying the root, TLD, and SLD servers, another server does this for you</a:t>
            </a:r>
          </a:p>
          <a:p>
            <a:pPr lvl="1"/>
            <a:r>
              <a:rPr lang="en-US" dirty="0"/>
              <a:t>Potential for abuse?!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09747-104B-413D-8A9C-F0AC2912D352}"/>
              </a:ext>
            </a:extLst>
          </p:cNvPr>
          <p:cNvSpPr/>
          <p:nvPr/>
        </p:nvSpPr>
        <p:spPr>
          <a:xfrm rot="285427">
            <a:off x="7937827" y="5394605"/>
            <a:ext cx="3874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Root Hints!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FD81A-AD6C-4FEE-BF1A-FDCA455CEB10}"/>
              </a:ext>
            </a:extLst>
          </p:cNvPr>
          <p:cNvSpPr/>
          <p:nvPr/>
        </p:nvSpPr>
        <p:spPr>
          <a:xfrm rot="21376307">
            <a:off x="906642" y="5407430"/>
            <a:ext cx="5317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DNS Forwarders!</a:t>
            </a:r>
          </a:p>
        </p:txBody>
      </p:sp>
    </p:spTree>
    <p:extLst>
      <p:ext uri="{BB962C8B-B14F-4D97-AF65-F5344CB8AC3E}">
        <p14:creationId xmlns:p14="http://schemas.microsoft.com/office/powerpoint/2010/main" val="23679770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DNS Transaction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45734"/>
            <a:ext cx="4495800" cy="4385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449871">
            <a:off x="9518125" y="2980251"/>
            <a:ext cx="1899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Root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Hints!</a:t>
            </a:r>
          </a:p>
        </p:txBody>
      </p:sp>
    </p:spTree>
    <p:extLst>
      <p:ext uri="{BB962C8B-B14F-4D97-AF65-F5344CB8AC3E}">
        <p14:creationId xmlns:p14="http://schemas.microsoft.com/office/powerpoint/2010/main" val="20143801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Cached DNS Transaction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80" y="2995845"/>
            <a:ext cx="4429125" cy="324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 Recursive DNS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64140" cy="4509346"/>
          </a:xfrm>
        </p:spPr>
        <p:txBody>
          <a:bodyPr>
            <a:normAutofit/>
          </a:bodyPr>
          <a:lstStyle/>
          <a:p>
            <a:r>
              <a:rPr lang="en-US" dirty="0"/>
              <a:t>First, we need to know the IP addresses of the root </a:t>
            </a:r>
            <a:r>
              <a:rPr lang="en-US" dirty="0" err="1"/>
              <a:t>nameservers</a:t>
            </a:r>
            <a:endParaRPr lang="en-US" dirty="0"/>
          </a:p>
          <a:p>
            <a:pPr lvl="1"/>
            <a:r>
              <a:rPr lang="en-US" dirty="0"/>
              <a:t>These are called </a:t>
            </a:r>
            <a:r>
              <a:rPr lang="en-US" b="1" u="sng" dirty="0"/>
              <a:t>Root Hints</a:t>
            </a:r>
            <a:r>
              <a:rPr lang="en-US" dirty="0"/>
              <a:t>, maintained on a recursive DNS server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.</a:t>
            </a:r>
          </a:p>
          <a:p>
            <a:r>
              <a:rPr lang="en-US" dirty="0"/>
              <a:t>Ask the Root </a:t>
            </a:r>
            <a:r>
              <a:rPr lang="en-US" dirty="0" err="1"/>
              <a:t>nameservers</a:t>
            </a:r>
            <a:r>
              <a:rPr lang="en-US" dirty="0"/>
              <a:t> for the </a:t>
            </a:r>
            <a:r>
              <a:rPr lang="en-US" dirty="0" err="1"/>
              <a:t>nameservers</a:t>
            </a:r>
            <a:r>
              <a:rPr lang="en-US" dirty="0"/>
              <a:t> for the .</a:t>
            </a:r>
            <a:r>
              <a:rPr lang="en-US" dirty="0" err="1"/>
              <a:t>edu</a:t>
            </a:r>
            <a:r>
              <a:rPr lang="en-US" dirty="0"/>
              <a:t> Top Level Domain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@a.root-servers.net</a:t>
            </a:r>
          </a:p>
          <a:p>
            <a:r>
              <a:rPr lang="en-US" dirty="0"/>
              <a:t>Ask the 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 err="1"/>
              <a:t>nameservers</a:t>
            </a:r>
            <a:r>
              <a:rPr lang="en-US" dirty="0"/>
              <a:t> for the </a:t>
            </a:r>
            <a:r>
              <a:rPr lang="en-US" dirty="0" err="1"/>
              <a:t>nameservers</a:t>
            </a:r>
            <a:r>
              <a:rPr lang="en-US" dirty="0"/>
              <a:t> for the edinboro.edu domain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edinboro.edu @a.edu-servers.net </a:t>
            </a:r>
          </a:p>
          <a:p>
            <a:r>
              <a:rPr lang="en-US" dirty="0"/>
              <a:t>Ask the edinboro.edu </a:t>
            </a:r>
            <a:r>
              <a:rPr lang="en-US" dirty="0" err="1"/>
              <a:t>nameservers</a:t>
            </a:r>
            <a:r>
              <a:rPr lang="en-US" dirty="0"/>
              <a:t> for the cs.edinboro.edu </a:t>
            </a:r>
            <a:r>
              <a:rPr lang="en-US" dirty="0" err="1"/>
              <a:t>nameservers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cs.edinboro.edu @dmz-host.edinboro.edu</a:t>
            </a:r>
          </a:p>
          <a:p>
            <a:r>
              <a:rPr lang="en-US" dirty="0"/>
              <a:t>Ask the cs.edinboro.edu nameservers for the ecsc325-125.cs.Edinboro.edu IP address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a ecsc325-125.cs.edinboro.edu @ns1.cs.edinboro.edu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A88CB-C469-4F3D-9800-063D25AAA367}"/>
              </a:ext>
            </a:extLst>
          </p:cNvPr>
          <p:cNvSpPr/>
          <p:nvPr/>
        </p:nvSpPr>
        <p:spPr>
          <a:xfrm rot="434675">
            <a:off x="9842348" y="2097296"/>
            <a:ext cx="1899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Root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Hints!</a:t>
            </a:r>
          </a:p>
        </p:txBody>
      </p:sp>
    </p:spTree>
    <p:extLst>
      <p:ext uri="{BB962C8B-B14F-4D97-AF65-F5344CB8AC3E}">
        <p14:creationId xmlns:p14="http://schemas.microsoft.com/office/powerpoint/2010/main" val="39089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6E59-7129-6BB7-F14B-B2582E211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8A46-39F8-5D68-FB11-F97C8A14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8970-C8D2-A257-BCC0-2F39B7E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853294" cy="4419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the packages s-nail, curl, </a:t>
            </a:r>
            <a:r>
              <a:rPr lang="en-US" dirty="0" err="1"/>
              <a:t>wget</a:t>
            </a:r>
            <a:r>
              <a:rPr lang="en-US" dirty="0"/>
              <a:t>, net-tools, and nano using the </a:t>
            </a:r>
            <a:br>
              <a:rPr lang="en-US" dirty="0"/>
            </a:br>
            <a:r>
              <a:rPr lang="en-US" dirty="0"/>
              <a:t>appropriate </a:t>
            </a:r>
            <a:r>
              <a:rPr lang="en-US" dirty="0" err="1"/>
              <a:t>dnf</a:t>
            </a:r>
            <a:r>
              <a:rPr lang="en-US" dirty="0"/>
              <a:t> command.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s-nail curl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net-tools nano </a:t>
            </a:r>
          </a:p>
          <a:p>
            <a:r>
              <a:rPr lang="en-US" dirty="0"/>
              <a:t>Install </a:t>
            </a:r>
            <a:r>
              <a:rPr lang="en-US" dirty="0" err="1"/>
              <a:t>sendmail</a:t>
            </a:r>
            <a:r>
              <a:rPr lang="en-US" dirty="0"/>
              <a:t>, start </a:t>
            </a:r>
            <a:r>
              <a:rPr lang="en-US" dirty="0" err="1"/>
              <a:t>sendmail</a:t>
            </a:r>
            <a:r>
              <a:rPr lang="en-US" dirty="0"/>
              <a:t>, and enable </a:t>
            </a:r>
            <a:r>
              <a:rPr lang="en-US" dirty="0" err="1"/>
              <a:t>sendmail</a:t>
            </a:r>
            <a:r>
              <a:rPr lang="en-US" dirty="0"/>
              <a:t> to make sure </a:t>
            </a:r>
            <a:br>
              <a:rPr lang="en-US" dirty="0"/>
            </a:br>
            <a:r>
              <a:rPr lang="en-US" dirty="0"/>
              <a:t>it starts on boot.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dirty="0"/>
          </a:p>
          <a:p>
            <a:r>
              <a:rPr lang="en-US" dirty="0"/>
              <a:t>Patch, reboot, and validate!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update kernel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update kernel*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update &amp;&amp; reboot</a:t>
            </a:r>
          </a:p>
          <a:p>
            <a:r>
              <a:rPr lang="en-US" dirty="0"/>
              <a:t>Run the </a:t>
            </a:r>
            <a:r>
              <a:rPr lang="en-US" dirty="0" err="1"/>
              <a:t>checkscript</a:t>
            </a:r>
            <a:r>
              <a:rPr lang="en-US" dirty="0"/>
              <a:t>!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https://jpatalon.cs.edinboro.edu/ecsc325/classfiles/assignment3check.sh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bash ./assignment3check.sh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EB999-1732-80B3-6BC6-0BF76AE1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102" y="1845733"/>
            <a:ext cx="1800578" cy="1800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64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Whois</a:t>
            </a:r>
            <a:r>
              <a:rPr lang="en-US" dirty="0"/>
              <a:t>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detailed information specifically about the domain</a:t>
            </a:r>
          </a:p>
          <a:p>
            <a:pPr marL="292608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eupcs.org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ID:CR36875534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Name:Jason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Patalon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Organization:Edinboro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University Computer Science Club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Street1:Doucette Hall Room 200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Street2:215 Meadville St.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Street3: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City:Edinboro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State/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Province:Pennsylvania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Postal Code:16444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Country:US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Phone:+1.8147322000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Phone Ext.: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FAX: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FAX Ext.: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Registrant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Email:jpatalon@edinboro.edu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1026" name="Picture 2" descr="https://qph.fs.quoracdn.net/main-thumb-t-30136-200-cz3G6NKlGEgiWCNZos3aNYuN4uUxplY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28" y="3302863"/>
            <a:ext cx="2781300" cy="2781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1A88CB-C469-4F3D-9800-063D25AAA367}"/>
              </a:ext>
            </a:extLst>
          </p:cNvPr>
          <p:cNvSpPr/>
          <p:nvPr/>
        </p:nvSpPr>
        <p:spPr>
          <a:xfrm rot="434675">
            <a:off x="8652566" y="1919948"/>
            <a:ext cx="29796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an old example…</a:t>
            </a:r>
          </a:p>
        </p:txBody>
      </p:sp>
    </p:spTree>
    <p:extLst>
      <p:ext uri="{BB962C8B-B14F-4D97-AF65-F5344CB8AC3E}">
        <p14:creationId xmlns:p14="http://schemas.microsoft.com/office/powerpoint/2010/main" val="11956104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041"/>
          </a:xfrm>
        </p:spPr>
        <p:txBody>
          <a:bodyPr>
            <a:normAutofit/>
          </a:bodyPr>
          <a:lstStyle/>
          <a:p>
            <a:r>
              <a:rPr lang="en-US" dirty="0"/>
              <a:t>The version of a DNS server can be queried with the following command:</a:t>
            </a:r>
          </a:p>
          <a:p>
            <a:pPr marL="384048" lvl="2" indent="0">
              <a:buNone/>
            </a:pPr>
            <a:r>
              <a:rPr lang="sv-S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dig @nameserver version.bind txt chaos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Ex: 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dig @ns1.megastuff.biz version.bind txt chaos</a:t>
            </a:r>
          </a:p>
          <a:p>
            <a:pPr marL="749808" lvl="4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;; QUESTION SECTION:</a:t>
            </a:r>
          </a:p>
          <a:p>
            <a:pPr marL="749808" lvl="4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;version.bind.                  CH      TXT</a:t>
            </a:r>
          </a:p>
          <a:p>
            <a:pPr marL="749808" lvl="4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;; ANSWER SECTION:</a:t>
            </a:r>
          </a:p>
          <a:p>
            <a:pPr marL="749808" lvl="4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version.bind.           86400   CH      TXT     "Salt-master"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Ex: 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dig @edinborodc02.edinboro.edu version.bind txt chaos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QUESTION SECTION: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version.bind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      CH      TXT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ANSWER SECTION: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version.bind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1476526080 IN   TXT     "Microsoft DNS 6.1.7601 (1DB15D39)"</a:t>
            </a:r>
          </a:p>
        </p:txBody>
      </p:sp>
    </p:spTree>
    <p:extLst>
      <p:ext uri="{BB962C8B-B14F-4D97-AF65-F5344CB8AC3E}">
        <p14:creationId xmlns:p14="http://schemas.microsoft.com/office/powerpoint/2010/main" val="40097472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Source-Based DNS (Geo-Location)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servers can be configured to give different responses depending on the querying source</a:t>
            </a:r>
          </a:p>
          <a:p>
            <a:pPr lvl="1"/>
            <a:r>
              <a:rPr lang="en-US" dirty="0"/>
              <a:t>Internal vs. External</a:t>
            </a:r>
          </a:p>
          <a:p>
            <a:pPr lvl="2"/>
            <a:r>
              <a:rPr lang="en-US" dirty="0"/>
              <a:t>Internally, you may be able to resolve DNS address that you don’t want to expose externally</a:t>
            </a:r>
          </a:p>
          <a:p>
            <a:pPr lvl="2"/>
            <a:r>
              <a:rPr lang="en-US" dirty="0"/>
              <a:t>Different </a:t>
            </a:r>
            <a:r>
              <a:rPr lang="en-US" dirty="0" err="1"/>
              <a:t>nameservers</a:t>
            </a:r>
            <a:r>
              <a:rPr lang="en-US" dirty="0"/>
              <a:t> for different query sources</a:t>
            </a:r>
          </a:p>
          <a:p>
            <a:pPr lvl="2"/>
            <a:r>
              <a:rPr lang="en-US" dirty="0"/>
              <a:t>Only expose certain records to certain sources</a:t>
            </a:r>
          </a:p>
          <a:p>
            <a:pPr lvl="3"/>
            <a:r>
              <a:rPr lang="en-US" dirty="0"/>
              <a:t>Internal server records only exposed internally</a:t>
            </a:r>
          </a:p>
          <a:p>
            <a:pPr lvl="1"/>
            <a:r>
              <a:rPr lang="en-US" dirty="0"/>
              <a:t>Geo-location based DNS responses – provide a different response based on your location</a:t>
            </a:r>
          </a:p>
          <a:p>
            <a:pPr lvl="2"/>
            <a:r>
              <a:rPr lang="en-US" dirty="0"/>
              <a:t>Geo-restrictions or geo-blocking</a:t>
            </a:r>
          </a:p>
          <a:p>
            <a:pPr lvl="2"/>
            <a:r>
              <a:rPr lang="en-US" dirty="0"/>
              <a:t>Can force users of specific locations to use specific DNS services</a:t>
            </a:r>
          </a:p>
          <a:p>
            <a:pPr lvl="2"/>
            <a:r>
              <a:rPr lang="en-US" dirty="0"/>
              <a:t>Services like </a:t>
            </a:r>
            <a:r>
              <a:rPr lang="en-US" dirty="0" err="1"/>
              <a:t>SmartDNS</a:t>
            </a:r>
            <a:r>
              <a:rPr lang="en-US" dirty="0"/>
              <a:t> and Unblock-us provide workarounds at a cost</a:t>
            </a:r>
          </a:p>
          <a:p>
            <a:pPr lvl="3"/>
            <a:r>
              <a:rPr lang="en-US" dirty="0"/>
              <a:t>You use these services as your DNS resolver, it looks up addresses on your behalf from a different geographic location</a:t>
            </a:r>
          </a:p>
          <a:p>
            <a:pPr lvl="1"/>
            <a:r>
              <a:rPr lang="en-US" dirty="0" err="1"/>
              <a:t>Edinboro</a:t>
            </a:r>
            <a:r>
              <a:rPr lang="en-US" dirty="0"/>
              <a:t> uses source-based DNS to provide different responses internally vs. externally</a:t>
            </a:r>
          </a:p>
          <a:p>
            <a:pPr lvl="2"/>
            <a:r>
              <a:rPr lang="en-US" dirty="0"/>
              <a:t>Lookup the NS records for edinboro.edu from on campus and also from off campus…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94FFC-1F9F-8A43-93D6-9A984E3936BB}"/>
              </a:ext>
            </a:extLst>
          </p:cNvPr>
          <p:cNvSpPr/>
          <p:nvPr/>
        </p:nvSpPr>
        <p:spPr>
          <a:xfrm rot="162289">
            <a:off x="3259787" y="5685080"/>
            <a:ext cx="57333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Split-Brain DNS or Split-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Horizion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00366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(DDNS)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5991"/>
          </a:xfrm>
        </p:spPr>
        <p:txBody>
          <a:bodyPr>
            <a:normAutofit/>
          </a:bodyPr>
          <a:lstStyle/>
          <a:p>
            <a:r>
              <a:rPr lang="en-US" dirty="0"/>
              <a:t>Automatically updating a DNS record in real-time</a:t>
            </a:r>
          </a:p>
          <a:p>
            <a:pPr lvl="1"/>
            <a:r>
              <a:rPr lang="en-US" dirty="0"/>
              <a:t>Often used with DHCP</a:t>
            </a:r>
          </a:p>
          <a:p>
            <a:pPr lvl="1"/>
            <a:r>
              <a:rPr lang="en-US" dirty="0"/>
              <a:t>DHCP server hands out an IP address, and updates the DNS server with the new name/IP record</a:t>
            </a:r>
          </a:p>
          <a:p>
            <a:pPr lvl="2"/>
            <a:r>
              <a:rPr lang="en-US" dirty="0"/>
              <a:t>Company desktops or laptops that may receive different IP addresses</a:t>
            </a:r>
          </a:p>
          <a:p>
            <a:pPr lvl="2"/>
            <a:r>
              <a:rPr lang="en-US" dirty="0"/>
              <a:t>Users connect to company desktops or laptops by hostname</a:t>
            </a:r>
          </a:p>
          <a:p>
            <a:pPr lvl="1"/>
            <a:r>
              <a:rPr lang="en-US" dirty="0"/>
              <a:t>Commercial solutions can provide </a:t>
            </a:r>
            <a:br>
              <a:rPr lang="en-US" dirty="0"/>
            </a:br>
            <a:r>
              <a:rPr lang="en-US" dirty="0"/>
              <a:t>Dynamic DNS services to consumers</a:t>
            </a:r>
          </a:p>
          <a:p>
            <a:pPr lvl="2"/>
            <a:r>
              <a:rPr lang="en-US" dirty="0"/>
              <a:t>Your home IP address may change at the whim of the ISP</a:t>
            </a:r>
          </a:p>
          <a:p>
            <a:pPr lvl="2"/>
            <a:r>
              <a:rPr lang="en-US" dirty="0"/>
              <a:t>An application can be configured to provide IP updates</a:t>
            </a:r>
            <a:br>
              <a:rPr lang="en-US" dirty="0"/>
            </a:br>
            <a:r>
              <a:rPr lang="en-US" dirty="0"/>
              <a:t>to a service provider</a:t>
            </a:r>
          </a:p>
          <a:p>
            <a:pPr lvl="2"/>
            <a:r>
              <a:rPr lang="en-US" dirty="0" err="1"/>
              <a:t>DynDNS</a:t>
            </a:r>
            <a:r>
              <a:rPr lang="en-US" dirty="0"/>
              <a:t> or similar providers</a:t>
            </a:r>
          </a:p>
          <a:p>
            <a:pPr lvl="3"/>
            <a:r>
              <a:rPr lang="en-US" dirty="0"/>
              <a:t>Some services are free to non-commercial users!</a:t>
            </a:r>
          </a:p>
          <a:p>
            <a:pPr lvl="2"/>
            <a:r>
              <a:rPr lang="en-US" dirty="0"/>
              <a:t>Make sure I can always connect to my house, no</a:t>
            </a:r>
            <a:br>
              <a:rPr lang="en-US" dirty="0"/>
            </a:br>
            <a:r>
              <a:rPr lang="en-US" dirty="0"/>
              <a:t>matter what my IP address is!</a:t>
            </a:r>
          </a:p>
        </p:txBody>
      </p:sp>
      <p:pic>
        <p:nvPicPr>
          <p:cNvPr id="2050" name="Picture 2" descr="Image result for dd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90900"/>
            <a:ext cx="6069704" cy="28628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219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0288"/>
          </a:xfrm>
        </p:spPr>
        <p:txBody>
          <a:bodyPr>
            <a:normAutofit/>
          </a:bodyPr>
          <a:lstStyle/>
          <a:p>
            <a:r>
              <a:rPr lang="en-US" dirty="0"/>
              <a:t>Apache can be installed during initial OS installation, or added later</a:t>
            </a:r>
          </a:p>
          <a:p>
            <a:r>
              <a:rPr lang="en-US" dirty="0"/>
              <a:t>We will install Apache manually</a:t>
            </a:r>
          </a:p>
          <a:p>
            <a:r>
              <a:rPr lang="en-US" dirty="0">
                <a:cs typeface="Courier New" panose="02070309020205020404" pitchFamily="49" charset="0"/>
              </a:rPr>
              <a:t>Firewall must be stopped to allow traffic!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By default our firewall is blocking traffic to our web server ports!</a:t>
            </a:r>
          </a:p>
          <a:p>
            <a:r>
              <a:rPr lang="en-US" dirty="0">
                <a:cs typeface="Courier New" panose="02070309020205020404" pitchFamily="49" charset="0"/>
              </a:rPr>
              <a:t>Firewall needs to be disabled from starting on boot!</a:t>
            </a:r>
          </a:p>
          <a:p>
            <a:r>
              <a:rPr lang="en-US" dirty="0">
                <a:cs typeface="Courier New" panose="02070309020205020404" pitchFamily="49" charset="0"/>
              </a:rPr>
              <a:t>Optionally firewall can be configured to allow specified traffic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would allow ports 80 and 443, for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http and https traffic, respectively.</a:t>
            </a:r>
          </a:p>
          <a:p>
            <a:r>
              <a:rPr lang="en-US" dirty="0">
                <a:cs typeface="Courier New" panose="02070309020205020404" pitchFamily="49" charset="0"/>
              </a:rPr>
              <a:t>We already installed Apache and did the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necessary initial configurations</a:t>
            </a:r>
          </a:p>
        </p:txBody>
      </p:sp>
      <p:pic>
        <p:nvPicPr>
          <p:cNvPr id="5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497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9346"/>
          </a:xfrm>
        </p:spPr>
        <p:txBody>
          <a:bodyPr/>
          <a:lstStyle/>
          <a:p>
            <a:r>
              <a:rPr lang="en-US" dirty="0"/>
              <a:t>Operating System Apache commands (RHEL/Fedora/CentOS/etc. specific):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start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stop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restart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check the status of the Apache web 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Native Apache commands: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/>
              <a:t>– start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/>
              <a:t>– stop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/>
              <a:t>– restart the Apache web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dirty="0"/>
              <a:t>– check the status of Apache</a:t>
            </a:r>
          </a:p>
          <a:p>
            <a:r>
              <a:rPr lang="en-US" dirty="0"/>
              <a:t>Many more available in manual pages: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35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35590" cy="4372186"/>
          </a:xfrm>
        </p:spPr>
        <p:txBody>
          <a:bodyPr/>
          <a:lstStyle/>
          <a:p>
            <a:r>
              <a:rPr lang="en-US" dirty="0"/>
              <a:t>Main Apache configuration file is located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Different Linux distributions may store </a:t>
            </a:r>
            <a:r>
              <a:rPr lang="en-US" dirty="0" err="1"/>
              <a:t>config</a:t>
            </a:r>
            <a:r>
              <a:rPr lang="en-US" dirty="0"/>
              <a:t> file in different location</a:t>
            </a:r>
          </a:p>
          <a:p>
            <a:pPr lvl="1"/>
            <a:r>
              <a:rPr lang="en-US" dirty="0"/>
              <a:t>Manually building and configuring Apache may result in a different </a:t>
            </a:r>
            <a:r>
              <a:rPr lang="en-US" dirty="0" err="1"/>
              <a:t>config</a:t>
            </a:r>
            <a:r>
              <a:rPr lang="en-US" dirty="0"/>
              <a:t> file location</a:t>
            </a:r>
          </a:p>
          <a:p>
            <a:pPr lvl="1"/>
            <a:r>
              <a:rPr lang="en-US" dirty="0"/>
              <a:t>Additional configuration files can be located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/>
              <a:t> directory</a:t>
            </a:r>
          </a:p>
          <a:p>
            <a:pPr lvl="2"/>
            <a:r>
              <a:rPr lang="en-US" dirty="0"/>
              <a:t>Example: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welcome.conf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Main Apache configuration file is separated into 3 sections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Global Section – Controls server overall operation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Section – Configuration of default 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Virtual Hosts Section – Settings for virtual hosts</a:t>
            </a:r>
          </a:p>
          <a:p>
            <a:r>
              <a:rPr lang="en-US" dirty="0">
                <a:cs typeface="Courier New" panose="02070309020205020404" pitchFamily="49" charset="0"/>
              </a:rPr>
              <a:t>Apache needs to be restarted when modifying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configuration files!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387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8796"/>
          </a:xfrm>
        </p:spPr>
        <p:txBody>
          <a:bodyPr>
            <a:normAutofit/>
          </a:bodyPr>
          <a:lstStyle/>
          <a:p>
            <a:r>
              <a:rPr lang="en-US" dirty="0"/>
              <a:t>Virtual Hosts - Configuration example: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anotherdomain.net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anotherdomain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public_html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ErrorLog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anotherdomain.net_error_log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index.html index.htm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&lt;Directory /home/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anotherdomain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public_html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allow from all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AllowOverride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All Options=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ExecCGI,Includes,Indexes,MultiViews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&lt;/Directory&gt;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Alias /files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/files</a:t>
            </a:r>
          </a:p>
        </p:txBody>
      </p:sp>
      <p:pic>
        <p:nvPicPr>
          <p:cNvPr id="4" name="Picture 2" descr="Apache HTTP server logo (201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9" y="4873336"/>
            <a:ext cx="440826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510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6289"/>
          </a:xfrm>
        </p:spPr>
        <p:txBody>
          <a:bodyPr>
            <a:normAutofit/>
          </a:bodyPr>
          <a:lstStyle/>
          <a:p>
            <a:r>
              <a:rPr lang="en-US" dirty="0"/>
              <a:t>A part of a computer system or network that is designed to block unauthorized access while permitting authorized communication.</a:t>
            </a:r>
          </a:p>
          <a:p>
            <a:pPr lvl="1"/>
            <a:r>
              <a:rPr lang="en-US" dirty="0"/>
              <a:t>Can block traffic coming in, going out, or both</a:t>
            </a:r>
          </a:p>
          <a:p>
            <a:r>
              <a:rPr lang="en-US" dirty="0"/>
              <a:t>Our servers use the </a:t>
            </a:r>
            <a:r>
              <a:rPr lang="en-US" dirty="0" err="1"/>
              <a:t>FirewallD</a:t>
            </a:r>
            <a:r>
              <a:rPr lang="en-US" dirty="0"/>
              <a:t> service to manage the firewall</a:t>
            </a:r>
          </a:p>
          <a:p>
            <a:pPr lvl="1"/>
            <a:r>
              <a:rPr lang="en-US" dirty="0" err="1"/>
              <a:t>Firewalld</a:t>
            </a:r>
            <a:r>
              <a:rPr lang="en-US" dirty="0"/>
              <a:t> is a dynamic firewall manager, managing </a:t>
            </a:r>
            <a:r>
              <a:rPr lang="en-US" dirty="0" err="1"/>
              <a:t>netfilter</a:t>
            </a:r>
            <a:r>
              <a:rPr lang="en-US" dirty="0"/>
              <a:t> rules</a:t>
            </a:r>
          </a:p>
          <a:p>
            <a:pPr lvl="1"/>
            <a:r>
              <a:rPr lang="en-US" dirty="0" err="1"/>
              <a:t>Firewalld</a:t>
            </a:r>
            <a:r>
              <a:rPr lang="en-US" dirty="0"/>
              <a:t> is configured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</a:t>
            </a:r>
          </a:p>
          <a:p>
            <a:pPr lvl="2"/>
            <a:r>
              <a:rPr lang="en-US" sz="1600" dirty="0"/>
              <a:t>Add or remove rules, list services, configure zones</a:t>
            </a:r>
          </a:p>
          <a:p>
            <a:pPr lvl="1"/>
            <a:r>
              <a:rPr lang="en-US" dirty="0" err="1"/>
              <a:t>Firewalld</a:t>
            </a:r>
            <a:r>
              <a:rPr lang="en-US" dirty="0"/>
              <a:t> uses different zones, to specify trust levels for certain connections</a:t>
            </a:r>
          </a:p>
          <a:p>
            <a:pPr lvl="2"/>
            <a:r>
              <a:rPr lang="en-US" sz="1600" dirty="0"/>
              <a:t>Local connections may be trusted more than internet connections</a:t>
            </a:r>
          </a:p>
          <a:p>
            <a:pPr lvl="2"/>
            <a:r>
              <a:rPr lang="en-US" sz="1600" dirty="0"/>
              <a:t>Home, work, public, private, school, etc. types of networks</a:t>
            </a:r>
          </a:p>
          <a:p>
            <a:r>
              <a:rPr lang="en-US" dirty="0"/>
              <a:t>For now, we will simply disable our firewall</a:t>
            </a:r>
          </a:p>
          <a:p>
            <a:pPr lvl="1"/>
            <a:r>
              <a:rPr lang="en-US" dirty="0"/>
              <a:t>We will configure it later in the semester!</a:t>
            </a:r>
          </a:p>
          <a:p>
            <a:pPr lvl="2"/>
            <a:r>
              <a:rPr lang="en-US" dirty="0"/>
              <a:t>Yeah yeah, this is a bad practice…</a:t>
            </a:r>
          </a:p>
          <a:p>
            <a:pPr marL="749808" lvl="4" indent="0">
              <a:buNone/>
            </a:pPr>
            <a:r>
              <a:rPr lang="en-US" sz="700" dirty="0"/>
              <a:t>*cringe*</a:t>
            </a:r>
          </a:p>
        </p:txBody>
      </p:sp>
      <p:pic>
        <p:nvPicPr>
          <p:cNvPr id="4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343069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02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12780" cy="4486486"/>
          </a:xfrm>
        </p:spPr>
        <p:txBody>
          <a:bodyPr>
            <a:normAutofit/>
          </a:bodyPr>
          <a:lstStyle/>
          <a:p>
            <a:r>
              <a:rPr lang="en-US" dirty="0"/>
              <a:t>Virtual hosts have been created for each student</a:t>
            </a:r>
          </a:p>
          <a:p>
            <a:r>
              <a:rPr lang="en-US" dirty="0"/>
              <a:t>31## Virtual hosts use a CNAME DNS records to point to student’s records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3125.megastuff.biz      canonical name = ecsc325-125.cs.edinboro.edu.</a:t>
            </a:r>
          </a:p>
          <a:p>
            <a:r>
              <a:rPr lang="en-US" dirty="0">
                <a:cs typeface="Courier New" panose="02070309020205020404" pitchFamily="49" charset="0"/>
              </a:rPr>
              <a:t>1## Virtual hosts use A record to IP address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Name:   125.megastuff.biz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Address: 147.64.243.125</a:t>
            </a:r>
          </a:p>
          <a:p>
            <a:r>
              <a:rPr lang="en-US" dirty="0"/>
              <a:t>VM’s: </a:t>
            </a:r>
            <a:r>
              <a:rPr lang="en-US" dirty="0">
                <a:hlinkClick r:id="rId2"/>
              </a:rPr>
              <a:t>http://1##.megastuff.biz</a:t>
            </a:r>
            <a:r>
              <a:rPr lang="en-US" dirty="0"/>
              <a:t> and </a:t>
            </a:r>
            <a:r>
              <a:rPr lang="en-US" dirty="0">
                <a:hlinkClick r:id="rId2"/>
              </a:rPr>
              <a:t>http://31##.megastuff.biz</a:t>
            </a:r>
            <a:endParaRPr lang="en-US" dirty="0"/>
          </a:p>
          <a:p>
            <a:pPr lvl="2"/>
            <a:r>
              <a:rPr lang="en-US" sz="1600" dirty="0"/>
              <a:t>NUMBER is 01-25 (ex: 101-125 and 3101-3125)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hlinkClick r:id="rId3"/>
              </a:rPr>
              <a:t>http://120.megastuff.biz</a:t>
            </a:r>
            <a:r>
              <a:rPr lang="en-US" sz="1600" dirty="0"/>
              <a:t> and </a:t>
            </a:r>
            <a:r>
              <a:rPr lang="en-US" sz="1600" dirty="0">
                <a:hlinkClick r:id="rId4"/>
              </a:rPr>
              <a:t>http://3120.megastuff.biz</a:t>
            </a:r>
            <a:br>
              <a:rPr lang="en-US" sz="1600" dirty="0"/>
            </a:br>
            <a:r>
              <a:rPr lang="en-US" sz="1600" dirty="0"/>
              <a:t>points to </a:t>
            </a:r>
            <a:r>
              <a:rPr lang="en-US" sz="1600" dirty="0">
                <a:hlinkClick r:id="rId5"/>
              </a:rPr>
              <a:t>http://ecsc325-120.cs.edinboro.edu</a:t>
            </a:r>
            <a:endParaRPr lang="en-US" sz="1600" dirty="0"/>
          </a:p>
          <a:p>
            <a:pPr lvl="1"/>
            <a:r>
              <a:rPr lang="en-US" dirty="0"/>
              <a:t>Make note of your virtual hosts!</a:t>
            </a:r>
          </a:p>
          <a:p>
            <a:pPr lvl="1"/>
            <a:r>
              <a:rPr lang="en-US" dirty="0"/>
              <a:t>Remember, you must log on to CS VPN first!</a:t>
            </a:r>
          </a:p>
          <a:p>
            <a:pPr lvl="2"/>
            <a:r>
              <a:rPr lang="en-US" dirty="0"/>
              <a:t>SOCKS proxy SSH tunnel workaround available…</a:t>
            </a:r>
          </a:p>
        </p:txBody>
      </p:sp>
      <p:pic>
        <p:nvPicPr>
          <p:cNvPr id="102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6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F08928-1B29-8E4D-9918-AFBEE32E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463350" cy="44850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 a user named </a:t>
            </a:r>
            <a:r>
              <a:rPr lang="en-US" dirty="0" err="1"/>
              <a:t>jpatalon</a:t>
            </a:r>
            <a:r>
              <a:rPr lang="en-US" dirty="0"/>
              <a:t> and set account expiration date</a:t>
            </a:r>
          </a:p>
          <a:p>
            <a:r>
              <a:rPr lang="en-US" dirty="0"/>
              <a:t>Create the group admin and add users to additional groups</a:t>
            </a:r>
          </a:p>
          <a:p>
            <a:r>
              <a:rPr lang="en-US" dirty="0"/>
              <a:t>Add new users to the </a:t>
            </a:r>
            <a:r>
              <a:rPr lang="en-US" dirty="0" err="1"/>
              <a:t>sudoers</a:t>
            </a:r>
            <a:r>
              <a:rPr lang="en-US" dirty="0"/>
              <a:t> file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sudoers.d</a:t>
            </a:r>
            <a:r>
              <a:rPr lang="en-US" dirty="0"/>
              <a:t>/users (create new file)</a:t>
            </a:r>
          </a:p>
          <a:p>
            <a:r>
              <a:rPr lang="en-US" dirty="0"/>
              <a:t>Create a user account for yourself, add yourself to groups, set a password, and add to </a:t>
            </a:r>
            <a:r>
              <a:rPr lang="en-US" dirty="0" err="1"/>
              <a:t>sudoers</a:t>
            </a:r>
            <a:endParaRPr lang="en-US" dirty="0"/>
          </a:p>
          <a:p>
            <a:r>
              <a:rPr lang="en-US" dirty="0"/>
              <a:t>Create a document with a copy of the exact commands you performed</a:t>
            </a:r>
          </a:p>
          <a:p>
            <a:r>
              <a:rPr lang="en-US" dirty="0"/>
              <a:t>Include any relevant requested information from the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and /</a:t>
            </a:r>
            <a:r>
              <a:rPr lang="en-US" dirty="0" err="1"/>
              <a:t>etc</a:t>
            </a:r>
            <a:r>
              <a:rPr lang="en-US" dirty="0"/>
              <a:t>/group files.</a:t>
            </a:r>
          </a:p>
          <a:p>
            <a:r>
              <a:rPr lang="en-US" dirty="0"/>
              <a:t>Run id commands and include the results in your document</a:t>
            </a:r>
          </a:p>
          <a:p>
            <a:r>
              <a:rPr lang="en-US" dirty="0"/>
              <a:t>Run the command “</a:t>
            </a:r>
            <a:r>
              <a:rPr lang="en-US" dirty="0" err="1"/>
              <a:t>ps</a:t>
            </a:r>
            <a:r>
              <a:rPr lang="en-US" dirty="0"/>
              <a:t> -au | head”. Copy the results and briefly explain the first four columns</a:t>
            </a:r>
          </a:p>
          <a:p>
            <a:r>
              <a:rPr lang="en-US" dirty="0"/>
              <a:t>Run the commands “</a:t>
            </a:r>
            <a:r>
              <a:rPr lang="en-US" dirty="0" err="1"/>
              <a:t>whereis</a:t>
            </a:r>
            <a:r>
              <a:rPr lang="en-US" dirty="0"/>
              <a:t> </a:t>
            </a:r>
            <a:r>
              <a:rPr lang="en-US" dirty="0" err="1"/>
              <a:t>chmod</a:t>
            </a:r>
            <a:r>
              <a:rPr lang="en-US" dirty="0"/>
              <a:t>” and “which </a:t>
            </a:r>
            <a:r>
              <a:rPr lang="en-US" dirty="0" err="1"/>
              <a:t>chmod</a:t>
            </a:r>
            <a:r>
              <a:rPr lang="en-US" dirty="0"/>
              <a:t>”. Copy the output from to your </a:t>
            </a:r>
            <a:br>
              <a:rPr lang="en-US" dirty="0"/>
            </a:br>
            <a:r>
              <a:rPr lang="en-US" dirty="0"/>
              <a:t>document and explain the differences</a:t>
            </a:r>
          </a:p>
          <a:p>
            <a:r>
              <a:rPr lang="en-US" dirty="0"/>
              <a:t>Execute the command “</a:t>
            </a:r>
            <a:r>
              <a:rPr lang="en-US" dirty="0" err="1"/>
              <a:t>df</a:t>
            </a:r>
            <a:r>
              <a:rPr lang="en-US" dirty="0"/>
              <a:t> –h” and answer related questions</a:t>
            </a:r>
          </a:p>
          <a:p>
            <a:r>
              <a:rPr lang="en-US" dirty="0"/>
              <a:t>Use the find command to locate a file</a:t>
            </a:r>
          </a:p>
          <a:p>
            <a:r>
              <a:rPr lang="en-US" dirty="0"/>
              <a:t>Update and reboot your system!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https://d30y9cdsu7xlg0.cloudfront.net/png/51139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64" y="3870542"/>
            <a:ext cx="2124386" cy="21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48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All-In-One Network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Linksys E2500</a:t>
            </a:r>
          </a:p>
          <a:p>
            <a:pPr lvl="1"/>
            <a:r>
              <a:rPr lang="en-US" sz="2000" dirty="0"/>
              <a:t>Router</a:t>
            </a:r>
          </a:p>
          <a:p>
            <a:pPr lvl="2"/>
            <a:r>
              <a:rPr lang="en-US" sz="1600" dirty="0"/>
              <a:t>Separates two distinct networks</a:t>
            </a:r>
          </a:p>
          <a:p>
            <a:pPr lvl="1"/>
            <a:r>
              <a:rPr lang="en-US" sz="2000" dirty="0"/>
              <a:t>Network Switch</a:t>
            </a:r>
          </a:p>
          <a:p>
            <a:pPr lvl="2"/>
            <a:r>
              <a:rPr lang="en-US" sz="1600" dirty="0"/>
              <a:t>Allows multiple computers to be connected to the same network</a:t>
            </a:r>
          </a:p>
          <a:p>
            <a:pPr lvl="1"/>
            <a:r>
              <a:rPr lang="en-US" sz="2000" dirty="0"/>
              <a:t>DHCP Service</a:t>
            </a:r>
          </a:p>
          <a:p>
            <a:pPr lvl="2"/>
            <a:r>
              <a:rPr lang="en-US" sz="1600" dirty="0"/>
              <a:t>Dynamic Host Configuration Protocol</a:t>
            </a:r>
          </a:p>
          <a:p>
            <a:pPr lvl="2"/>
            <a:r>
              <a:rPr lang="en-US" sz="1600" dirty="0"/>
              <a:t>Allows clients to automatically be assigned IP addresses</a:t>
            </a:r>
          </a:p>
          <a:p>
            <a:pPr lvl="1"/>
            <a:r>
              <a:rPr lang="en-US" sz="2000" dirty="0"/>
              <a:t>DNS Forwarding Service</a:t>
            </a:r>
          </a:p>
          <a:p>
            <a:pPr lvl="2"/>
            <a:r>
              <a:rPr lang="en-US" sz="1600" dirty="0"/>
              <a:t>Allows for permitted clients to use device as a DNS server</a:t>
            </a:r>
          </a:p>
          <a:p>
            <a:pPr lvl="1"/>
            <a:r>
              <a:rPr lang="en-US" sz="2000" dirty="0"/>
              <a:t>NAT Device</a:t>
            </a:r>
          </a:p>
          <a:p>
            <a:pPr lvl="2"/>
            <a:r>
              <a:rPr lang="en-US" sz="1600" dirty="0"/>
              <a:t>Allows for a private internal network to share a public IP address</a:t>
            </a:r>
          </a:p>
          <a:p>
            <a:pPr lvl="2"/>
            <a:endParaRPr lang="en-US" dirty="0"/>
          </a:p>
        </p:txBody>
      </p:sp>
      <p:pic>
        <p:nvPicPr>
          <p:cNvPr id="1028" name="Picture 4" descr="http://2.bp.blogspot.com/-JIXs4BunfBY/VcnnPgVow3I/AAAAAAAAA0Q/WhHkuHIYNiQ/s1600/E2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93" y="3098464"/>
            <a:ext cx="5758007" cy="28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541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All-In-One Network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2330"/>
          </a:xfrm>
        </p:spPr>
        <p:txBody>
          <a:bodyPr>
            <a:normAutofit/>
          </a:bodyPr>
          <a:lstStyle/>
          <a:p>
            <a:r>
              <a:rPr lang="en-US" sz="2400" dirty="0"/>
              <a:t>Linksys E2500</a:t>
            </a:r>
          </a:p>
          <a:p>
            <a:pPr lvl="1"/>
            <a:r>
              <a:rPr lang="en-US" sz="2000" dirty="0"/>
              <a:t>Firewall and port forwarding</a:t>
            </a:r>
          </a:p>
          <a:p>
            <a:pPr lvl="2"/>
            <a:r>
              <a:rPr lang="en-US" sz="1600" dirty="0"/>
              <a:t>Allows for opening and forwarding of specific ports for specific services</a:t>
            </a:r>
          </a:p>
          <a:p>
            <a:pPr lvl="2"/>
            <a:r>
              <a:rPr lang="en-US" sz="1600" dirty="0"/>
              <a:t>Ex: Anyone coming in from the internet on port 80 should go to local IP 192.168.0.187 port 8080</a:t>
            </a:r>
          </a:p>
          <a:p>
            <a:pPr lvl="1"/>
            <a:r>
              <a:rPr lang="en-US" sz="2000" dirty="0"/>
              <a:t>Wireless Access Point</a:t>
            </a:r>
          </a:p>
          <a:p>
            <a:pPr lvl="2"/>
            <a:r>
              <a:rPr lang="en-US" sz="1600" dirty="0"/>
              <a:t>Provides both 2.4GHz and 5GHz radios</a:t>
            </a:r>
          </a:p>
          <a:p>
            <a:pPr lvl="2"/>
            <a:r>
              <a:rPr lang="en-US" sz="1600" dirty="0"/>
              <a:t>Allows for 802.11a/b/g/n connections</a:t>
            </a:r>
          </a:p>
          <a:p>
            <a:pPr lvl="2"/>
            <a:r>
              <a:rPr lang="en-US" sz="1600" dirty="0"/>
              <a:t>Various wireless security settings</a:t>
            </a:r>
          </a:p>
          <a:p>
            <a:pPr lvl="2"/>
            <a:r>
              <a:rPr lang="en-US" sz="1600" dirty="0"/>
              <a:t>Guest wireless networks</a:t>
            </a:r>
          </a:p>
          <a:p>
            <a:pPr lvl="1"/>
            <a:r>
              <a:rPr lang="en-US" sz="2000" dirty="0" err="1"/>
              <a:t>QoS</a:t>
            </a:r>
            <a:r>
              <a:rPr lang="en-US" sz="2000" dirty="0"/>
              <a:t> Traffic Management</a:t>
            </a:r>
          </a:p>
          <a:p>
            <a:pPr lvl="1"/>
            <a:r>
              <a:rPr lang="en-US" sz="2000" dirty="0"/>
              <a:t>USB Connection</a:t>
            </a:r>
          </a:p>
          <a:p>
            <a:pPr lvl="2"/>
            <a:r>
              <a:rPr lang="en-US" sz="1600" dirty="0"/>
              <a:t>Can provide NAS-like network storage</a:t>
            </a:r>
          </a:p>
          <a:p>
            <a:pPr lvl="1"/>
            <a:r>
              <a:rPr lang="en-US" sz="2000" dirty="0"/>
              <a:t>Much More!</a:t>
            </a:r>
          </a:p>
        </p:txBody>
      </p:sp>
      <p:pic>
        <p:nvPicPr>
          <p:cNvPr id="2050" name="Picture 2" descr="http://cache-www.linksys.com/support/images/KB29148-002_EN_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31" y="4125191"/>
            <a:ext cx="4713463" cy="1536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72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30595" cy="4023360"/>
          </a:xfrm>
        </p:spPr>
        <p:txBody>
          <a:bodyPr>
            <a:noAutofit/>
          </a:bodyPr>
          <a:lstStyle/>
          <a:p>
            <a:r>
              <a:rPr lang="en-US" sz="2400" dirty="0"/>
              <a:t>Linux Operating System</a:t>
            </a:r>
          </a:p>
          <a:p>
            <a:pPr lvl="1"/>
            <a:r>
              <a:rPr lang="en-US" sz="2000" dirty="0"/>
              <a:t>CentOS 9 in our class</a:t>
            </a:r>
          </a:p>
          <a:p>
            <a:r>
              <a:rPr lang="en-US" sz="2400" dirty="0"/>
              <a:t>Apache Web Server</a:t>
            </a:r>
          </a:p>
          <a:p>
            <a:r>
              <a:rPr lang="en-US" sz="2400" dirty="0"/>
              <a:t>MySQL Database Services</a:t>
            </a:r>
          </a:p>
          <a:p>
            <a:pPr lvl="1"/>
            <a:r>
              <a:rPr lang="en-US" sz="2000" dirty="0"/>
              <a:t>We replaced with </a:t>
            </a:r>
            <a:r>
              <a:rPr lang="en-US" sz="2000" dirty="0" err="1"/>
              <a:t>MariaDB</a:t>
            </a:r>
            <a:endParaRPr lang="en-US" sz="2000" dirty="0"/>
          </a:p>
          <a:p>
            <a:r>
              <a:rPr lang="en-US" sz="2400" dirty="0"/>
              <a:t>PHP, Perl, Python</a:t>
            </a:r>
          </a:p>
          <a:p>
            <a:pPr lvl="1"/>
            <a:r>
              <a:rPr lang="en-US" sz="2000" dirty="0"/>
              <a:t>We installed PHP</a:t>
            </a:r>
          </a:p>
          <a:p>
            <a:pPr lvl="1"/>
            <a:r>
              <a:rPr lang="en-US" sz="2000" dirty="0"/>
              <a:t>We can optionally install others</a:t>
            </a:r>
          </a:p>
          <a:p>
            <a:r>
              <a:rPr lang="en-US" sz="2400" dirty="0"/>
              <a:t>Web Applications</a:t>
            </a:r>
          </a:p>
          <a:p>
            <a:pPr lvl="1"/>
            <a:r>
              <a:rPr lang="en-US" sz="2000" dirty="0"/>
              <a:t>Top layer running on our LAMP Stack</a:t>
            </a:r>
          </a:p>
        </p:txBody>
      </p:sp>
      <p:pic>
        <p:nvPicPr>
          <p:cNvPr id="3074" name="Picture 2" descr="http://www.achieveinternet.com/sites/default/files/images/LAMP%20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845734"/>
            <a:ext cx="46482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Systemctl</a:t>
            </a:r>
            <a:r>
              <a:rPr lang="en-US" dirty="0"/>
              <a:t> Service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1386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&lt;command&gt; &lt;service&gt;</a:t>
            </a:r>
          </a:p>
          <a:p>
            <a:pPr lvl="1"/>
            <a:r>
              <a:rPr lang="en-US" sz="2000" dirty="0"/>
              <a:t>Command can be one of many, such as: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start, stop, restart, reload, status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enable, disable, is-enabled, is-active</a:t>
            </a:r>
          </a:p>
          <a:p>
            <a:pPr lvl="1"/>
            <a:r>
              <a:rPr lang="en-US" sz="2000" dirty="0"/>
              <a:t>Examples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You can omit the trailing .service…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Services can be listed with: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list-unit-files</a:t>
            </a:r>
          </a:p>
        </p:txBody>
      </p:sp>
      <p:pic>
        <p:nvPicPr>
          <p:cNvPr id="4101" name="Picture 5" descr="http://www.blogcdn.com/media/2012/07/terminal.256-1343611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36" y="2874338"/>
            <a:ext cx="3103130" cy="31031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527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29CCD-5557-C441-AEB3-2F0667E80DCE}"/>
              </a:ext>
            </a:extLst>
          </p:cNvPr>
          <p:cNvSpPr/>
          <p:nvPr/>
        </p:nvSpPr>
        <p:spPr>
          <a:xfrm>
            <a:off x="1097280" y="3205693"/>
            <a:ext cx="7363814" cy="3009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4426"/>
          </a:xfrm>
        </p:spPr>
        <p:txBody>
          <a:bodyPr>
            <a:noAutofit/>
          </a:bodyPr>
          <a:lstStyle/>
          <a:p>
            <a:r>
              <a:rPr lang="en-US" dirty="0"/>
              <a:t>Purchased from Google Domains (registrar)</a:t>
            </a:r>
          </a:p>
          <a:p>
            <a:pPr lvl="1"/>
            <a:r>
              <a:rPr lang="en-US" sz="2000" dirty="0"/>
              <a:t>Previously I used </a:t>
            </a:r>
            <a:r>
              <a:rPr lang="en-US" sz="2000" dirty="0" err="1"/>
              <a:t>megastuff.online</a:t>
            </a:r>
            <a:r>
              <a:rPr lang="en-US" sz="2000" dirty="0"/>
              <a:t>, but it cost too much to renew</a:t>
            </a:r>
          </a:p>
          <a:p>
            <a:pPr lvl="2"/>
            <a:r>
              <a:rPr lang="en-US" dirty="0"/>
              <a:t>I got megastuff.biz now.</a:t>
            </a:r>
          </a:p>
          <a:p>
            <a:pPr lvl="2"/>
            <a:r>
              <a:rPr lang="en-US" dirty="0"/>
              <a:t>I also moved from GoDaddy to Google Domains, saved some more money.  Now moved to Squarespace…</a:t>
            </a:r>
          </a:p>
          <a:p>
            <a:r>
              <a:rPr lang="en-US" dirty="0"/>
              <a:t>Configured to use existing personal DNS servers</a:t>
            </a:r>
          </a:p>
          <a:p>
            <a:pPr lvl="1"/>
            <a:r>
              <a:rPr lang="en-US" dirty="0"/>
              <a:t>Set NS records at Registrar</a:t>
            </a:r>
          </a:p>
          <a:p>
            <a:pPr lvl="1"/>
            <a:r>
              <a:rPr lang="en-US" dirty="0"/>
              <a:t>Create A and AAAA records for NS servers at Registrar</a:t>
            </a:r>
          </a:p>
          <a:p>
            <a:pPr lvl="2"/>
            <a:r>
              <a:rPr lang="en-US" dirty="0"/>
              <a:t>These are the glue records!</a:t>
            </a:r>
          </a:p>
          <a:p>
            <a:pPr lvl="1"/>
            <a:r>
              <a:rPr lang="en-US" dirty="0"/>
              <a:t>Create A and AAAA records for megastuff.biz domain</a:t>
            </a:r>
          </a:p>
          <a:p>
            <a:pPr lvl="2"/>
            <a:r>
              <a:rPr lang="en-US" dirty="0"/>
              <a:t>Used existing DNS servers</a:t>
            </a:r>
          </a:p>
          <a:p>
            <a:pPr lvl="1"/>
            <a:r>
              <a:rPr lang="en-US" dirty="0"/>
              <a:t>Create CNAME and A records for student Virtual Hosts</a:t>
            </a:r>
          </a:p>
          <a:p>
            <a:pPr lvl="2"/>
            <a:r>
              <a:rPr lang="en-US" dirty="0"/>
              <a:t>##.megastuff.biz	A record</a:t>
            </a:r>
          </a:p>
          <a:p>
            <a:pPr lvl="2"/>
            <a:r>
              <a:rPr lang="en-US" dirty="0"/>
              <a:t>1##.megastuff.biz	A record</a:t>
            </a:r>
          </a:p>
          <a:p>
            <a:pPr lvl="2"/>
            <a:r>
              <a:rPr lang="en-US" dirty="0"/>
              <a:t>31##.megastuff.biz	CNAME record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637E29-B72B-2840-9857-C7608F78D15E}"/>
              </a:ext>
            </a:extLst>
          </p:cNvPr>
          <p:cNvSpPr/>
          <p:nvPr/>
        </p:nvSpPr>
        <p:spPr>
          <a:xfrm>
            <a:off x="6126480" y="4375542"/>
            <a:ext cx="2213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</a:t>
            </a:r>
            <a:b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case</a:t>
            </a:r>
            <a:b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anymore…</a:t>
            </a:r>
          </a:p>
        </p:txBody>
      </p:sp>
    </p:spTree>
    <p:extLst>
      <p:ext uri="{BB962C8B-B14F-4D97-AF65-F5344CB8AC3E}">
        <p14:creationId xmlns:p14="http://schemas.microsoft.com/office/powerpoint/2010/main" val="40148773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 - </a:t>
            </a:r>
            <a:r>
              <a:rPr lang="en-US" dirty="0" err="1"/>
              <a:t>GoDaddy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30343" y="1917528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Domains list at </a:t>
            </a:r>
            <a:r>
              <a:rPr lang="en-US" dirty="0" err="1"/>
              <a:t>GoDaddy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920240"/>
            <a:ext cx="6551464" cy="4313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03061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 - </a:t>
            </a:r>
            <a:r>
              <a:rPr lang="en-US" dirty="0" err="1"/>
              <a:t>GoDaddy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0343" y="1915836"/>
            <a:ext cx="267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WHOIS record information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err="1"/>
              <a:t>GoDaddy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43668"/>
            <a:ext cx="5629275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79817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 - </a:t>
            </a:r>
            <a:r>
              <a:rPr lang="en-US" dirty="0" err="1"/>
              <a:t>GoDaddy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30343" y="1884045"/>
            <a:ext cx="216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Nameservers</a:t>
            </a:r>
            <a:r>
              <a:rPr lang="en-US" dirty="0"/>
              <a:t> Section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err="1"/>
              <a:t>GoDaddy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7408" y="3053293"/>
            <a:ext cx="36781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These are NS records at parent!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58" y="1884045"/>
            <a:ext cx="2701402" cy="4278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2374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66824" y="1917528"/>
            <a:ext cx="20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Names Section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err="1"/>
              <a:t>GoDaddy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18615"/>
            <a:ext cx="4895176" cy="4058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92456" y="2149053"/>
            <a:ext cx="25743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These are glue records at parent!</a:t>
            </a:r>
          </a:p>
        </p:txBody>
      </p:sp>
    </p:spTree>
    <p:extLst>
      <p:ext uri="{BB962C8B-B14F-4D97-AF65-F5344CB8AC3E}">
        <p14:creationId xmlns:p14="http://schemas.microsoft.com/office/powerpoint/2010/main" val="30903320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5044526" cy="3175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66824" y="1917528"/>
            <a:ext cx="233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Domains List at Google</a:t>
            </a:r>
          </a:p>
        </p:txBody>
      </p:sp>
    </p:spTree>
    <p:extLst>
      <p:ext uri="{BB962C8B-B14F-4D97-AF65-F5344CB8AC3E}">
        <p14:creationId xmlns:p14="http://schemas.microsoft.com/office/powerpoint/2010/main" val="53598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Web Server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59552" cy="4023360"/>
          </a:xfrm>
        </p:spPr>
        <p:txBody>
          <a:bodyPr/>
          <a:lstStyle/>
          <a:p>
            <a:r>
              <a:rPr lang="en-US" dirty="0"/>
              <a:t>The World Wide Web uses the Hypertext Transfer Protocol (HTTP) to define how data is passed between a web server and a web browser.</a:t>
            </a:r>
          </a:p>
          <a:p>
            <a:r>
              <a:rPr lang="en-US" dirty="0"/>
              <a:t>Specific web site software used to host and serve files</a:t>
            </a:r>
          </a:p>
          <a:p>
            <a:pPr lvl="1"/>
            <a:r>
              <a:rPr lang="en-US" dirty="0"/>
              <a:t>Apache – Most popular web server software* – Multi-platform, free &amp; open source software (FOSS)</a:t>
            </a:r>
          </a:p>
          <a:p>
            <a:pPr lvl="1"/>
            <a:r>
              <a:rPr lang="en-US" dirty="0"/>
              <a:t>Microsoft Internet Information Server – Web server software from Microsoft for Windows OS’s</a:t>
            </a:r>
          </a:p>
          <a:p>
            <a:pPr lvl="1"/>
            <a:r>
              <a:rPr lang="en-US" dirty="0"/>
              <a:t>Nginx – Pronounced Engine X – Multi-platform, FOSS – Less features, better performance</a:t>
            </a:r>
          </a:p>
          <a:p>
            <a:r>
              <a:rPr lang="en-US" dirty="0"/>
              <a:t>Netcraft.com – Statistics regarding web server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43AC3-E41E-682D-1340-48299578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28" y="3336498"/>
            <a:ext cx="5121794" cy="25020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90284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45734"/>
            <a:ext cx="5078298" cy="2771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66824" y="1917528"/>
            <a:ext cx="311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Nameservers</a:t>
            </a:r>
            <a:r>
              <a:rPr lang="en-US" dirty="0"/>
              <a:t> Section at Google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7280" y="4930314"/>
            <a:ext cx="54986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These are NS records at parent!</a:t>
            </a:r>
          </a:p>
        </p:txBody>
      </p:sp>
    </p:spTree>
    <p:extLst>
      <p:ext uri="{BB962C8B-B14F-4D97-AF65-F5344CB8AC3E}">
        <p14:creationId xmlns:p14="http://schemas.microsoft.com/office/powerpoint/2010/main" val="41115691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Megastuff.biz Domain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343" y="3205693"/>
            <a:ext cx="3362325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66824" y="1917528"/>
            <a:ext cx="24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Hosts Section at Google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7280" y="4930314"/>
            <a:ext cx="54986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These are glue records at parent!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96762"/>
            <a:ext cx="5498610" cy="3133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3001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 – Megastuff.biz DNS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849582"/>
            <a:ext cx="100583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$ORIGIN 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$TTL 3600      ; 1 hour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@               IN      SOA     ns1.megastuff.biz. admin.megastuff.biz. (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2018000000      ; serial number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140             ; refresh (14400-43200)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36              ; update retry (3600-?)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120960          ; expiry (1209600-2419200)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300 )           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nxdomain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(300-86400)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NS      ns1.megastuff.biz.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NS      ns2.megastuff.biz.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MX      10 mail.megastuff.biz.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MX      20 mail2.megastuff.biz.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TXT     "v=spf1 mx ?all"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A       167.88.8.165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mail            IN      A       66.228.37.203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mail2           IN      A       66.228.37.203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ns1             IN      A       162.159.27.72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ns2             IN      A       162.159.24.39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ns1             IN      AAAA    2400:cb00:2049:1::a29f:1a63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ns2             IN      AAAA    2400:cb00:2049:1::a29f:1827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ipv4            IN      A       66.228.37.203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ip4             IN      CNAME   ipv4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               IN      CNAME   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www             IN      CNAME   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gallery         IN      CNAME   megastuff.biz.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home            IN      A       10.11.187.1</a:t>
            </a:r>
          </a:p>
        </p:txBody>
      </p:sp>
      <p:pic>
        <p:nvPicPr>
          <p:cNvPr id="1028" name="Picture 4" descr="https://www.thecloudjournal.net/wp-content/uploads/2015/12/Azure-D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19" y="3666808"/>
            <a:ext cx="2414905" cy="24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58074">
            <a:off x="7863840" y="1958851"/>
            <a:ext cx="4083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Notice the trailing periods!</a:t>
            </a:r>
          </a:p>
        </p:txBody>
      </p:sp>
    </p:spTree>
    <p:extLst>
      <p:ext uri="{BB962C8B-B14F-4D97-AF65-F5344CB8AC3E}">
        <p14:creationId xmlns:p14="http://schemas.microsoft.com/office/powerpoint/2010/main" val="24686938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 – Megastuff.biz DNS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849582"/>
            <a:ext cx="100583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ns5             IN      A       10.0.0.1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ns5             IN      AAAA    2400:cb00:2049:1::a29f:1819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ipv4            IN      A       66.228.37.203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ip4             IN      CNAME   ipv4.megastuff.biz.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               IN      CNAME   megastuff.biz.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www             IN      CNAME   megastuff.biz.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gallery         IN      CNAME   megastuff.biz.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01              IN      A       147.64.243.101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02              IN      A       147.64.243.102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25              IN      A       147.64.243.125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101             IN      A       147.64.243.101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102             IN      A       147.64.243.102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125             IN      A       147.64.243.125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3101            IN      CNAME   ecsc325-101.cs.edinboro.edu.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3102            IN      CNAME   ecsc325-102.cs.edinboro.edu.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3125            IN      CNAME   ecsc325-125.cs.edinboro.edu.</a:t>
            </a:r>
          </a:p>
        </p:txBody>
      </p:sp>
      <p:pic>
        <p:nvPicPr>
          <p:cNvPr id="5" name="Picture 4" descr="https://www.thecloudjournal.net/wp-content/uploads/2015/12/Azure-D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19" y="3666808"/>
            <a:ext cx="2414905" cy="24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58074">
            <a:off x="7863840" y="1958851"/>
            <a:ext cx="4083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Notice the trailing periods!</a:t>
            </a:r>
          </a:p>
        </p:txBody>
      </p:sp>
    </p:spTree>
    <p:extLst>
      <p:ext uri="{BB962C8B-B14F-4D97-AF65-F5344CB8AC3E}">
        <p14:creationId xmlns:p14="http://schemas.microsoft.com/office/powerpoint/2010/main" val="20052255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Hierarchy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" y="2225675"/>
            <a:ext cx="11039475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43754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SSH Tunnels are secure and encrypted between endpoints!</a:t>
            </a:r>
          </a:p>
          <a:p>
            <a:r>
              <a:rPr lang="en-US" sz="2400" dirty="0"/>
              <a:t>Local port forwarding</a:t>
            </a:r>
          </a:p>
          <a:p>
            <a:pPr lvl="1"/>
            <a:r>
              <a:rPr lang="en-US" sz="2000" dirty="0"/>
              <a:t>Similar to port forwarding on a router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–L </a:t>
            </a:r>
            <a:r>
              <a:rPr lang="en-US" sz="2000" dirty="0" err="1"/>
              <a:t>source_port:destination_host:destination_port</a:t>
            </a:r>
            <a:r>
              <a:rPr lang="en-US" sz="2000" dirty="0"/>
              <a:t>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–L 5454:ecsc325-125.cs.edinboro.edu:22 jpatalon@cslab100.cs.edinboro.edu</a:t>
            </a:r>
          </a:p>
          <a:p>
            <a:pPr lvl="2"/>
            <a:r>
              <a:rPr lang="en-US" sz="1600" dirty="0"/>
              <a:t>This command opens an encrypted tunnel between my local machine and </a:t>
            </a:r>
            <a:r>
              <a:rPr lang="en-US" sz="1600" dirty="0" err="1"/>
              <a:t>ssh</a:t>
            </a:r>
            <a:r>
              <a:rPr lang="en-US" sz="1600" dirty="0"/>
              <a:t> server cslab100.cs.edinboro.edu</a:t>
            </a:r>
          </a:p>
          <a:p>
            <a:pPr lvl="2"/>
            <a:r>
              <a:rPr lang="en-US" sz="1600" dirty="0"/>
              <a:t>Traffic sent to localhost port 5454 is redirected to ecsc325-125.cs.edinboro.edu port 22</a:t>
            </a:r>
          </a:p>
        </p:txBody>
      </p:sp>
      <p:pic>
        <p:nvPicPr>
          <p:cNvPr id="4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999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SOCKS (Dynamic) Proxy</a:t>
            </a:r>
          </a:p>
          <a:p>
            <a:pPr lvl="1"/>
            <a:r>
              <a:rPr lang="en-US" sz="2000" dirty="0"/>
              <a:t>Allows for website </a:t>
            </a:r>
            <a:r>
              <a:rPr lang="en-US" sz="2000" dirty="0" err="1"/>
              <a:t>proxying</a:t>
            </a:r>
            <a:endParaRPr lang="en-US" sz="2000" dirty="0"/>
          </a:p>
          <a:p>
            <a:pPr lvl="1"/>
            <a:r>
              <a:rPr lang="en-US" sz="2000" dirty="0"/>
              <a:t>Can be used to allow connections around firewalls</a:t>
            </a:r>
          </a:p>
          <a:p>
            <a:pPr lvl="2"/>
            <a:r>
              <a:rPr lang="en-US" sz="1600" dirty="0"/>
              <a:t>Connect to your ecsc325 web server from anywhere through an intermediate host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–D port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–D 55555 jpatalon@cslab100.cs.edinboro.edu</a:t>
            </a:r>
          </a:p>
          <a:p>
            <a:pPr lvl="2"/>
            <a:r>
              <a:rPr lang="en-US" sz="1600" dirty="0"/>
              <a:t>This command opens an encrypted tunnel between my local machine and </a:t>
            </a:r>
            <a:r>
              <a:rPr lang="en-US" sz="1600" dirty="0" err="1"/>
              <a:t>ssh</a:t>
            </a:r>
            <a:r>
              <a:rPr lang="en-US" sz="1600" dirty="0"/>
              <a:t> server cslab100.cs.edinboro.edu</a:t>
            </a:r>
          </a:p>
          <a:p>
            <a:pPr lvl="2"/>
            <a:r>
              <a:rPr lang="en-US" sz="1600" dirty="0"/>
              <a:t>Web SOCKS traffic is sent through port 5555 to server cslab100.cs.edinboro.edu, where it is then forwarded to the destination</a:t>
            </a:r>
          </a:p>
          <a:p>
            <a:pPr lvl="2"/>
            <a:endParaRPr lang="en-US" sz="1600" dirty="0"/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264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</p:txBody>
      </p:sp>
      <p:pic>
        <p:nvPicPr>
          <p:cNvPr id="1030" name="Picture 6" descr="/media/filer_public/e8/e7/e8e7562f-b4ed-4b6b-aab7-a1aa89c8c4dc/cur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5" y="3857414"/>
            <a:ext cx="4410075" cy="1524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123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  <a:p>
            <a:pPr lvl="1"/>
            <a:r>
              <a:rPr lang="en-US" sz="2200" dirty="0"/>
              <a:t>Reverse SSH tunnel opened from office PC to outside server</a:t>
            </a:r>
          </a:p>
        </p:txBody>
      </p:sp>
      <p:pic>
        <p:nvPicPr>
          <p:cNvPr id="1028" name="Picture 4" descr="https://toic.org/media/filer_public/2e/0d/2e0d1abf-c331-4625-ba0b-efed1c800254/reverese-ss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5" y="3857414"/>
            <a:ext cx="4410075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76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  <a:p>
            <a:pPr lvl="1"/>
            <a:r>
              <a:rPr lang="en-US" sz="2200" dirty="0"/>
              <a:t>Reverse SSH tunnel opened from office PC to outside server</a:t>
            </a:r>
          </a:p>
          <a:p>
            <a:pPr lvl="1"/>
            <a:r>
              <a:rPr lang="en-US" sz="2200" dirty="0"/>
              <a:t>Outside server now has encrypted path inside corporate firewall</a:t>
            </a:r>
          </a:p>
        </p:txBody>
      </p:sp>
      <p:pic>
        <p:nvPicPr>
          <p:cNvPr id="1026" name="Picture 2" descr="https://toic.org/media/filer_public/a2/16/a2167b08-ef7a-47fb-b200-7259e8c8e1ad/reverese-ss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3774287"/>
            <a:ext cx="4800600" cy="2505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565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1985</TotalTime>
  <Words>9536</Words>
  <Application>Microsoft Office PowerPoint</Application>
  <PresentationFormat>Widescreen</PresentationFormat>
  <Paragraphs>1228</Paragraphs>
  <Slides>104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Calibri</vt:lpstr>
      <vt:lpstr>Calibri Light</vt:lpstr>
      <vt:lpstr>Courier New</vt:lpstr>
      <vt:lpstr>Wingdings</vt:lpstr>
      <vt:lpstr>Retrospect</vt:lpstr>
      <vt:lpstr>ECSC 325.200 Web Server Administration</vt:lpstr>
      <vt:lpstr>Recap and Review</vt:lpstr>
      <vt:lpstr>Weekly Info</vt:lpstr>
      <vt:lpstr>Objectives</vt:lpstr>
      <vt:lpstr>Linux Command Line Text Editors</vt:lpstr>
      <vt:lpstr>Assignment 3 review</vt:lpstr>
      <vt:lpstr>Assignment 3 review</vt:lpstr>
      <vt:lpstr>Assignment 4</vt:lpstr>
      <vt:lpstr>How a Web Server Works</vt:lpstr>
      <vt:lpstr>How a Web Server Works</vt:lpstr>
      <vt:lpstr>How a Web Server Works</vt:lpstr>
      <vt:lpstr>Web Services</vt:lpstr>
      <vt:lpstr>Web Services</vt:lpstr>
      <vt:lpstr>Web Services</vt:lpstr>
      <vt:lpstr>Understanding HTTP</vt:lpstr>
      <vt:lpstr>Understanding HTTP</vt:lpstr>
      <vt:lpstr>Understanding HTTP</vt:lpstr>
      <vt:lpstr>Understanding HTTP</vt:lpstr>
      <vt:lpstr>Internet Information Services (IIS)</vt:lpstr>
      <vt:lpstr>Apache Web Server</vt:lpstr>
      <vt:lpstr>Apache Web Server</vt:lpstr>
      <vt:lpstr>Apache Web Server</vt:lpstr>
      <vt:lpstr>Apache Installation</vt:lpstr>
      <vt:lpstr>Apache Installation</vt:lpstr>
      <vt:lpstr>Apache Commands</vt:lpstr>
      <vt:lpstr>Apache Configuration</vt:lpstr>
      <vt:lpstr>Apache Configuration</vt:lpstr>
      <vt:lpstr>Apache Configuration</vt:lpstr>
      <vt:lpstr>Apache Configuration</vt:lpstr>
      <vt:lpstr>Apache Configuration</vt:lpstr>
      <vt:lpstr>Apache Configuration</vt:lpstr>
      <vt:lpstr>Firewall</vt:lpstr>
      <vt:lpstr>Server Configuration</vt:lpstr>
      <vt:lpstr>Server Configuration</vt:lpstr>
      <vt:lpstr>Server Configuration</vt:lpstr>
      <vt:lpstr>Server Configuration</vt:lpstr>
      <vt:lpstr>Virtual Machines</vt:lpstr>
      <vt:lpstr>ECSC 325.200 Web Server Administration</vt:lpstr>
      <vt:lpstr>Connecting to our VM’s</vt:lpstr>
      <vt:lpstr>Create a VPN Connection – Windows Client</vt:lpstr>
      <vt:lpstr>Create a VPN Connection – Windows L2TP</vt:lpstr>
      <vt:lpstr>Create a VPN Connection – MacOS L2TP</vt:lpstr>
      <vt:lpstr>Create a VPN Connection – Chromebook L2TP/IPsec</vt:lpstr>
      <vt:lpstr>Connect to CS VPN with a SSH Connection</vt:lpstr>
      <vt:lpstr>Assignment 5</vt:lpstr>
      <vt:lpstr>Server Configuration</vt:lpstr>
      <vt:lpstr>Server Configuration</vt:lpstr>
      <vt:lpstr>Server Configuration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Configure</vt:lpstr>
      <vt:lpstr>Finding IP address ranges</vt:lpstr>
      <vt:lpstr>Finding IP address ranges</vt:lpstr>
      <vt:lpstr>Broadcast Address</vt:lpstr>
      <vt:lpstr>Understanding HTTP</vt:lpstr>
      <vt:lpstr>Understanding HTTP</vt:lpstr>
      <vt:lpstr>HTTP Services</vt:lpstr>
      <vt:lpstr>HTTP Example</vt:lpstr>
      <vt:lpstr>Ports</vt:lpstr>
      <vt:lpstr>Ports</vt:lpstr>
      <vt:lpstr>Request for Comments (RFC)</vt:lpstr>
      <vt:lpstr>DNS - Hierarchical View</vt:lpstr>
      <vt:lpstr>Root Hints vs. DNS Forwarders</vt:lpstr>
      <vt:lpstr>Recursive DNS Transaction</vt:lpstr>
      <vt:lpstr>Cached DNS Transaction</vt:lpstr>
      <vt:lpstr>Literal Recursive DNS Transaction</vt:lpstr>
      <vt:lpstr>Whois Records</vt:lpstr>
      <vt:lpstr>DNS Versions</vt:lpstr>
      <vt:lpstr>Source-Based DNS (Geo-Location)</vt:lpstr>
      <vt:lpstr>Dynamic DNS (DDNS)</vt:lpstr>
      <vt:lpstr>Apache Installation</vt:lpstr>
      <vt:lpstr>Apache Commands</vt:lpstr>
      <vt:lpstr>Apache Configuration</vt:lpstr>
      <vt:lpstr>Apache Configuration</vt:lpstr>
      <vt:lpstr>Firewall</vt:lpstr>
      <vt:lpstr>Virtual Host Configurations</vt:lpstr>
      <vt:lpstr>All-In-One Network Devices</vt:lpstr>
      <vt:lpstr>All-In-One Network Devices</vt:lpstr>
      <vt:lpstr>LAMP Stack</vt:lpstr>
      <vt:lpstr>Systemctl Service Commands</vt:lpstr>
      <vt:lpstr>Megastuff.biz Domain</vt:lpstr>
      <vt:lpstr>Megastuff.biz Domain - GoDaddy</vt:lpstr>
      <vt:lpstr>Megastuff.biz Domain - GoDaddy</vt:lpstr>
      <vt:lpstr>Megastuff.biz Domain - GoDaddy</vt:lpstr>
      <vt:lpstr>Megastuff.biz Domain</vt:lpstr>
      <vt:lpstr>Megastuff.biz Domain</vt:lpstr>
      <vt:lpstr>Megastuff.biz Domain</vt:lpstr>
      <vt:lpstr>Megastuff.biz Domain</vt:lpstr>
      <vt:lpstr>Virtual Hosts – Megastuff.biz DNS</vt:lpstr>
      <vt:lpstr>Virtual Hosts – Megastuff.biz DNS</vt:lpstr>
      <vt:lpstr>DNS Hierarchy</vt:lpstr>
      <vt:lpstr>SSH Tunnels</vt:lpstr>
      <vt:lpstr>SSH Tunnels</vt:lpstr>
      <vt:lpstr>SSH Tunnels</vt:lpstr>
      <vt:lpstr>SSH Tunnels</vt:lpstr>
      <vt:lpstr>SSH Tunnels</vt:lpstr>
      <vt:lpstr>SSH Tunnels</vt:lpstr>
      <vt:lpstr>Documentation Expectations</vt:lpstr>
      <vt:lpstr>Linux Commands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Jason Patalon</cp:lastModifiedBy>
  <cp:revision>134</cp:revision>
  <dcterms:created xsi:type="dcterms:W3CDTF">2016-02-28T15:51:01Z</dcterms:created>
  <dcterms:modified xsi:type="dcterms:W3CDTF">2025-02-16T17:23:36Z</dcterms:modified>
</cp:coreProperties>
</file>