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72"/>
  </p:notesMasterIdLst>
  <p:sldIdLst>
    <p:sldId id="765" r:id="rId2"/>
    <p:sldId id="766" r:id="rId3"/>
    <p:sldId id="767" r:id="rId4"/>
    <p:sldId id="768" r:id="rId5"/>
    <p:sldId id="331" r:id="rId6"/>
    <p:sldId id="828" r:id="rId7"/>
    <p:sldId id="839" r:id="rId8"/>
    <p:sldId id="837" r:id="rId9"/>
    <p:sldId id="838" r:id="rId10"/>
    <p:sldId id="841" r:id="rId11"/>
    <p:sldId id="842" r:id="rId12"/>
    <p:sldId id="843" r:id="rId13"/>
    <p:sldId id="821" r:id="rId14"/>
    <p:sldId id="822" r:id="rId15"/>
    <p:sldId id="823" r:id="rId16"/>
    <p:sldId id="824" r:id="rId17"/>
    <p:sldId id="825" r:id="rId18"/>
    <p:sldId id="826" r:id="rId19"/>
    <p:sldId id="836" r:id="rId20"/>
    <p:sldId id="769" r:id="rId21"/>
    <p:sldId id="770" r:id="rId22"/>
    <p:sldId id="771" r:id="rId23"/>
    <p:sldId id="772" r:id="rId24"/>
    <p:sldId id="773" r:id="rId25"/>
    <p:sldId id="774" r:id="rId26"/>
    <p:sldId id="827" r:id="rId27"/>
    <p:sldId id="775" r:id="rId28"/>
    <p:sldId id="776" r:id="rId29"/>
    <p:sldId id="379" r:id="rId30"/>
    <p:sldId id="777" r:id="rId31"/>
    <p:sldId id="778" r:id="rId32"/>
    <p:sldId id="419" r:id="rId33"/>
    <p:sldId id="779" r:id="rId34"/>
    <p:sldId id="780" r:id="rId35"/>
    <p:sldId id="410" r:id="rId36"/>
    <p:sldId id="420" r:id="rId37"/>
    <p:sldId id="421" r:id="rId38"/>
    <p:sldId id="402" r:id="rId39"/>
    <p:sldId id="847" r:id="rId40"/>
    <p:sldId id="787" r:id="rId41"/>
    <p:sldId id="788" r:id="rId42"/>
    <p:sldId id="789" r:id="rId43"/>
    <p:sldId id="791" r:id="rId44"/>
    <p:sldId id="781" r:id="rId45"/>
    <p:sldId id="418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782" r:id="rId55"/>
    <p:sldId id="400" r:id="rId56"/>
    <p:sldId id="401" r:id="rId57"/>
    <p:sldId id="793" r:id="rId58"/>
    <p:sldId id="794" r:id="rId59"/>
    <p:sldId id="795" r:id="rId60"/>
    <p:sldId id="796" r:id="rId61"/>
    <p:sldId id="797" r:id="rId62"/>
    <p:sldId id="798" r:id="rId63"/>
    <p:sldId id="799" r:id="rId64"/>
    <p:sldId id="800" r:id="rId65"/>
    <p:sldId id="801" r:id="rId66"/>
    <p:sldId id="872" r:id="rId67"/>
    <p:sldId id="873" r:id="rId68"/>
    <p:sldId id="851" r:id="rId69"/>
    <p:sldId id="852" r:id="rId70"/>
    <p:sldId id="785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 autoAdjust="0"/>
    <p:restoredTop sz="89864" autoAdjust="0"/>
  </p:normalViewPr>
  <p:slideViewPr>
    <p:cSldViewPr snapToGrid="0">
      <p:cViewPr varScale="1">
        <p:scale>
          <a:sx n="110" d="100"/>
          <a:sy n="110" d="100"/>
        </p:scale>
        <p:origin x="138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692C-596D-4CEF-98DA-0216301B171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3766-70CA-43FF-B816-41CAA206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Ale2006-from-en - Own work, CC BY-SA 3.0, https://commons.wikimedia.org/w/index.php?curid=10583999</a:t>
            </a:r>
          </a:p>
          <a:p>
            <a:r>
              <a:rPr lang="en-US" dirty="0"/>
              <a:t>Blue arrows</a:t>
            </a:r>
            <a:r>
              <a:rPr lang="en-US" baseline="0" dirty="0"/>
              <a:t> indicate SMTP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FTP protocol has changed little since the 1970’s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ephemeral 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short-lived endpoint that is created by the operating system when a program requests any available user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operating system selects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number from a predefined range, typically between 1024 and 65535, and releases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after the related TCP connection terminates.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ephemeral 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short-lived endpoint that is created by the operating system when a program requests any available user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operating system selects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number from a predefined range, typically between 1024 and 65535, and releases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after the related TCP connection terminates.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6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ephemeral 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short-lived endpoint that is created by the operating system when a program requests any available user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operating system selects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number from a predefined range, typically between 1024 and 65535, and releases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after the related TCP connection terminates.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3D70-214C-4073-BDC4-44A74955556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may be relative…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Lunch sometime between 12:00 - 2:00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1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additional tools available for database tuning!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2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0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F9407A-1513-4E35-BD16-056FD4AFA25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0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patalon.cs.edinboro.edu/csci325.001.201820/classfiles/assignment9check.sh" TargetMode="External"/><Relationship Id="rId2" Type="http://schemas.openxmlformats.org/officeDocument/2006/relationships/hyperlink" Target="mailto:jpatalon@edinboro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7N1KXOyf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##.megastuff.biz" TargetMode="External"/><Relationship Id="rId2" Type="http://schemas.openxmlformats.org/officeDocument/2006/relationships/hyperlink" Target="http://roundcube./##.megastuff.bi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hyperlink" Target="mailto:user@25.megastuff.biz" TargetMode="External"/><Relationship Id="rId4" Type="http://schemas.openxmlformats.org/officeDocument/2006/relationships/hyperlink" Target="mailto:jpatalon@20.megastuff.biz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user@server.domain.tl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percona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0.0.0.1/##.megastuff.biz/temp/temp.php" TargetMode="External"/><Relationship Id="rId13" Type="http://schemas.openxmlformats.org/officeDocument/2006/relationships/hyperlink" Target="http://0.0.0.31/##.ultrastuff.net" TargetMode="External"/><Relationship Id="rId3" Type="http://schemas.openxmlformats.org/officeDocument/2006/relationships/hyperlink" Target="http://147.64.243.1/##" TargetMode="External"/><Relationship Id="rId7" Type="http://schemas.openxmlformats.org/officeDocument/2006/relationships/hyperlink" Target="http://0.0.0.1/##.megastuff.biz" TargetMode="External"/><Relationship Id="rId12" Type="http://schemas.openxmlformats.org/officeDocument/2006/relationships/hyperlink" Target="http://0.0.0.1/##.ultrastuff.net" TargetMode="External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NULL" TargetMode="External"/><Relationship Id="rId11" Type="http://schemas.openxmlformats.org/officeDocument/2006/relationships/hyperlink" Target="http://roundcube./##.megastuff.biz" TargetMode="External"/><Relationship Id="rId5" Type="http://schemas.openxmlformats.org/officeDocument/2006/relationships/hyperlink" Target="http://147.64.243.1/##/phpmyadmin" TargetMode="External"/><Relationship Id="rId10" Type="http://schemas.openxmlformats.org/officeDocument/2006/relationships/hyperlink" Target="http://ecsc325-1/##.cs.Edinboro.edu/squirrelmail" TargetMode="External"/><Relationship Id="rId4" Type="http://schemas.openxmlformats.org/officeDocument/2006/relationships/hyperlink" Target="http://csci325-1/##.cs.edinboro.edu/phpmyadmin" TargetMode="External"/><Relationship Id="rId9" Type="http://schemas.openxmlformats.org/officeDocument/2006/relationships/hyperlink" Target="http://0.0.0.31/##.megastuff.biz" TargetMode="External"/><Relationship Id="rId14" Type="http://schemas.openxmlformats.org/officeDocument/2006/relationships/hyperlink" Target="https://csci325-120.math.cs.edinboro.edu/private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68955"/>
          </a:xfrm>
        </p:spPr>
        <p:txBody>
          <a:bodyPr>
            <a:normAutofit/>
          </a:bodyPr>
          <a:lstStyle/>
          <a:p>
            <a:r>
              <a:rPr lang="en-US" dirty="0"/>
              <a:t>Spring 2025 – Week 9.1 – March 11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E-Mail Reviews and File Transfer Services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6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AC72-A815-4B17-888C-93318D14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7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E38A-ED2B-44F7-A32F-67978EFF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7115"/>
          </a:xfrm>
        </p:spPr>
        <p:txBody>
          <a:bodyPr>
            <a:normAutofit/>
          </a:bodyPr>
          <a:lstStyle/>
          <a:p>
            <a:r>
              <a:rPr lang="en-US" dirty="0"/>
              <a:t>Create a /</a:t>
            </a:r>
            <a:r>
              <a:rPr lang="en-US" dirty="0" err="1"/>
              <a:t>etc</a:t>
            </a:r>
            <a:r>
              <a:rPr lang="en-US" dirty="0"/>
              <a:t>/httpd/</a:t>
            </a:r>
            <a:r>
              <a:rPr lang="en-US" dirty="0" err="1"/>
              <a:t>conf.d</a:t>
            </a:r>
            <a:r>
              <a:rPr lang="en-US" dirty="0"/>
              <a:t>/00-localhost.conf </a:t>
            </a:r>
            <a:r>
              <a:rPr lang="en-US" dirty="0" err="1"/>
              <a:t>apache</a:t>
            </a:r>
            <a:r>
              <a:rPr lang="en-US" dirty="0"/>
              <a:t> configuration file, configured for your IP address and ecsc325-1##.cs.edinboro.edu server webpage. (6 points)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/00-localhost.conf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ecsc325-1##.cs.edinboro.edu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147.64.243.1##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"/var/www/html"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will ensure that traffic to the default hostname or server IP go to the default location</a:t>
            </a:r>
          </a:p>
          <a:p>
            <a:pPr lvl="1"/>
            <a:r>
              <a:rPr lang="en-US" dirty="0"/>
              <a:t>Restart Apache to apply new configuration file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2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AC72-A815-4B17-888C-93318D14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7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E38A-ED2B-44F7-A32F-67978EFF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850880" cy="4725663"/>
          </a:xfrm>
        </p:spPr>
        <p:txBody>
          <a:bodyPr>
            <a:normAutofit/>
          </a:bodyPr>
          <a:lstStyle/>
          <a:p>
            <a:r>
              <a:rPr lang="en-US" dirty="0"/>
              <a:t>Create a /</a:t>
            </a:r>
            <a:r>
              <a:rPr lang="en-US" dirty="0" err="1"/>
              <a:t>etc</a:t>
            </a:r>
            <a:r>
              <a:rPr lang="en-US" dirty="0"/>
              <a:t>/httpd/</a:t>
            </a:r>
            <a:r>
              <a:rPr lang="en-US" dirty="0" err="1"/>
              <a:t>conf.d</a:t>
            </a:r>
            <a:r>
              <a:rPr lang="en-US" dirty="0"/>
              <a:t>/31##.conf </a:t>
            </a:r>
            <a:r>
              <a:rPr lang="en-US" dirty="0" err="1"/>
              <a:t>apache</a:t>
            </a:r>
            <a:r>
              <a:rPr lang="en-US" dirty="0"/>
              <a:t> configuration file, configured for your 31##.megastuff.biz server webpage. Create a “Hello </a:t>
            </a:r>
            <a:r>
              <a:rPr lang="en-US" dirty="0" err="1"/>
              <a:t>Megastuff</a:t>
            </a:r>
            <a:r>
              <a:rPr lang="en-US" dirty="0"/>
              <a:t>” index.html webpage for this virtual host. 6 points)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/31##.conf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*:80&gt;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31##.megastuff.biz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"/var/www/31##"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</a:p>
          <a:p>
            <a:pPr marL="384048" lvl="2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Create the 31## folder mentioned above!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/var/www/31##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Create an index page in for the new virtual host!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Hello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/var/www/31##/index.html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65E29-71D9-302F-6844-0F94A2D13136}"/>
              </a:ext>
            </a:extLst>
          </p:cNvPr>
          <p:cNvSpPr/>
          <p:nvPr/>
        </p:nvSpPr>
        <p:spPr>
          <a:xfrm rot="545512">
            <a:off x="8273150" y="3331400"/>
            <a:ext cx="28455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Restart Apache!</a:t>
            </a:r>
          </a:p>
        </p:txBody>
      </p:sp>
    </p:spTree>
    <p:extLst>
      <p:ext uri="{BB962C8B-B14F-4D97-AF65-F5344CB8AC3E}">
        <p14:creationId xmlns:p14="http://schemas.microsoft.com/office/powerpoint/2010/main" val="258227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AC72-A815-4B17-888C-93318D14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7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E38A-ED2B-44F7-A32F-67978EFF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90048" cy="4725663"/>
          </a:xfrm>
        </p:spPr>
        <p:txBody>
          <a:bodyPr>
            <a:normAutofit/>
          </a:bodyPr>
          <a:lstStyle/>
          <a:p>
            <a:r>
              <a:rPr lang="en-US" dirty="0"/>
              <a:t>Create a /</a:t>
            </a:r>
            <a:r>
              <a:rPr lang="en-US" dirty="0" err="1"/>
              <a:t>etc</a:t>
            </a:r>
            <a:r>
              <a:rPr lang="en-US" dirty="0"/>
              <a:t>/httpd/</a:t>
            </a:r>
            <a:r>
              <a:rPr lang="en-US" dirty="0" err="1"/>
              <a:t>conf.d</a:t>
            </a:r>
            <a:r>
              <a:rPr lang="en-US" dirty="0"/>
              <a:t>/31##p81.conf </a:t>
            </a:r>
            <a:r>
              <a:rPr lang="en-US" dirty="0" err="1"/>
              <a:t>apache</a:t>
            </a:r>
            <a:r>
              <a:rPr lang="en-US" dirty="0"/>
              <a:t> configuration file, configured for your 31##.megastuff.biz:81 server webpage. Create a “Hey there port 81” index.html webpage for this virtual host. Note that this is on port 81! (6 points)</a:t>
            </a:r>
          </a:p>
          <a:p>
            <a:endParaRPr lang="en-US" dirty="0"/>
          </a:p>
          <a:p>
            <a:pPr lvl="1"/>
            <a:r>
              <a:rPr lang="en-US" dirty="0"/>
              <a:t>Create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/31##p81.conf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&lt;VirtualHost *:81&gt;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ServerName 31##.megastuff.biz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DocumentRoot "/var/www/31##p81"</a:t>
            </a:r>
          </a:p>
          <a:p>
            <a:pPr marL="384048" lvl="2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&lt;/VirtualHost&gt;</a:t>
            </a:r>
          </a:p>
          <a:p>
            <a:pPr marL="384048" lvl="2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Create the 31## folder mentioned above!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/var/www/31##p81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Create an index page in for the new virtual host!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Hey there port 81 &gt; /var/www/31##p81/index.html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563DE5-658F-4B19-92A8-4AB33D13C1C9}"/>
              </a:ext>
            </a:extLst>
          </p:cNvPr>
          <p:cNvSpPr txBox="1">
            <a:spLocks/>
          </p:cNvSpPr>
          <p:nvPr/>
        </p:nvSpPr>
        <p:spPr>
          <a:xfrm>
            <a:off x="6973824" y="3145537"/>
            <a:ext cx="4730496" cy="28041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/>
              <a:t>Edit the file /</a:t>
            </a:r>
            <a:r>
              <a:rPr lang="en-US" sz="1800" dirty="0" err="1"/>
              <a:t>etc</a:t>
            </a:r>
            <a:r>
              <a:rPr lang="en-US" sz="1800" dirty="0"/>
              <a:t>/httpd/conf/</a:t>
            </a:r>
            <a:r>
              <a:rPr lang="en-US" sz="1800" dirty="0" err="1"/>
              <a:t>httpd.conf</a:t>
            </a:r>
            <a:r>
              <a:rPr lang="en-US" sz="1800" dirty="0"/>
              <a:t> and add this line below the “Listen 80” line: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 81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It should look like this when done:</a:t>
            </a:r>
          </a:p>
          <a:p>
            <a:pPr lvl="4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9808" lvl="4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Restart Apache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2F1C5-62BD-46FE-A770-9FF624B9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993" y="4296956"/>
            <a:ext cx="2771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3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System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35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MDA – Mail Delivery Agent</a:t>
            </a:r>
          </a:p>
          <a:p>
            <a:pPr lvl="1"/>
            <a:r>
              <a:rPr lang="en-US" dirty="0"/>
              <a:t>Delivers E-Mail from server to MUA (inbox)</a:t>
            </a:r>
          </a:p>
          <a:p>
            <a:pPr lvl="1"/>
            <a:r>
              <a:rPr lang="en-US" dirty="0"/>
              <a:t>Integrated with </a:t>
            </a:r>
            <a:r>
              <a:rPr lang="en-US" dirty="0" err="1"/>
              <a:t>Sendmail</a:t>
            </a:r>
            <a:r>
              <a:rPr lang="en-US" dirty="0"/>
              <a:t>, Postfix</a:t>
            </a:r>
          </a:p>
          <a:p>
            <a:r>
              <a:rPr lang="en-US" sz="2200" dirty="0"/>
              <a:t>MTA – Mail Transfer Agent</a:t>
            </a:r>
          </a:p>
          <a:p>
            <a:pPr lvl="1"/>
            <a:r>
              <a:rPr lang="en-US" dirty="0"/>
              <a:t>Accepts E-Mail from clients and sends to another MTA for delivery</a:t>
            </a:r>
          </a:p>
          <a:p>
            <a:pPr lvl="1"/>
            <a:r>
              <a:rPr lang="en-US" dirty="0"/>
              <a:t>Indicated my MX DNS records</a:t>
            </a:r>
          </a:p>
          <a:p>
            <a:pPr lvl="1"/>
            <a:r>
              <a:rPr lang="en-US" dirty="0" err="1"/>
              <a:t>Sendmail</a:t>
            </a:r>
            <a:r>
              <a:rPr lang="en-US" dirty="0"/>
              <a:t>, Postfix</a:t>
            </a:r>
          </a:p>
          <a:p>
            <a:r>
              <a:rPr lang="en-US" dirty="0"/>
              <a:t>MSA – Mail Submission Agent</a:t>
            </a:r>
          </a:p>
          <a:p>
            <a:pPr lvl="1"/>
            <a:r>
              <a:rPr lang="en-US" dirty="0"/>
              <a:t>Provides address resolution services</a:t>
            </a:r>
          </a:p>
          <a:p>
            <a:pPr lvl="1"/>
            <a:r>
              <a:rPr lang="en-US" dirty="0"/>
              <a:t>Determines appropriate server to send email to for specified email address</a:t>
            </a:r>
          </a:p>
          <a:p>
            <a:pPr lvl="1"/>
            <a:r>
              <a:rPr lang="en-US" dirty="0"/>
              <a:t>Looks up MX records for a domain</a:t>
            </a:r>
          </a:p>
          <a:p>
            <a:r>
              <a:rPr lang="en-US" dirty="0"/>
              <a:t>MUA – Mail User Agent</a:t>
            </a:r>
          </a:p>
          <a:p>
            <a:pPr lvl="1"/>
            <a:r>
              <a:rPr lang="en-US" dirty="0"/>
              <a:t>E-Mail client</a:t>
            </a:r>
          </a:p>
          <a:p>
            <a:pPr lvl="1"/>
            <a:r>
              <a:rPr lang="en-US" dirty="0"/>
              <a:t>Outlook, pine, Gmail, </a:t>
            </a:r>
            <a:r>
              <a:rPr lang="en-US" dirty="0" err="1"/>
              <a:t>SquirrelMail</a:t>
            </a:r>
            <a:endParaRPr lang="en-US" dirty="0"/>
          </a:p>
        </p:txBody>
      </p:sp>
      <p:pic>
        <p:nvPicPr>
          <p:cNvPr id="2" name="Picture 2" descr="https://upload.wikimedia.org/wikipedia/commons/thumb/6/69/SMTP-transfer-model.svg/1215px-SMTP-transfer-mode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91" y="1956374"/>
            <a:ext cx="3992880" cy="23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003393">
            <a:off x="8585685" y="5058324"/>
            <a:ext cx="2473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Multiple functions</a:t>
            </a:r>
          </a:p>
          <a:p>
            <a:pPr algn="ctr"/>
            <a:r>
              <a:rPr 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can be combined!</a:t>
            </a:r>
          </a:p>
        </p:txBody>
      </p:sp>
    </p:spTree>
    <p:extLst>
      <p:ext uri="{BB962C8B-B14F-4D97-AF65-F5344CB8AC3E}">
        <p14:creationId xmlns:p14="http://schemas.microsoft.com/office/powerpoint/2010/main" val="40015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System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5495"/>
          </a:xfrm>
        </p:spPr>
        <p:txBody>
          <a:bodyPr>
            <a:normAutofit/>
          </a:bodyPr>
          <a:lstStyle/>
          <a:p>
            <a:r>
              <a:rPr lang="en-US" sz="2200" dirty="0"/>
              <a:t>Open E-Mail Relay</a:t>
            </a:r>
          </a:p>
          <a:p>
            <a:pPr lvl="1"/>
            <a:r>
              <a:rPr lang="en-US" dirty="0"/>
              <a:t>Allows for sending of E-Mail to an intermediate mail server, before the message is sent to its destination</a:t>
            </a:r>
          </a:p>
          <a:p>
            <a:pPr lvl="1"/>
            <a:r>
              <a:rPr lang="en-US" dirty="0"/>
              <a:t>May allow for anyone to send email as anyone to anyone else</a:t>
            </a:r>
          </a:p>
          <a:p>
            <a:pPr lvl="1"/>
            <a:r>
              <a:rPr lang="en-US" dirty="0"/>
              <a:t>Open relay’s will accept email for any domain and attempt to deliver</a:t>
            </a:r>
          </a:p>
          <a:p>
            <a:pPr lvl="1"/>
            <a:r>
              <a:rPr lang="en-US" dirty="0"/>
              <a:t>Should not be allowed on the Internet, can easily be abused for spamming</a:t>
            </a:r>
          </a:p>
          <a:p>
            <a:pPr lvl="1"/>
            <a:r>
              <a:rPr lang="en-US" dirty="0"/>
              <a:t>Typical E-Mail relay only allows authorized clients to connect</a:t>
            </a:r>
          </a:p>
          <a:p>
            <a:pPr lvl="2"/>
            <a:r>
              <a:rPr lang="en-US" dirty="0"/>
              <a:t>Email servers should only accept email that is TO or FROM its users.</a:t>
            </a:r>
          </a:p>
          <a:p>
            <a:r>
              <a:rPr lang="en-US" dirty="0"/>
              <a:t>Masquerading</a:t>
            </a:r>
          </a:p>
          <a:p>
            <a:pPr lvl="1"/>
            <a:r>
              <a:rPr lang="en-US" dirty="0"/>
              <a:t>Replacing your actual host name with the email domain name</a:t>
            </a:r>
          </a:p>
          <a:p>
            <a:pPr lvl="1"/>
            <a:r>
              <a:rPr lang="en-US" dirty="0"/>
              <a:t>Ex: instead of smtp.gmail.com, just gmail.com</a:t>
            </a:r>
          </a:p>
          <a:p>
            <a:r>
              <a:rPr lang="en-US" dirty="0"/>
              <a:t>Spammers</a:t>
            </a:r>
          </a:p>
          <a:p>
            <a:pPr lvl="1"/>
            <a:r>
              <a:rPr lang="en-US" dirty="0"/>
              <a:t>Jerks who send unsolicited E-Mail to sell something or trick users</a:t>
            </a:r>
          </a:p>
          <a:p>
            <a:pPr lvl="1"/>
            <a:endParaRPr lang="en-US" dirty="0"/>
          </a:p>
        </p:txBody>
      </p:sp>
      <p:pic>
        <p:nvPicPr>
          <p:cNvPr id="7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359" y="4686300"/>
            <a:ext cx="1705695" cy="14270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3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for E-Mail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Example E-Mail DNS Records (MX Records)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First MX record indicates mail server spamblock.edinboro.edu</a:t>
            </a:r>
          </a:p>
          <a:p>
            <a:pPr lvl="1"/>
            <a:r>
              <a:rPr lang="en-US" sz="2200" dirty="0"/>
              <a:t>Priority is 5</a:t>
            </a:r>
          </a:p>
          <a:p>
            <a:pPr lvl="1"/>
            <a:r>
              <a:rPr lang="en-US" sz="2200" dirty="0"/>
              <a:t>IP address (A record) is 147.64.32.99</a:t>
            </a:r>
          </a:p>
          <a:p>
            <a:r>
              <a:rPr lang="en-US" sz="2400" dirty="0"/>
              <a:t>Second MX record indicates mail server spamblock2.edinboro.edu</a:t>
            </a:r>
          </a:p>
          <a:p>
            <a:pPr lvl="1"/>
            <a:r>
              <a:rPr lang="en-US" sz="2200" dirty="0"/>
              <a:t>Priority is 10</a:t>
            </a:r>
          </a:p>
          <a:p>
            <a:pPr lvl="1"/>
            <a:r>
              <a:rPr lang="en-US" sz="2200" dirty="0"/>
              <a:t>IP address (A record) is 147.64.32.98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7280" y="2254827"/>
            <a:ext cx="103015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edinboro.edu.			3600	IN    MX	5 spamblock.edinboro.edu.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edinboro.edu.			3600	IN    MX	10 spamblock2.edinboro.edu.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spamblock.edinboro.edu.	3600	IN    A	147.64.32.99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spamblock2.edinboro.edu.	7200	IN    A	147.64.32.98</a:t>
            </a:r>
            <a:endParaRPr lang="en-US" dirty="0"/>
          </a:p>
        </p:txBody>
      </p:sp>
      <p:pic>
        <p:nvPicPr>
          <p:cNvPr id="7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359" y="4686300"/>
            <a:ext cx="1705695" cy="14270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54B7D8-651D-2920-83D7-9D81A990ED5F}"/>
              </a:ext>
            </a:extLst>
          </p:cNvPr>
          <p:cNvSpPr/>
          <p:nvPr/>
        </p:nvSpPr>
        <p:spPr>
          <a:xfrm rot="234451">
            <a:off x="9676490" y="3627756"/>
            <a:ext cx="2681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These records are old…</a:t>
            </a:r>
          </a:p>
        </p:txBody>
      </p:sp>
    </p:spTree>
    <p:extLst>
      <p:ext uri="{BB962C8B-B14F-4D97-AF65-F5344CB8AC3E}">
        <p14:creationId xmlns:p14="http://schemas.microsoft.com/office/powerpoint/2010/main" val="402569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for E-Mail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60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 E-Mail Sender Policy Framework (SPF) Records (TXT Records)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/>
              <a:t>SPF record starts with a v=spf1, indicating the version of SPF to use</a:t>
            </a:r>
          </a:p>
          <a:p>
            <a:r>
              <a:rPr lang="en-US" dirty="0"/>
              <a:t>Following the version is a list of IP addresses allowed to send email as edinboro.edu</a:t>
            </a:r>
          </a:p>
          <a:p>
            <a:pPr lvl="1"/>
            <a:r>
              <a:rPr lang="en-US" dirty="0"/>
              <a:t>IP addresses 216.119.103.65, 147.64.32.99, 66.151.109.0/24,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Include allows you to authorize hosts outside of your domain to send email</a:t>
            </a:r>
          </a:p>
          <a:p>
            <a:r>
              <a:rPr lang="en-US" dirty="0"/>
              <a:t>Last item indicates how failures are handled</a:t>
            </a:r>
          </a:p>
          <a:p>
            <a:pPr lvl="1"/>
            <a:r>
              <a:rPr lang="en-US" dirty="0"/>
              <a:t>-all = anything not matching will hard fail</a:t>
            </a:r>
          </a:p>
          <a:p>
            <a:pPr lvl="1"/>
            <a:r>
              <a:rPr lang="en-US" dirty="0"/>
              <a:t>~all = anything not matching will soft fail</a:t>
            </a:r>
          </a:p>
        </p:txBody>
      </p:sp>
      <p:pic>
        <p:nvPicPr>
          <p:cNvPr id="2050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359" y="4686300"/>
            <a:ext cx="1705695" cy="14270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7280" y="2169102"/>
            <a:ext cx="1030154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edinboro.edu.			7200	IN    TXT	"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v=spf1 a ip4:216.119.103.65 ip4:147.64.32.99 ip4:147.64.32.204 ip4:147.64.32.205 ip4:147.64.32.206 ip4:34.194.230.233 ip4:34.230.107.215  ip4:66.151.109.0/24 ip4:147.64.32.227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include:spf.dynect.net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include:hobsonsmail.com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A5517-6816-38BE-F4A7-88E63D90A156}"/>
              </a:ext>
            </a:extLst>
          </p:cNvPr>
          <p:cNvSpPr/>
          <p:nvPr/>
        </p:nvSpPr>
        <p:spPr>
          <a:xfrm rot="234451">
            <a:off x="9676490" y="3627756"/>
            <a:ext cx="2681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These records are old…</a:t>
            </a:r>
          </a:p>
        </p:txBody>
      </p:sp>
    </p:spTree>
    <p:extLst>
      <p:ext uri="{BB962C8B-B14F-4D97-AF65-F5344CB8AC3E}">
        <p14:creationId xmlns:p14="http://schemas.microsoft.com/office/powerpoint/2010/main" val="112846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Protocols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>
            <a:normAutofit/>
          </a:bodyPr>
          <a:lstStyle/>
          <a:p>
            <a:r>
              <a:rPr lang="en-US" sz="2200" dirty="0"/>
              <a:t>Simple Mail Transfer Protocol (SMTP)</a:t>
            </a:r>
          </a:p>
          <a:p>
            <a:pPr lvl="1"/>
            <a:r>
              <a:rPr lang="en-US" sz="2000" dirty="0"/>
              <a:t>Used to send E-Mail messages</a:t>
            </a:r>
          </a:p>
          <a:p>
            <a:pPr lvl="2"/>
            <a:r>
              <a:rPr lang="en-US" sz="1600" dirty="0"/>
              <a:t>Port 25: Legacy SMTP relaying port</a:t>
            </a:r>
          </a:p>
          <a:p>
            <a:pPr lvl="2"/>
            <a:r>
              <a:rPr lang="en-US" sz="1600" dirty="0"/>
              <a:t>Port 587: Current formalized SMTP submission port – Can be encrypted or not encrypted</a:t>
            </a:r>
          </a:p>
          <a:p>
            <a:r>
              <a:rPr lang="en-US" sz="2200" dirty="0"/>
              <a:t>Post Office Protocol 3 (POP3)</a:t>
            </a:r>
          </a:p>
          <a:p>
            <a:pPr lvl="1"/>
            <a:r>
              <a:rPr lang="en-US" sz="2000" dirty="0"/>
              <a:t>Used to retrieve E-Mail from a server – messages removed from server</a:t>
            </a:r>
          </a:p>
          <a:p>
            <a:pPr lvl="2"/>
            <a:r>
              <a:rPr lang="en-US" sz="1600" dirty="0"/>
              <a:t>Port 110: Default non-encrypted port</a:t>
            </a:r>
          </a:p>
          <a:p>
            <a:pPr lvl="2"/>
            <a:r>
              <a:rPr lang="en-US" sz="1600" dirty="0"/>
              <a:t>Port 995: Encrypted POP3 port</a:t>
            </a:r>
          </a:p>
          <a:p>
            <a:r>
              <a:rPr lang="en-US" sz="2200" dirty="0"/>
              <a:t>Internet Message Access Protocol (IMAP4)</a:t>
            </a:r>
          </a:p>
          <a:p>
            <a:pPr lvl="1"/>
            <a:r>
              <a:rPr lang="en-US" sz="2000" dirty="0"/>
              <a:t>Used to retrieve E-Mail from a server – messages remain on server</a:t>
            </a:r>
          </a:p>
          <a:p>
            <a:pPr lvl="2"/>
            <a:r>
              <a:rPr lang="en-US" sz="1600" dirty="0"/>
              <a:t>Port 143: Default non-encrypted port</a:t>
            </a:r>
          </a:p>
          <a:p>
            <a:pPr lvl="2"/>
            <a:r>
              <a:rPr lang="en-US" sz="1600" dirty="0"/>
              <a:t>Port 993: Encrypted IMAP port</a:t>
            </a:r>
          </a:p>
        </p:txBody>
      </p:sp>
      <p:pic>
        <p:nvPicPr>
          <p:cNvPr id="7" name="Picture 2" descr="http://image.email.telegraph.co.uk/lib/fe991570766c027975/m/1/Em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359" y="4686300"/>
            <a:ext cx="1705695" cy="14270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2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6941"/>
          </a:xfrm>
        </p:spPr>
        <p:txBody>
          <a:bodyPr/>
          <a:lstStyle/>
          <a:p>
            <a:r>
              <a:rPr lang="en-US" dirty="0"/>
              <a:t>E-Mail servers are accepting messages from the internet at large…</a:t>
            </a:r>
          </a:p>
          <a:p>
            <a:r>
              <a:rPr lang="en-US" dirty="0"/>
              <a:t>What programs are being triggered?</a:t>
            </a:r>
          </a:p>
          <a:p>
            <a:pPr lvl="1"/>
            <a:r>
              <a:rPr lang="en-US" dirty="0"/>
              <a:t>What permissions does the user running those programs have?</a:t>
            </a:r>
          </a:p>
          <a:p>
            <a:r>
              <a:rPr lang="en-US" dirty="0" err="1"/>
              <a:t>Spamblocking</a:t>
            </a:r>
            <a:r>
              <a:rPr lang="en-US" dirty="0"/>
              <a:t> through software or appliances</a:t>
            </a:r>
          </a:p>
          <a:p>
            <a:pPr lvl="1"/>
            <a:r>
              <a:rPr lang="en-US" dirty="0"/>
              <a:t>Barracuda Spam Filter – Appliance with sophisticated software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SpamAssassin</a:t>
            </a:r>
            <a:r>
              <a:rPr lang="en-US" dirty="0"/>
              <a:t> – Free software that can be loaded into email stream</a:t>
            </a:r>
          </a:p>
          <a:p>
            <a:pPr lvl="1"/>
            <a:r>
              <a:rPr lang="en-US" dirty="0"/>
              <a:t>Anti-spam definitions can be updated by vendor</a:t>
            </a:r>
          </a:p>
          <a:p>
            <a:pPr lvl="1"/>
            <a:r>
              <a:rPr lang="en-US" dirty="0"/>
              <a:t>Bayesian logic can be used to evaluate and score suspicions items</a:t>
            </a:r>
          </a:p>
          <a:p>
            <a:pPr lvl="2"/>
            <a:r>
              <a:rPr lang="en-US" dirty="0"/>
              <a:t>Nonstandard characters, frequent spam sources, suspect phrases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</a:t>
            </a:r>
            <a:r>
              <a:rPr lang="en-US" dirty="0" err="1"/>
              <a:t>Blackhole</a:t>
            </a:r>
            <a:r>
              <a:rPr lang="en-US" dirty="0"/>
              <a:t> Lists (RBL’s)</a:t>
            </a:r>
          </a:p>
          <a:p>
            <a:pPr lvl="2"/>
            <a:r>
              <a:rPr lang="en-US" dirty="0"/>
              <a:t>Frequently updated lists of known spam source IP addresses</a:t>
            </a:r>
          </a:p>
          <a:p>
            <a:pPr lvl="2"/>
            <a:r>
              <a:rPr lang="en-US" dirty="0" err="1"/>
              <a:t>Spamhaus</a:t>
            </a:r>
            <a:r>
              <a:rPr lang="en-US" dirty="0"/>
              <a:t>, </a:t>
            </a:r>
            <a:r>
              <a:rPr lang="en-US" dirty="0" err="1"/>
              <a:t>SpamCop</a:t>
            </a:r>
            <a:r>
              <a:rPr lang="en-US" dirty="0"/>
              <a:t>, SURBL, etc.</a:t>
            </a:r>
          </a:p>
          <a:p>
            <a:pPr lvl="2"/>
            <a:r>
              <a:rPr lang="en-US" dirty="0"/>
              <a:t>Also the possibility for white lists!</a:t>
            </a:r>
          </a:p>
        </p:txBody>
      </p:sp>
      <p:sp>
        <p:nvSpPr>
          <p:cNvPr id="7" name="Rectangle 6"/>
          <p:cNvSpPr/>
          <p:nvPr/>
        </p:nvSpPr>
        <p:spPr>
          <a:xfrm rot="342003">
            <a:off x="9017792" y="2371530"/>
            <a:ext cx="23056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Service </a:t>
            </a:r>
            <a:b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accounts!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4687513"/>
            <a:ext cx="3524250" cy="13751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594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Services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131"/>
          </a:xfrm>
        </p:spPr>
        <p:txBody>
          <a:bodyPr>
            <a:normAutofit/>
          </a:bodyPr>
          <a:lstStyle/>
          <a:p>
            <a:r>
              <a:rPr lang="en-US" dirty="0"/>
              <a:t>Create E-Mail forward for user </a:t>
            </a:r>
            <a:r>
              <a:rPr lang="en-US" dirty="0" err="1"/>
              <a:t>jpatalon</a:t>
            </a:r>
            <a:endParaRPr lang="en-US" dirty="0"/>
          </a:p>
          <a:p>
            <a:pPr lvl="1"/>
            <a:r>
              <a:rPr lang="en-US" dirty="0"/>
              <a:t>Edit the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/.forward</a:t>
            </a:r>
          </a:p>
          <a:p>
            <a:pPr lvl="1"/>
            <a:r>
              <a:rPr lang="en-US" dirty="0"/>
              <a:t>Enter on one line by itself, email address to forward to</a:t>
            </a:r>
          </a:p>
          <a:p>
            <a:pPr lvl="2"/>
            <a:r>
              <a:rPr lang="en-US" sz="1600" dirty="0">
                <a:hlinkClick r:id="rId2"/>
              </a:rPr>
              <a:t>jpatalon@pennwest.edu</a:t>
            </a:r>
            <a:endParaRPr lang="en-US" sz="1600" dirty="0"/>
          </a:p>
          <a:p>
            <a:r>
              <a:rPr lang="en-US" dirty="0"/>
              <a:t>Send an email from </a:t>
            </a:r>
            <a:r>
              <a:rPr lang="en-US" dirty="0" err="1"/>
              <a:t>Roundcube</a:t>
            </a:r>
            <a:r>
              <a:rPr lang="en-US" dirty="0"/>
              <a:t> to user jpatalon@##.megastuff.biz</a:t>
            </a:r>
          </a:p>
          <a:p>
            <a:pPr lvl="1"/>
            <a:r>
              <a:rPr lang="en-US" dirty="0"/>
              <a:t>Email will be sent to local account and forwarded.  Include your name in the email message!</a:t>
            </a:r>
          </a:p>
          <a:p>
            <a:r>
              <a:rPr lang="en-US" dirty="0"/>
              <a:t>Send email to your username@##.megastuff.biz from </a:t>
            </a:r>
            <a:r>
              <a:rPr lang="en-US" dirty="0" err="1"/>
              <a:t>Roundcube</a:t>
            </a:r>
            <a:endParaRPr lang="en-US" dirty="0"/>
          </a:p>
          <a:p>
            <a:pPr lvl="1"/>
            <a:r>
              <a:rPr lang="en-US" dirty="0"/>
              <a:t>Email should show up in your </a:t>
            </a:r>
            <a:r>
              <a:rPr lang="en-US" dirty="0" err="1"/>
              <a:t>Roundcube</a:t>
            </a:r>
            <a:r>
              <a:rPr lang="en-US" dirty="0"/>
              <a:t> Inbox!</a:t>
            </a:r>
          </a:p>
          <a:p>
            <a:pPr lvl="1"/>
            <a:r>
              <a:rPr lang="en-US" dirty="0"/>
              <a:t>Don’t delete it!</a:t>
            </a:r>
          </a:p>
          <a:p>
            <a:r>
              <a:rPr lang="en-US" dirty="0"/>
              <a:t>Run assignment 9 check script</a:t>
            </a:r>
          </a:p>
          <a:p>
            <a:pPr lvl="1"/>
            <a:r>
              <a:rPr lang="en-US" dirty="0">
                <a:hlinkClick r:id="rId3"/>
              </a:rPr>
              <a:t>http://jpatalon.cs.edinboro.edu/ecsc325/classfiles/assignment9check.sh</a:t>
            </a:r>
            <a:endParaRPr lang="en-US" dirty="0"/>
          </a:p>
          <a:p>
            <a:pPr lvl="1"/>
            <a:r>
              <a:rPr lang="en-US" dirty="0"/>
              <a:t>Don’t forget to set script executable before running!</a:t>
            </a:r>
          </a:p>
        </p:txBody>
      </p:sp>
      <p:pic>
        <p:nvPicPr>
          <p:cNvPr id="15362" name="Picture 2" descr="http://www.afj.org/wp-content/uploads/2015/10/check_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857414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497916"/>
          </a:xfrm>
        </p:spPr>
        <p:txBody>
          <a:bodyPr>
            <a:normAutofit/>
          </a:bodyPr>
          <a:lstStyle/>
          <a:p>
            <a:r>
              <a:rPr lang="en-US" sz="2400" dirty="0"/>
              <a:t>E-Mail Review &amp; Implement</a:t>
            </a:r>
          </a:p>
          <a:p>
            <a:pPr lvl="1"/>
            <a:r>
              <a:rPr lang="en-US" sz="2000" dirty="0"/>
              <a:t>Protocols and definitions</a:t>
            </a:r>
          </a:p>
          <a:p>
            <a:pPr lvl="1"/>
            <a:r>
              <a:rPr lang="en-US" sz="2000" dirty="0"/>
              <a:t>Install E-Mail services</a:t>
            </a:r>
          </a:p>
          <a:p>
            <a:r>
              <a:rPr lang="en-US" sz="2400" dirty="0"/>
              <a:t>File Transfer Services</a:t>
            </a:r>
          </a:p>
          <a:p>
            <a:pPr lvl="1"/>
            <a:r>
              <a:rPr lang="en-US" sz="2000" dirty="0"/>
              <a:t>File Transfer Protocol (FTP)</a:t>
            </a:r>
          </a:p>
          <a:p>
            <a:pPr lvl="2"/>
            <a:r>
              <a:rPr lang="en-US" sz="1600" dirty="0"/>
              <a:t>History and Usage</a:t>
            </a:r>
          </a:p>
          <a:p>
            <a:pPr lvl="2"/>
            <a:r>
              <a:rPr lang="en-US" sz="1600" dirty="0"/>
              <a:t>FTP &amp; FTPS</a:t>
            </a:r>
          </a:p>
          <a:p>
            <a:pPr lvl="2"/>
            <a:r>
              <a:rPr lang="en-US" sz="1600" dirty="0"/>
              <a:t>Commands and Examples</a:t>
            </a:r>
          </a:p>
          <a:p>
            <a:pPr lvl="1"/>
            <a:r>
              <a:rPr lang="en-US" sz="2000" dirty="0"/>
              <a:t>Secure Copy (SCP)</a:t>
            </a:r>
          </a:p>
          <a:p>
            <a:pPr lvl="2"/>
            <a:r>
              <a:rPr lang="en-US" sz="1600" dirty="0"/>
              <a:t>SFTP</a:t>
            </a:r>
          </a:p>
          <a:p>
            <a:pPr lvl="2"/>
            <a:r>
              <a:rPr lang="en-US" sz="1600" dirty="0" err="1"/>
              <a:t>Rsync</a:t>
            </a:r>
            <a:endParaRPr lang="en-US" sz="1600" dirty="0"/>
          </a:p>
          <a:p>
            <a:pPr lvl="1"/>
            <a:r>
              <a:rPr lang="en-US" sz="2000" dirty="0"/>
              <a:t>Server Message Block Protocol (SMB)</a:t>
            </a:r>
          </a:p>
          <a:p>
            <a:pPr lvl="2"/>
            <a:r>
              <a:rPr lang="en-US" sz="1600" dirty="0"/>
              <a:t>CIFS</a:t>
            </a:r>
          </a:p>
          <a:p>
            <a:pPr lvl="2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File System Table</a:t>
            </a:r>
          </a:p>
          <a:p>
            <a:pPr lvl="1"/>
            <a:r>
              <a:rPr lang="en-US" sz="2000" dirty="0"/>
              <a:t>F Stab (f-s-tab)</a:t>
            </a:r>
          </a:p>
          <a:p>
            <a:r>
              <a:rPr lang="en-US" sz="2400" dirty="0"/>
              <a:t>File Serving Devices</a:t>
            </a:r>
          </a:p>
          <a:p>
            <a:pPr lvl="1"/>
            <a:r>
              <a:rPr lang="en-US" sz="2000" dirty="0"/>
              <a:t>NAS</a:t>
            </a:r>
          </a:p>
          <a:p>
            <a:pPr lvl="1"/>
            <a:r>
              <a:rPr lang="en-US" sz="2000" dirty="0"/>
              <a:t>File Server</a:t>
            </a:r>
          </a:p>
          <a:p>
            <a:pPr lvl="1"/>
            <a:r>
              <a:rPr lang="en-US" sz="2000" dirty="0"/>
              <a:t>Appliance/Device</a:t>
            </a:r>
          </a:p>
          <a:p>
            <a:r>
              <a:rPr lang="en-US" sz="2400" dirty="0"/>
              <a:t>FTP Server Configuration</a:t>
            </a:r>
          </a:p>
          <a:p>
            <a:pPr lvl="1"/>
            <a:r>
              <a:rPr lang="en-US" sz="2000" dirty="0"/>
              <a:t>VSFTPD Installation</a:t>
            </a:r>
          </a:p>
          <a:p>
            <a:pPr lvl="1"/>
            <a:r>
              <a:rPr lang="en-US" sz="2000" dirty="0"/>
              <a:t>FTP Tests</a:t>
            </a:r>
          </a:p>
        </p:txBody>
      </p:sp>
      <p:pic>
        <p:nvPicPr>
          <p:cNvPr id="2050" name="Picture 2" descr="http://www.objectivecontrols.com/images/Risk_Management_Strategic_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3124" y="3807166"/>
            <a:ext cx="2147605" cy="22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89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File transfer services are used to transfer files between hosts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Server to 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Server to client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to server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to client</a:t>
            </a:r>
          </a:p>
          <a:p>
            <a:r>
              <a:rPr lang="en-US" dirty="0">
                <a:cs typeface="Courier New" panose="02070309020205020404" pitchFamily="49" charset="0"/>
              </a:rPr>
              <a:t>Pull-based transfers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Files transfers are initiated from destination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Downloading from a website</a:t>
            </a:r>
          </a:p>
          <a:p>
            <a:r>
              <a:rPr lang="en-US" dirty="0">
                <a:cs typeface="Courier New" panose="02070309020205020404" pitchFamily="49" charset="0"/>
              </a:rPr>
              <a:t>Push-based transfers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File transfers are initiated from source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Streaming</a:t>
            </a:r>
          </a:p>
        </p:txBody>
      </p:sp>
      <p:pic>
        <p:nvPicPr>
          <p:cNvPr id="1026" name="Picture 2" descr="http://www.coviantsoftware.com/img/simple-file-transfer-lo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30" y="3992669"/>
            <a:ext cx="2762250" cy="1876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8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8391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The File Transfer Protocol (FTP) specification was originally published in </a:t>
            </a:r>
            <a:r>
              <a:rPr lang="en-US" u="sng" dirty="0">
                <a:cs typeface="Courier New" panose="02070309020205020404" pitchFamily="49" charset="0"/>
              </a:rPr>
              <a:t>1971</a:t>
            </a:r>
          </a:p>
          <a:p>
            <a:r>
              <a:rPr lang="en-US" dirty="0">
                <a:cs typeface="Courier New" panose="02070309020205020404" pitchFamily="49" charset="0"/>
              </a:rPr>
              <a:t>FTP is the original method of transferring files</a:t>
            </a:r>
          </a:p>
          <a:p>
            <a:r>
              <a:rPr lang="en-US" dirty="0">
                <a:cs typeface="Courier New" panose="02070309020205020404" pitchFamily="49" charset="0"/>
              </a:rPr>
              <a:t>FTP is a Client-Server model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 client will connect to an FTP server to upload or download files</a:t>
            </a:r>
          </a:p>
          <a:p>
            <a:r>
              <a:rPr lang="en-US" dirty="0">
                <a:cs typeface="Courier New" panose="02070309020205020404" pitchFamily="49" charset="0"/>
              </a:rPr>
              <a:t>FTP servers can run in active or passive modes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Active: FTP server will establish data channel connection as source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Requires inbound FTP connection from server to client, often blocked by firewalls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Requires port 21 open on server, multiple additional client ports open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Passive: FTP server tells client what port to use for data channel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Client opens second connection to server on specified passive port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must accept incoming passive port connections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Requires port 21 open on server, multiple additional server data ports open (port 20)</a:t>
            </a:r>
          </a:p>
          <a:p>
            <a:r>
              <a:rPr lang="en-US" dirty="0">
                <a:cs typeface="Courier New" panose="02070309020205020404" pitchFamily="49" charset="0"/>
              </a:rPr>
              <a:t>FTP connections are over TCP!</a:t>
            </a:r>
          </a:p>
        </p:txBody>
      </p:sp>
      <p:pic>
        <p:nvPicPr>
          <p:cNvPr id="1026" name="Picture 2" descr="http://www.coviantsoftware.com/img/simple-file-transfer-log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30" y="3992669"/>
            <a:ext cx="2762250" cy="1876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90373">
            <a:off x="7495789" y="2343979"/>
            <a:ext cx="45575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Control Port: 21/TCP</a:t>
            </a:r>
            <a:b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Data Port: 20/TCP</a:t>
            </a:r>
          </a:p>
        </p:txBody>
      </p:sp>
    </p:spTree>
    <p:extLst>
      <p:ext uri="{BB962C8B-B14F-4D97-AF65-F5344CB8AC3E}">
        <p14:creationId xmlns:p14="http://schemas.microsoft.com/office/powerpoint/2010/main" val="245335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8391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FTP is command driven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Interact directly with FTP server from command line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GUI applications perform same functionality as command line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FileZilla, </a:t>
            </a:r>
            <a:r>
              <a:rPr lang="en-US" dirty="0" err="1">
                <a:cs typeface="Courier New" panose="02070309020205020404" pitchFamily="49" charset="0"/>
              </a:rPr>
              <a:t>WinSCP</a:t>
            </a:r>
            <a:r>
              <a:rPr lang="en-US" dirty="0">
                <a:cs typeface="Courier New" panose="02070309020205020404" pitchFamily="49" charset="0"/>
              </a:rPr>
              <a:t>, web browsers and plugins</a:t>
            </a:r>
          </a:p>
          <a:p>
            <a:r>
              <a:rPr lang="en-US" dirty="0">
                <a:cs typeface="Courier New" panose="02070309020205020404" pitchFamily="49" charset="0"/>
              </a:rPr>
              <a:t>FTP Servers may allow for anonymous access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Accounts can also be created for specific users</a:t>
            </a:r>
          </a:p>
          <a:p>
            <a:r>
              <a:rPr lang="en-US" dirty="0">
                <a:cs typeface="Courier New" panose="02070309020205020404" pitchFamily="49" charset="0"/>
              </a:rPr>
              <a:t>FTP Services are not secure by default!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Commands are data are transmitted in </a:t>
            </a:r>
            <a:r>
              <a:rPr lang="en-US" b="1" u="sng" dirty="0">
                <a:cs typeface="Courier New" panose="02070309020205020404" pitchFamily="49" charset="0"/>
              </a:rPr>
              <a:t>plain text!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Usernames and passwords can be easily viewed on the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Encryption methods can be inconsistent</a:t>
            </a:r>
          </a:p>
          <a:p>
            <a:r>
              <a:rPr lang="en-US" dirty="0">
                <a:cs typeface="Courier New" panose="02070309020205020404" pitchFamily="49" charset="0"/>
              </a:rPr>
              <a:t>We will implement </a:t>
            </a:r>
            <a:r>
              <a:rPr lang="en-US" dirty="0" err="1">
                <a:cs typeface="Courier New" panose="02070309020205020404" pitchFamily="49" charset="0"/>
              </a:rPr>
              <a:t>VSFTPd</a:t>
            </a:r>
            <a:r>
              <a:rPr lang="en-US" dirty="0">
                <a:cs typeface="Courier New" panose="02070309020205020404" pitchFamily="49" charset="0"/>
              </a:rPr>
              <a:t> – Very Secure FTP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It is still inherently insecure by design…</a:t>
            </a:r>
          </a:p>
        </p:txBody>
      </p:sp>
      <p:pic>
        <p:nvPicPr>
          <p:cNvPr id="1026" name="Picture 2" descr="http://www.coviantsoftware.com/img/simple-file-transfer-lo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30" y="3992669"/>
            <a:ext cx="2762250" cy="1876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6D1553-8B85-2F09-35A5-CD2F51C38160}"/>
              </a:ext>
            </a:extLst>
          </p:cNvPr>
          <p:cNvSpPr/>
          <p:nvPr/>
        </p:nvSpPr>
        <p:spPr>
          <a:xfrm rot="190373">
            <a:off x="7495789" y="2343979"/>
            <a:ext cx="45575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Control Port: 21/TCP</a:t>
            </a:r>
            <a:b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Data Port: 20/TCP</a:t>
            </a:r>
          </a:p>
        </p:txBody>
      </p:sp>
    </p:spTree>
    <p:extLst>
      <p:ext uri="{BB962C8B-B14F-4D97-AF65-F5344CB8AC3E}">
        <p14:creationId xmlns:p14="http://schemas.microsoft.com/office/powerpoint/2010/main" val="20137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8391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Multiple different methods exist to secure FTP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FTPS adds TLS/SSL encryption to existing FTP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SFTP uses secure SSH protocol to perform FTP actions</a:t>
            </a:r>
          </a:p>
          <a:p>
            <a:r>
              <a:rPr lang="en-US" dirty="0">
                <a:cs typeface="Courier New" panose="02070309020205020404" pitchFamily="49" charset="0"/>
              </a:rPr>
              <a:t>FTPS has two modes, implicit and explicit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Implicit: control and data channels must be encrypted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Explicit: client can decide what to encrypt at any time</a:t>
            </a:r>
          </a:p>
          <a:p>
            <a:r>
              <a:rPr lang="en-US" dirty="0">
                <a:cs typeface="Courier New" panose="02070309020205020404" pitchFamily="49" charset="0"/>
              </a:rPr>
              <a:t>Why not use encryption?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Files that are not sensitive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Files are transferred through an encrypted means (VPN, SSH tunnel, </a:t>
            </a:r>
            <a:r>
              <a:rPr lang="en-US" dirty="0" err="1">
                <a:cs typeface="Courier New" panose="02070309020205020404" pitchFamily="49" charset="0"/>
              </a:rPr>
              <a:t>etc</a:t>
            </a:r>
            <a:r>
              <a:rPr lang="en-US" dirty="0"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Firewalls or NAT devices may block communication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Implicit, explicit, active, passive, custom configurations…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Explicit encryption denial of service attack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Repeatedly turning encryption on/off</a:t>
            </a:r>
          </a:p>
        </p:txBody>
      </p:sp>
      <p:pic>
        <p:nvPicPr>
          <p:cNvPr id="1026" name="Picture 2" descr="http://www.coviantsoftware.com/img/simple-file-transfer-lo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30" y="3992669"/>
            <a:ext cx="2762250" cy="1876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3E5A86-360F-A7B9-8FA0-CBEB097F0816}"/>
              </a:ext>
            </a:extLst>
          </p:cNvPr>
          <p:cNvSpPr/>
          <p:nvPr/>
        </p:nvSpPr>
        <p:spPr>
          <a:xfrm rot="190373">
            <a:off x="7495789" y="2343979"/>
            <a:ext cx="45575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Control Port: 21/TCP</a:t>
            </a:r>
            <a:b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Data Port: 20/TCP</a:t>
            </a:r>
          </a:p>
        </p:txBody>
      </p:sp>
    </p:spTree>
    <p:extLst>
      <p:ext uri="{BB962C8B-B14F-4D97-AF65-F5344CB8AC3E}">
        <p14:creationId xmlns:p14="http://schemas.microsoft.com/office/powerpoint/2010/main" val="3326273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4684396" cy="4507441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Active Transfer Example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connects from a random unprivileged port (N &gt; 1023) to the FTP server's command port, port 21.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listens on port N+1 and sends the FTP command PORT N+1 to the FTP server.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Server then connects back to the client's specified data port from its local data port, which is port 20.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connects from port N+1 to server port 20 to complete file transfers.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Requires open ports: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 21 inbound from ports &gt; 1024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 21 outbound to ports &gt; 1024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 20 inbound from ports &gt; 1024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 20 outbound to ports &gt; 1024</a:t>
            </a:r>
          </a:p>
          <a:p>
            <a:pPr lvl="2"/>
            <a:r>
              <a:rPr lang="en-US" b="1" dirty="0">
                <a:cs typeface="Courier New" panose="02070309020205020404" pitchFamily="49" charset="0"/>
              </a:rPr>
              <a:t>Client ports &gt; 1024</a:t>
            </a:r>
          </a:p>
        </p:txBody>
      </p:sp>
      <p:pic>
        <p:nvPicPr>
          <p:cNvPr id="2051" name="Picture 3" descr="http://www.slacksite.com/images/ftp/activeft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845733"/>
            <a:ext cx="4354830" cy="40261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05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4684395" cy="450744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Passive Transfer Example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connects from a random unprivileged port (N &gt; 1024) to the FTP server's command port, port 21.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sends command PASV, server returns random unprivileged port (P &gt; 1024).  Server opens port P for incoming connections.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connects from port N+1 to port P on server to create data connection.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Server then connects back to clients port N+1 from port P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Requires open ports: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 21 inbound from ports &gt; 1024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 21 outbound to ports &gt; 1024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ports &gt; 1024 inbound from ports &gt; 1024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ports &gt; 1024 outbound to ports &gt; 1024</a:t>
            </a:r>
          </a:p>
          <a:p>
            <a:pPr lvl="2"/>
            <a:r>
              <a:rPr lang="en-US" b="1" dirty="0">
                <a:cs typeface="Courier New" panose="02070309020205020404" pitchFamily="49" charset="0"/>
              </a:rPr>
              <a:t>Client ports &gt; 1024</a:t>
            </a:r>
          </a:p>
        </p:txBody>
      </p:sp>
      <p:pic>
        <p:nvPicPr>
          <p:cNvPr id="4098" name="Picture 2" descr="http://www.slacksite.com/images/ftp/passiveft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72" y="1845733"/>
            <a:ext cx="4447608" cy="35531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2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4684395" cy="450744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Passive Transfer Example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connects from a random unprivileged port (N &gt; 1024) to the FTP server's command port, port 21.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sends command PASV, server returns random unprivileged port (P &gt; 1024).  Server opens port P for incoming connections.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Client connects from port N+1 to port P on server to create data connection.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Server then connects back to clients port N+1 from port P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Requires open ports: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 21 inbound from ports &gt; 1024</a:t>
            </a:r>
          </a:p>
          <a:p>
            <a:pPr lvl="2"/>
            <a:r>
              <a:rPr lang="en-US" strike="sngStrike" dirty="0">
                <a:cs typeface="Courier New" panose="02070309020205020404" pitchFamily="49" charset="0"/>
              </a:rPr>
              <a:t>Server port 21 outbound to ports &gt; 1024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Server ports &gt; 1024 inbound from ports &gt; 1024</a:t>
            </a:r>
          </a:p>
          <a:p>
            <a:pPr lvl="2"/>
            <a:r>
              <a:rPr lang="en-US" strike="sngStrike" dirty="0">
                <a:cs typeface="Courier New" panose="02070309020205020404" pitchFamily="49" charset="0"/>
              </a:rPr>
              <a:t>Server ports &gt; 1024 outbound to ports &gt; 1024</a:t>
            </a:r>
          </a:p>
          <a:p>
            <a:pPr lvl="2"/>
            <a:r>
              <a:rPr lang="en-US" b="1" strike="sngStrike" dirty="0">
                <a:cs typeface="Courier New" panose="02070309020205020404" pitchFamily="49" charset="0"/>
              </a:rPr>
              <a:t>Client ports &gt; 1024</a:t>
            </a:r>
          </a:p>
        </p:txBody>
      </p:sp>
      <p:pic>
        <p:nvPicPr>
          <p:cNvPr id="4098" name="Picture 2" descr="http://www.slacksite.com/images/ftp/passiveft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72" y="1845733"/>
            <a:ext cx="4447608" cy="35531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96520" y="5340485"/>
            <a:ext cx="54544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Firewalls typically allow return established/related traffic!</a:t>
            </a:r>
          </a:p>
        </p:txBody>
      </p:sp>
    </p:spTree>
    <p:extLst>
      <p:ext uri="{BB962C8B-B14F-4D97-AF65-F5344CB8AC3E}">
        <p14:creationId xmlns:p14="http://schemas.microsoft.com/office/powerpoint/2010/main" val="421922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FTP Commands</a:t>
            </a:r>
          </a:p>
        </p:txBody>
      </p:sp>
      <p:graphicFrame>
        <p:nvGraphicFramePr>
          <p:cNvPr id="7" name="Group 528"/>
          <p:cNvGraphicFramePr>
            <a:graphicFrameLocks/>
          </p:cNvGraphicFramePr>
          <p:nvPr/>
        </p:nvGraphicFramePr>
        <p:xfrm>
          <a:off x="1200150" y="2394374"/>
          <a:ext cx="9955530" cy="3636530"/>
        </p:xfrm>
        <a:graphic>
          <a:graphicData uri="http://schemas.openxmlformats.org/drawingml/2006/table">
            <a:tbl>
              <a:tblPr/>
              <a:tblGrid>
                <a:gridCol w="18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5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Command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Example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ftp 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host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Opens FTP client and initiates a connection to FTP server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ftp 192.168.0.100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open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host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Once the FTP client has been started, opens a connection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open 192.168.0.100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close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Closes the connection but does not exit the FTP client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close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quit or bye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Closes the connection and exits the FTP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bye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ls 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filenames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Displays filenames and can use wildcards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ls *.rpm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dir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filenames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Displays the long listing of files and their properties, such as the size and date the file was created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*.rpm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86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FTP Commands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09357" y="2394374"/>
          <a:ext cx="9946323" cy="3809082"/>
        </p:xfrm>
        <a:graphic>
          <a:graphicData uri="http://schemas.openxmlformats.org/drawingml/2006/table">
            <a:tbl>
              <a:tblPr/>
              <a:tblGrid>
                <a:gridCol w="185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4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Command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Example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binary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Transfer files in binary mode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binary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ascii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Transfer files in text mode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ascii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4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get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filename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Downloads a single file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get test.rpm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4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put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filename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Uploads a single file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put testapp.zip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2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mget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filenames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Downloads multiple files; used with wildcards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mget sendmail*.rpm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2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mput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filenames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Uploads multiple files; used with wildcards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mput *.tif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2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prompt no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Stops prompting for each file when used before you use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mget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or mput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prompt no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4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prompt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Starts prompting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prompt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2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Transfer Protocol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FTP Commands</a:t>
            </a:r>
          </a:p>
        </p:txBody>
      </p:sp>
      <p:graphicFrame>
        <p:nvGraphicFramePr>
          <p:cNvPr id="7" name="Group 126"/>
          <p:cNvGraphicFramePr>
            <a:graphicFrameLocks/>
          </p:cNvGraphicFramePr>
          <p:nvPr/>
        </p:nvGraphicFramePr>
        <p:xfrm>
          <a:off x="1209675" y="2394374"/>
          <a:ext cx="9946005" cy="3185944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Command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Example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hash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Displays a hash symbol as files are being downloaded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hash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cd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directory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Moves to another directory on the FTP server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cd /software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lcd 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directory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Moves to another directory on the client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lcd /docs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pwd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Displays the current directory on the server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pwd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0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help 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command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Finds very brief help on FTP commands; if used without a reference to a command, it will give you a list of commands available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help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mget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7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!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Allows you to execute commands on the local FTP client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!cd /home/user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0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6593"/>
          </a:xfrm>
        </p:spPr>
        <p:txBody>
          <a:bodyPr>
            <a:normAutofit/>
          </a:bodyPr>
          <a:lstStyle/>
          <a:p>
            <a:r>
              <a:rPr lang="en-US" dirty="0"/>
              <a:t>Nothing can be called a service until it is monitored!</a:t>
            </a:r>
          </a:p>
          <a:p>
            <a:pPr lvl="1"/>
            <a:r>
              <a:rPr lang="en-US" dirty="0"/>
              <a:t>Monitor, measure, improve!</a:t>
            </a:r>
          </a:p>
          <a:p>
            <a:r>
              <a:rPr lang="en-US" dirty="0"/>
              <a:t>Attendance…</a:t>
            </a:r>
          </a:p>
          <a:p>
            <a:r>
              <a:rPr lang="en-US" dirty="0"/>
              <a:t>Assignment 8 due this week…</a:t>
            </a:r>
          </a:p>
          <a:p>
            <a:pPr lvl="1"/>
            <a:r>
              <a:rPr lang="en-US" dirty="0"/>
              <a:t>WordPress &amp; templates &amp; phpMyAdmin &amp; some webpage stuff</a:t>
            </a:r>
          </a:p>
          <a:p>
            <a:r>
              <a:rPr lang="en-US" dirty="0"/>
              <a:t>Assignment 9 due next week…</a:t>
            </a:r>
          </a:p>
          <a:p>
            <a:pPr lvl="1"/>
            <a:r>
              <a:rPr lang="en-US" dirty="0"/>
              <a:t>Email</a:t>
            </a:r>
          </a:p>
          <a:p>
            <a:r>
              <a:rPr lang="en-US" dirty="0"/>
              <a:t>Good of the class</a:t>
            </a:r>
          </a:p>
          <a:p>
            <a:pPr lvl="1"/>
            <a:r>
              <a:rPr lang="en-US" dirty="0"/>
              <a:t>Coronavirus</a:t>
            </a:r>
          </a:p>
          <a:p>
            <a:pPr lvl="2"/>
            <a:r>
              <a:rPr lang="en-US" dirty="0"/>
              <a:t>Stay safe, wash your hands, don’t touch me, quit putting stuff in your mouth</a:t>
            </a:r>
          </a:p>
        </p:txBody>
      </p:sp>
      <p:pic>
        <p:nvPicPr>
          <p:cNvPr id="4" name="Picture 2" descr="https://a2ua.com/information/information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72" y="3695306"/>
            <a:ext cx="3409361" cy="2557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1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Copy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SCP – A means of transferring files securely between hosts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Based on SSH protocol – It just uses SSH to transfer files!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be used to push or pull files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Example: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user@remotehost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:/directory/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TargetFile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Copies local </a:t>
            </a:r>
            <a:r>
              <a:rPr lang="en-US" dirty="0" err="1">
                <a:cs typeface="Courier New" panose="02070309020205020404" pitchFamily="49" charset="0"/>
              </a:rPr>
              <a:t>SourceFile</a:t>
            </a:r>
            <a:r>
              <a:rPr lang="en-US" dirty="0">
                <a:cs typeface="Courier New" panose="02070309020205020404" pitchFamily="49" charset="0"/>
              </a:rPr>
              <a:t> to remote host at location /directory/</a:t>
            </a:r>
            <a:r>
              <a:rPr lang="en-US" dirty="0" err="1">
                <a:cs typeface="Courier New" panose="02070309020205020404" pitchFamily="49" charset="0"/>
              </a:rPr>
              <a:t>TargetFile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Example 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user@remotehost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:/directory/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TargetFile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Copies remote /Directory/</a:t>
            </a:r>
            <a:r>
              <a:rPr lang="en-US" dirty="0" err="1">
                <a:cs typeface="Courier New" panose="02070309020205020404" pitchFamily="49" charset="0"/>
              </a:rPr>
              <a:t>SourceFile</a:t>
            </a:r>
            <a:r>
              <a:rPr lang="en-US" dirty="0">
                <a:cs typeface="Courier New" panose="02070309020205020404" pitchFamily="49" charset="0"/>
              </a:rPr>
              <a:t> to local host </a:t>
            </a:r>
            <a:r>
              <a:rPr lang="en-US" dirty="0" err="1">
                <a:cs typeface="Courier New" panose="02070309020205020404" pitchFamily="49" charset="0"/>
              </a:rPr>
              <a:t>TargetFile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Recursively copy directories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“-r”</a:t>
            </a:r>
            <a:r>
              <a:rPr lang="en-US" dirty="0">
                <a:cs typeface="Courier New" panose="02070309020205020404" pitchFamily="49" charset="0"/>
              </a:rPr>
              <a:t> option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Ex: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/directory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:/directory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SCP uses SSH port 22, specify custom port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“-p ####”</a:t>
            </a:r>
            <a:r>
              <a:rPr lang="en-US" dirty="0">
                <a:cs typeface="Courier New" panose="02070309020205020404" pitchFamily="49" charset="0"/>
              </a:rPr>
              <a:t> option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Ex: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2345 -r /directory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:/directory</a:t>
            </a:r>
          </a:p>
        </p:txBody>
      </p:sp>
      <p:pic>
        <p:nvPicPr>
          <p:cNvPr id="6146" name="Picture 2" descr="http://passmyexam.net/wp-content/uploads/et_temp/Connection-Secure-Copy-e1359764770569-31320_523x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0" y="3867150"/>
            <a:ext cx="3034830" cy="20019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89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Copy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4705"/>
          </a:xfrm>
        </p:spPr>
        <p:txBody>
          <a:bodyPr>
            <a:normAutofit/>
          </a:bodyPr>
          <a:lstStyle/>
          <a:p>
            <a:r>
              <a:rPr lang="en-US" dirty="0" err="1">
                <a:cs typeface="Courier New" panose="02070309020205020404" pitchFamily="49" charset="0"/>
              </a:rPr>
              <a:t>Rsync</a:t>
            </a:r>
            <a:r>
              <a:rPr lang="en-US" dirty="0">
                <a:cs typeface="Courier New" panose="02070309020205020404" pitchFamily="49" charset="0"/>
              </a:rPr>
              <a:t> – Remote Synchronize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Used to keep files in in sync between hosts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use SSH for encrypted communications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Some systems use SSH as default for </a:t>
            </a:r>
            <a:r>
              <a:rPr lang="en-US" dirty="0" err="1">
                <a:cs typeface="Courier New" panose="02070309020205020404" pitchFamily="49" charset="0"/>
              </a:rPr>
              <a:t>rsync</a:t>
            </a:r>
            <a:r>
              <a:rPr lang="en-US" dirty="0">
                <a:cs typeface="Courier New" panose="02070309020205020404" pitchFamily="49" charset="0"/>
              </a:rPr>
              <a:t>, some don’t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Force </a:t>
            </a:r>
            <a:r>
              <a:rPr lang="en-US" dirty="0" err="1">
                <a:cs typeface="Courier New" panose="02070309020205020404" pitchFamily="49" charset="0"/>
              </a:rPr>
              <a:t>ssh</a:t>
            </a:r>
            <a:r>
              <a:rPr lang="en-US" dirty="0">
                <a:cs typeface="Courier New" panose="02070309020205020404" pitchFamily="49" charset="0"/>
              </a:rPr>
              <a:t> with -e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Supports multiple options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-a : Archive mode – Copy recursively, preserve links/permissions/ownership/timestamps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-v : Verbose – Show what files are being copied and where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-z : Compression – Compress data being transferred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-h : Human-readable – Display numbers in human-readable format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Note the trailing slash!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A trailing slash indicates just the contents of the directory!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/data/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Blockland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 10.11.186.146:/opt/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Blockland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3"/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6146" name="Picture 2" descr="http://passmyexam.net/wp-content/uploads/et_temp/Connection-Secure-Copy-e1359764770569-31320_523x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0" y="3867150"/>
            <a:ext cx="3034830" cy="20019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56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File Systems are a way of sharing files and applications across the network.</a:t>
            </a:r>
          </a:p>
          <a:p>
            <a:pPr lvl="1"/>
            <a:r>
              <a:rPr lang="en-US" dirty="0"/>
              <a:t>Native to Linux/Unix systems</a:t>
            </a:r>
          </a:p>
          <a:p>
            <a:pPr lvl="1"/>
            <a:r>
              <a:rPr lang="en-US" dirty="0"/>
              <a:t>Comparable to Windows file sharing (SMB/CIFS)</a:t>
            </a:r>
          </a:p>
          <a:p>
            <a:pPr lvl="1"/>
            <a:r>
              <a:rPr lang="en-US" dirty="0"/>
              <a:t>Client/Server model</a:t>
            </a:r>
          </a:p>
          <a:p>
            <a:pPr lvl="2"/>
            <a:r>
              <a:rPr lang="en-US" dirty="0"/>
              <a:t>Clients mount remote file systems from a server</a:t>
            </a:r>
          </a:p>
          <a:p>
            <a:pPr lvl="1"/>
            <a:r>
              <a:rPr lang="en-US" dirty="0"/>
              <a:t>Remote Procedure Calls (RPCs) handle the requests between the client and server</a:t>
            </a:r>
          </a:p>
          <a:p>
            <a:r>
              <a:rPr lang="en-US" dirty="0"/>
              <a:t>Usages</a:t>
            </a:r>
          </a:p>
          <a:p>
            <a:pPr lvl="1"/>
            <a:r>
              <a:rPr lang="en-US" dirty="0"/>
              <a:t>Shared drives (like a mapped P:\ drive in Windows)</a:t>
            </a:r>
          </a:p>
          <a:p>
            <a:pPr lvl="1"/>
            <a:r>
              <a:rPr lang="en-US" dirty="0"/>
              <a:t>Home profile folders on a server instead of a local machine</a:t>
            </a:r>
          </a:p>
          <a:p>
            <a:pPr lvl="2"/>
            <a:r>
              <a:rPr lang="en-US" dirty="0"/>
              <a:t>Redundancy, backups, maintenance at a server level instead of a desktop level</a:t>
            </a:r>
          </a:p>
          <a:p>
            <a:pPr lvl="1"/>
            <a:r>
              <a:rPr lang="en-US" dirty="0"/>
              <a:t>Auto-mounting</a:t>
            </a:r>
          </a:p>
          <a:p>
            <a:pPr lvl="1"/>
            <a:r>
              <a:rPr lang="en-US" dirty="0"/>
              <a:t>Hosting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618" y="3716135"/>
            <a:ext cx="2381582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Message Block (SMB)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5516"/>
          </a:xfrm>
        </p:spPr>
        <p:txBody>
          <a:bodyPr>
            <a:normAutofit/>
          </a:bodyPr>
          <a:lstStyle/>
          <a:p>
            <a:r>
              <a:rPr lang="en-US" dirty="0"/>
              <a:t>SMB, also sometimes called CIFS – Common Internet File System</a:t>
            </a:r>
          </a:p>
          <a:p>
            <a:r>
              <a:rPr lang="en-US" dirty="0"/>
              <a:t>Can operate over TCP directly on TCP port 445</a:t>
            </a:r>
          </a:p>
          <a:p>
            <a:r>
              <a:rPr lang="en-US" dirty="0"/>
              <a:t>May run under NetBIOS API</a:t>
            </a:r>
          </a:p>
          <a:p>
            <a:pPr lvl="1"/>
            <a:r>
              <a:rPr lang="en-US" dirty="0"/>
              <a:t>UDP ports 137 &amp; 138</a:t>
            </a:r>
          </a:p>
          <a:p>
            <a:pPr lvl="1"/>
            <a:r>
              <a:rPr lang="en-US" dirty="0"/>
              <a:t>TCP ports 127 &amp; 139</a:t>
            </a:r>
          </a:p>
          <a:p>
            <a:r>
              <a:rPr lang="en-US" dirty="0"/>
              <a:t>Initially added to Windows in Windows for Workgroups 3.1</a:t>
            </a:r>
          </a:p>
          <a:p>
            <a:pPr lvl="1"/>
            <a:r>
              <a:rPr lang="en-US" dirty="0"/>
              <a:t>Windows for Workgroups was an extended version of Windows</a:t>
            </a:r>
          </a:p>
          <a:p>
            <a:pPr lvl="1"/>
            <a:r>
              <a:rPr lang="en-US" dirty="0"/>
              <a:t>Intended for use among clients with no centralized server</a:t>
            </a:r>
          </a:p>
          <a:p>
            <a:r>
              <a:rPr lang="en-US" dirty="0"/>
              <a:t>SMB Connections made to servers and shares</a:t>
            </a:r>
          </a:p>
          <a:p>
            <a:pPr lvl="1"/>
            <a:r>
              <a:rPr lang="en-US" dirty="0"/>
              <a:t>Ex: \\hostname\share</a:t>
            </a:r>
          </a:p>
          <a:p>
            <a:pPr lvl="1"/>
            <a:r>
              <a:rPr lang="en-US" dirty="0"/>
              <a:t>Ex: \\hostname.fqdn.tld\share</a:t>
            </a:r>
          </a:p>
        </p:txBody>
      </p:sp>
      <p:pic>
        <p:nvPicPr>
          <p:cNvPr id="13314" name="Picture 2" descr="http://www.mariowiki.com/images/thumb/d/d7/SMB_Boxart.PNG/250px-SMB_Box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30" y="2611544"/>
            <a:ext cx="2381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Message Block (SMB)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Samba provides SMB/CIFS services to many non-windows operating systems</a:t>
            </a:r>
          </a:p>
          <a:p>
            <a:pPr lvl="1"/>
            <a:r>
              <a:rPr lang="en-US" dirty="0"/>
              <a:t>Unix, Linux, AIX, OSX, BSD, etc.</a:t>
            </a:r>
          </a:p>
          <a:p>
            <a:r>
              <a:rPr lang="en-US" dirty="0"/>
              <a:t>Samba can support many Active Directory and Server functions</a:t>
            </a:r>
          </a:p>
          <a:p>
            <a:pPr lvl="1"/>
            <a:r>
              <a:rPr lang="en-US" dirty="0"/>
              <a:t>Allow clients to join AD</a:t>
            </a:r>
          </a:p>
          <a:p>
            <a:pPr lvl="1"/>
            <a:r>
              <a:rPr lang="en-US" dirty="0"/>
              <a:t>Host shares to Windows clients</a:t>
            </a:r>
          </a:p>
          <a:p>
            <a:pPr lvl="1"/>
            <a:r>
              <a:rPr lang="en-US" dirty="0"/>
              <a:t>Connect to shares on Windows hosts</a:t>
            </a:r>
          </a:p>
          <a:p>
            <a:pPr lvl="1"/>
            <a:r>
              <a:rPr lang="en-US" dirty="0"/>
              <a:t>Provide Distributed File System (DFS) services</a:t>
            </a:r>
          </a:p>
          <a:p>
            <a:pPr lvl="1"/>
            <a:r>
              <a:rPr lang="en-US" dirty="0"/>
              <a:t>Allow for printing to Shared windows printers</a:t>
            </a:r>
          </a:p>
          <a:p>
            <a:pPr lvl="1"/>
            <a:r>
              <a:rPr lang="en-US" dirty="0"/>
              <a:t>Share printers with Windows hosts</a:t>
            </a:r>
          </a:p>
          <a:p>
            <a:endParaRPr lang="en-US" dirty="0"/>
          </a:p>
        </p:txBody>
      </p:sp>
      <p:pic>
        <p:nvPicPr>
          <p:cNvPr id="13314" name="Picture 2" descr="http://www.mariowiki.com/images/thumb/d/d7/SMB_Boxart.PNG/250px-SMB_Box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30" y="2611544"/>
            <a:ext cx="2381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28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File Systems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Distributed File System makes it possible to create a single directory tree that links together multiple file servers and their files</a:t>
            </a:r>
          </a:p>
          <a:p>
            <a:r>
              <a:rPr lang="en-US" dirty="0"/>
              <a:t>Provides a common view of a centralized file system that is distributed among various servers</a:t>
            </a:r>
          </a:p>
          <a:p>
            <a:pPr lvl="1"/>
            <a:r>
              <a:rPr lang="en-US" dirty="0"/>
              <a:t>Even though files are stored on different servers, to the user they appear on the same server</a:t>
            </a:r>
          </a:p>
          <a:p>
            <a:pPr lvl="1"/>
            <a:r>
              <a:rPr lang="en-US" dirty="0"/>
              <a:t>Allows for replication among DFS servers</a:t>
            </a:r>
          </a:p>
          <a:p>
            <a:pPr lvl="1"/>
            <a:r>
              <a:rPr lang="en-US" dirty="0"/>
              <a:t>Allows for the movement of files physical</a:t>
            </a:r>
            <a:br>
              <a:rPr lang="en-US" dirty="0"/>
            </a:br>
            <a:r>
              <a:rPr lang="en-US" dirty="0"/>
              <a:t>storage location without affecting any</a:t>
            </a:r>
            <a:br>
              <a:rPr lang="en-US" dirty="0"/>
            </a:br>
            <a:r>
              <a:rPr lang="en-US" dirty="0"/>
              <a:t>user or application usage</a:t>
            </a:r>
          </a:p>
          <a:p>
            <a:pPr lvl="1"/>
            <a:r>
              <a:rPr lang="en-US" dirty="0"/>
              <a:t>System can be reconfigured as needed</a:t>
            </a:r>
            <a:br>
              <a:rPr lang="en-US" dirty="0"/>
            </a:br>
            <a:r>
              <a:rPr lang="en-US" dirty="0"/>
              <a:t>to alleviate performance issues</a:t>
            </a:r>
          </a:p>
          <a:p>
            <a:pPr lvl="1"/>
            <a:r>
              <a:rPr lang="en-US" dirty="0"/>
              <a:t>System can be easily expanded if necessary,</a:t>
            </a:r>
            <a:br>
              <a:rPr lang="en-US" dirty="0"/>
            </a:br>
            <a:r>
              <a:rPr lang="en-US" dirty="0"/>
              <a:t>without any impact to existing users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00" y="3636652"/>
            <a:ext cx="5384402" cy="24842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72856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 Table - </a:t>
            </a:r>
            <a:r>
              <a:rPr lang="en-US" dirty="0" err="1"/>
              <a:t>FSTab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09152" cy="4419142"/>
          </a:xfrm>
        </p:spPr>
        <p:txBody>
          <a:bodyPr/>
          <a:lstStyle/>
          <a:p>
            <a:r>
              <a:rPr lang="en-US" dirty="0"/>
              <a:t>A system configuration file that contains the mount and partition information for various disks</a:t>
            </a:r>
          </a:p>
          <a:p>
            <a:r>
              <a:rPr lang="en-US" dirty="0"/>
              <a:t>Specifies five key pieces of information necessary to mount disks</a:t>
            </a:r>
          </a:p>
          <a:p>
            <a:pPr lvl="1"/>
            <a:r>
              <a:rPr lang="en-US" dirty="0"/>
              <a:t>Source Volume</a:t>
            </a:r>
          </a:p>
          <a:p>
            <a:pPr lvl="2"/>
            <a:r>
              <a:rPr lang="en-US" dirty="0"/>
              <a:t>Can be label, UUID, </a:t>
            </a:r>
            <a:r>
              <a:rPr lang="en-US" dirty="0" err="1"/>
              <a:t>VolumeGroup</a:t>
            </a:r>
            <a:r>
              <a:rPr lang="en-US" dirty="0"/>
              <a:t>/</a:t>
            </a:r>
            <a:r>
              <a:rPr lang="en-US" dirty="0" err="1"/>
              <a:t>LogicalVolume</a:t>
            </a:r>
            <a:r>
              <a:rPr lang="en-US" dirty="0"/>
              <a:t>, or just path to disk &amp; partition</a:t>
            </a:r>
          </a:p>
          <a:p>
            <a:pPr lvl="1"/>
            <a:r>
              <a:rPr lang="en-US" dirty="0"/>
              <a:t>Location within directory tree to mount the file system</a:t>
            </a:r>
          </a:p>
          <a:p>
            <a:pPr lvl="1"/>
            <a:r>
              <a:rPr lang="en-US" dirty="0"/>
              <a:t>Type (format) of disk</a:t>
            </a:r>
          </a:p>
          <a:p>
            <a:pPr lvl="1"/>
            <a:r>
              <a:rPr lang="en-US" dirty="0"/>
              <a:t>Disk options</a:t>
            </a:r>
          </a:p>
          <a:p>
            <a:pPr lvl="1"/>
            <a:r>
              <a:rPr lang="en-US" dirty="0"/>
              <a:t>Backup and Disk Check Values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/dev/mapper/centos-root                    /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defaults              0 1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UUID=a515c601-96bc-45f5-b66d-b0c2a855688a  /boot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defaults              0 0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/dev/mapper/centos-swap                     swap   swap   defaults              0 0</a:t>
            </a:r>
          </a:p>
          <a:p>
            <a:pPr marL="566928" lvl="3" indent="0">
              <a:buNone/>
            </a:pPr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/dev/sdb2                                  /data   ext4   </a:t>
            </a:r>
            <a:r>
              <a:rPr lang="sv-SE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defaults</a:t>
            </a:r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0 0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LABEL=INFO                                 /info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ntfs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defaults              0 0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147.64.243.125:/share                      /share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0 0</a:t>
            </a:r>
          </a:p>
        </p:txBody>
      </p:sp>
      <p:pic>
        <p:nvPicPr>
          <p:cNvPr id="1028" name="Picture 4" descr="JUST PRACTICING MY F-STABBING | made w/ Imgflip meme m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246" y="4267200"/>
            <a:ext cx="2364515" cy="1891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68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8607"/>
          </a:xfrm>
        </p:spPr>
        <p:txBody>
          <a:bodyPr>
            <a:normAutofit/>
          </a:bodyPr>
          <a:lstStyle/>
          <a:p>
            <a:r>
              <a:rPr lang="en-US" dirty="0"/>
              <a:t>Direct Attached Storage (DAS)</a:t>
            </a:r>
          </a:p>
          <a:p>
            <a:pPr lvl="1"/>
            <a:r>
              <a:rPr lang="en-US" dirty="0"/>
              <a:t>Storage devices connected directly to server hardware</a:t>
            </a:r>
          </a:p>
          <a:p>
            <a:r>
              <a:rPr lang="en-US" dirty="0"/>
              <a:t>Storage Area Network (SAN)</a:t>
            </a:r>
          </a:p>
          <a:p>
            <a:pPr lvl="1"/>
            <a:r>
              <a:rPr lang="en-US" dirty="0"/>
              <a:t>Separate network for storage traffic</a:t>
            </a:r>
          </a:p>
          <a:p>
            <a:pPr lvl="1"/>
            <a:r>
              <a:rPr lang="en-US" dirty="0"/>
              <a:t>Typically fiber-optic connections</a:t>
            </a:r>
          </a:p>
          <a:p>
            <a:pPr lvl="1"/>
            <a:r>
              <a:rPr lang="en-US" dirty="0"/>
              <a:t>Gigabit speeds (8Gbit/s+)</a:t>
            </a:r>
          </a:p>
          <a:p>
            <a:pPr lvl="1"/>
            <a:r>
              <a:rPr lang="en-US" dirty="0"/>
              <a:t>Replaces internal server storage</a:t>
            </a:r>
          </a:p>
          <a:p>
            <a:pPr lvl="1"/>
            <a:r>
              <a:rPr lang="en-US" dirty="0"/>
              <a:t>Provides redundant access to large storage devices</a:t>
            </a:r>
          </a:p>
          <a:p>
            <a:r>
              <a:rPr lang="en-US" dirty="0"/>
              <a:t>Network Attached Storage (NAS)</a:t>
            </a:r>
          </a:p>
          <a:p>
            <a:pPr lvl="1"/>
            <a:r>
              <a:rPr lang="en-US" dirty="0"/>
              <a:t>Storage available across traditional Ethernet (TCP/IP) network</a:t>
            </a:r>
          </a:p>
          <a:p>
            <a:pPr lvl="1"/>
            <a:r>
              <a:rPr lang="en-US" dirty="0"/>
              <a:t>Intended for serving shared files to multiple clients</a:t>
            </a:r>
          </a:p>
          <a:p>
            <a:pPr lvl="1"/>
            <a:r>
              <a:rPr lang="en-US" dirty="0"/>
              <a:t>Appears as network shares</a:t>
            </a:r>
          </a:p>
        </p:txBody>
      </p:sp>
      <p:pic>
        <p:nvPicPr>
          <p:cNvPr id="17410" name="Picture 2" descr="http://core0.staticworld.net/images/article/2015/01/ntf-solomon-figure-01-100563370-medium.i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22" y="3221143"/>
            <a:ext cx="3875378" cy="287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49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Umask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87" y="3874770"/>
            <a:ext cx="3199774" cy="2165668"/>
          </a:xfr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440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Umask</a:t>
            </a:r>
            <a:r>
              <a:rPr lang="en-US" dirty="0"/>
              <a:t> specifies the default set of permissions given to a file when created</a:t>
            </a:r>
          </a:p>
          <a:p>
            <a:pPr lvl="1"/>
            <a:r>
              <a:rPr lang="en-US" dirty="0" err="1"/>
              <a:t>Umask</a:t>
            </a:r>
            <a:r>
              <a:rPr lang="en-US" dirty="0"/>
              <a:t> can be set per-system and also per-user</a:t>
            </a:r>
          </a:p>
          <a:p>
            <a:pPr lvl="1"/>
            <a:r>
              <a:rPr lang="en-US" dirty="0"/>
              <a:t>See the current </a:t>
            </a:r>
            <a:r>
              <a:rPr lang="en-US" dirty="0" err="1"/>
              <a:t>umask</a:t>
            </a:r>
            <a:r>
              <a:rPr lang="en-US" dirty="0"/>
              <a:t> value by running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Typically set with octal modes</a:t>
            </a:r>
          </a:p>
          <a:p>
            <a:pPr lvl="2"/>
            <a:r>
              <a:rPr lang="en-US" dirty="0"/>
              <a:t>Octal modes are the digits, 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0022</a:t>
            </a:r>
          </a:p>
          <a:p>
            <a:pPr lvl="2"/>
            <a:r>
              <a:rPr lang="en-US" dirty="0"/>
              <a:t>Symbolic modes use letters</a:t>
            </a:r>
          </a:p>
          <a:p>
            <a:pPr lvl="1"/>
            <a:r>
              <a:rPr lang="en-US" dirty="0" err="1"/>
              <a:t>Umask</a:t>
            </a:r>
            <a:r>
              <a:rPr lang="en-US" dirty="0"/>
              <a:t> specifies what should be </a:t>
            </a:r>
            <a:r>
              <a:rPr lang="en-US" b="1" u="sng" dirty="0"/>
              <a:t>subtracted</a:t>
            </a:r>
            <a:r>
              <a:rPr lang="en-US" dirty="0"/>
              <a:t> from file or folder permissions</a:t>
            </a:r>
          </a:p>
          <a:p>
            <a:pPr lvl="2"/>
            <a:r>
              <a:rPr lang="en-US" dirty="0"/>
              <a:t>Folders start with 0777, files start with 0666</a:t>
            </a:r>
          </a:p>
          <a:p>
            <a:pPr lvl="2"/>
            <a:r>
              <a:rPr lang="en-US" dirty="0"/>
              <a:t>If my </a:t>
            </a:r>
            <a:r>
              <a:rPr lang="en-US" dirty="0" err="1"/>
              <a:t>umask</a:t>
            </a:r>
            <a:r>
              <a:rPr lang="en-US" dirty="0"/>
              <a:t> is 0022, new folders are created with permissions 0755, files with 0644</a:t>
            </a:r>
          </a:p>
          <a:p>
            <a:pPr lvl="3"/>
            <a:r>
              <a:rPr lang="en-US" dirty="0"/>
              <a:t>0755 = </a:t>
            </a:r>
            <a:r>
              <a:rPr lang="en-US" dirty="0" err="1"/>
              <a:t>rwxr</a:t>
            </a:r>
            <a:r>
              <a:rPr lang="en-US" dirty="0"/>
              <a:t>-</a:t>
            </a:r>
            <a:r>
              <a:rPr lang="en-US" dirty="0" err="1"/>
              <a:t>xr</a:t>
            </a:r>
            <a:r>
              <a:rPr lang="en-US" dirty="0"/>
              <a:t>-x</a:t>
            </a:r>
          </a:p>
          <a:p>
            <a:pPr lvl="3"/>
            <a:r>
              <a:rPr lang="en-US" dirty="0"/>
              <a:t>0644 = </a:t>
            </a:r>
            <a:r>
              <a:rPr lang="en-US" dirty="0" err="1"/>
              <a:t>rw</a:t>
            </a:r>
            <a:r>
              <a:rPr lang="en-US" dirty="0"/>
              <a:t>-r--r--</a:t>
            </a:r>
          </a:p>
          <a:p>
            <a:pPr lvl="3"/>
            <a:r>
              <a:rPr lang="en-US" dirty="0"/>
              <a:t>I like </a:t>
            </a:r>
            <a:r>
              <a:rPr lang="en-US" dirty="0" err="1"/>
              <a:t>umask</a:t>
            </a:r>
            <a:r>
              <a:rPr lang="en-US" dirty="0"/>
              <a:t> 0027 = 0750 or 0640 or </a:t>
            </a:r>
            <a:r>
              <a:rPr lang="en-US" dirty="0" err="1"/>
              <a:t>rwxr</a:t>
            </a:r>
            <a:r>
              <a:rPr lang="en-US" dirty="0"/>
              <a:t>-x--- or </a:t>
            </a:r>
            <a:r>
              <a:rPr lang="en-US" dirty="0" err="1"/>
              <a:t>rw</a:t>
            </a:r>
            <a:r>
              <a:rPr lang="en-US" dirty="0"/>
              <a:t>-r-----</a:t>
            </a:r>
          </a:p>
          <a:p>
            <a:pPr lvl="1"/>
            <a:r>
              <a:rPr lang="en-US" dirty="0"/>
              <a:t>User and group ownership is set by user creating the file</a:t>
            </a:r>
          </a:p>
          <a:p>
            <a:pPr lvl="2"/>
            <a:r>
              <a:rPr lang="en-US" dirty="0"/>
              <a:t>Settings can be different per user</a:t>
            </a:r>
          </a:p>
          <a:p>
            <a:pPr lvl="2"/>
            <a:r>
              <a:rPr lang="en-US" dirty="0"/>
              <a:t>Settings can be different depending on how files/folders are created!</a:t>
            </a:r>
          </a:p>
        </p:txBody>
      </p:sp>
    </p:spTree>
    <p:extLst>
      <p:ext uri="{BB962C8B-B14F-4D97-AF65-F5344CB8AC3E}">
        <p14:creationId xmlns:p14="http://schemas.microsoft.com/office/powerpoint/2010/main" val="3722669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181507" cy="1643428"/>
          </a:xfrm>
        </p:spPr>
        <p:txBody>
          <a:bodyPr>
            <a:normAutofit/>
          </a:bodyPr>
          <a:lstStyle/>
          <a:p>
            <a:r>
              <a:rPr lang="en-US" dirty="0"/>
              <a:t>Spring 2025 – Week 9.2 – March 13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FTP Installs, System Info, Monitoring, Backups, and Tuning…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5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File transfer services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Network Services</a:t>
            </a:r>
          </a:p>
          <a:p>
            <a:pPr lvl="1"/>
            <a:r>
              <a:rPr lang="en-US" dirty="0"/>
              <a:t>Monitoring and performance tuning</a:t>
            </a:r>
          </a:p>
          <a:p>
            <a:pPr lvl="1"/>
            <a:r>
              <a:rPr lang="en-US" dirty="0"/>
              <a:t>Cloud</a:t>
            </a:r>
          </a:p>
          <a:p>
            <a:r>
              <a:rPr lang="en-US" dirty="0"/>
              <a:t>Corrections, updates, etc.</a:t>
            </a:r>
          </a:p>
          <a:p>
            <a:pPr lvl="1"/>
            <a:r>
              <a:rPr lang="en-US" dirty="0"/>
              <a:t>Update to our configs – coming later!</a:t>
            </a:r>
          </a:p>
          <a:p>
            <a:pPr lvl="1"/>
            <a:r>
              <a:rPr lang="en-US" strike="sngStrike" dirty="0" err="1"/>
              <a:t>Cs.Edinboro.edu</a:t>
            </a:r>
            <a:r>
              <a:rPr lang="en-US" strike="sngStrike" dirty="0"/>
              <a:t> domain gone?!</a:t>
            </a:r>
          </a:p>
          <a:p>
            <a:r>
              <a:rPr lang="en-US" dirty="0"/>
              <a:t>Questions from previous classes?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30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827"/>
          </a:xfrm>
        </p:spPr>
        <p:txBody>
          <a:bodyPr>
            <a:normAutofit/>
          </a:bodyPr>
          <a:lstStyle/>
          <a:p>
            <a:r>
              <a:rPr lang="en-US" dirty="0"/>
              <a:t>FTP server installs and tests</a:t>
            </a:r>
          </a:p>
          <a:p>
            <a:r>
              <a:rPr lang="en-US" dirty="0"/>
              <a:t>Easy System and Database Backups</a:t>
            </a:r>
          </a:p>
          <a:p>
            <a:pPr lvl="1"/>
            <a:r>
              <a:rPr lang="en-US" dirty="0"/>
              <a:t>Various options, restores, testing, automation</a:t>
            </a:r>
          </a:p>
          <a:p>
            <a:r>
              <a:rPr lang="en-US" dirty="0"/>
              <a:t>Monitor Operating Systems</a:t>
            </a:r>
          </a:p>
          <a:p>
            <a:pPr lvl="1"/>
            <a:r>
              <a:rPr lang="en-US" dirty="0"/>
              <a:t>Tools and technologies used</a:t>
            </a:r>
          </a:p>
          <a:p>
            <a:r>
              <a:rPr lang="en-US" dirty="0"/>
              <a:t>Monitor Web Statistics</a:t>
            </a:r>
          </a:p>
          <a:p>
            <a:r>
              <a:rPr lang="en-US" dirty="0"/>
              <a:t>Monitor Servers</a:t>
            </a:r>
          </a:p>
          <a:p>
            <a:pPr lvl="1"/>
            <a:r>
              <a:rPr lang="en-US" dirty="0"/>
              <a:t>Some Examples</a:t>
            </a:r>
          </a:p>
          <a:p>
            <a:r>
              <a:rPr lang="en-US" dirty="0"/>
              <a:t>Server Analysis &amp; Optimization Tools</a:t>
            </a:r>
          </a:p>
        </p:txBody>
      </p:sp>
      <p:pic>
        <p:nvPicPr>
          <p:cNvPr id="1026" name="Picture 2" descr="https://webtoolfeed.files.wordpress.com/2011/11/advertising-ph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52" y="3685882"/>
            <a:ext cx="4140817" cy="2258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9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406593"/>
          </a:xfrm>
        </p:spPr>
        <p:txBody>
          <a:bodyPr>
            <a:normAutofit/>
          </a:bodyPr>
          <a:lstStyle/>
          <a:p>
            <a:r>
              <a:rPr lang="en-US" dirty="0"/>
              <a:t>“Go as far as you can see, and you will see further.” - Zig </a:t>
            </a:r>
            <a:r>
              <a:rPr lang="en-US" dirty="0" err="1"/>
              <a:t>Ziglar</a:t>
            </a:r>
            <a:endParaRPr lang="en-US" dirty="0"/>
          </a:p>
          <a:p>
            <a:r>
              <a:rPr lang="en-US" dirty="0"/>
              <a:t>Attendance</a:t>
            </a:r>
          </a:p>
          <a:p>
            <a:r>
              <a:rPr lang="en-US" dirty="0"/>
              <a:t>Assignment 8 due March 12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Assignment 9 due March 19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Assignment 10 due March 26</a:t>
            </a:r>
            <a:r>
              <a:rPr lang="en-US" baseline="30000" dirty="0"/>
              <a:t>th</a:t>
            </a:r>
            <a:r>
              <a:rPr lang="en-US" dirty="0"/>
              <a:t>, 2025?</a:t>
            </a:r>
          </a:p>
          <a:p>
            <a:r>
              <a:rPr lang="en-US" dirty="0"/>
              <a:t>Assignment 11 due April 2</a:t>
            </a:r>
            <a:r>
              <a:rPr lang="en-US" baseline="30000" dirty="0"/>
              <a:t>nd</a:t>
            </a:r>
            <a:r>
              <a:rPr lang="en-US" dirty="0"/>
              <a:t>, 2025?</a:t>
            </a:r>
          </a:p>
          <a:p>
            <a:r>
              <a:rPr lang="en-US" dirty="0"/>
              <a:t>Assignment 12 due April 9</a:t>
            </a:r>
            <a:r>
              <a:rPr lang="en-US" baseline="30000" dirty="0"/>
              <a:t>th</a:t>
            </a:r>
            <a:r>
              <a:rPr lang="en-US" dirty="0"/>
              <a:t>, 2025?</a:t>
            </a:r>
          </a:p>
          <a:p>
            <a:r>
              <a:rPr lang="en-US" dirty="0"/>
              <a:t>Good of the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396148" cy="4023360"/>
          </a:xfrm>
        </p:spPr>
        <p:txBody>
          <a:bodyPr>
            <a:normAutofit/>
          </a:bodyPr>
          <a:lstStyle/>
          <a:p>
            <a:r>
              <a:rPr lang="en-US" dirty="0" err="1"/>
              <a:t>Stuxnet</a:t>
            </a:r>
            <a:r>
              <a:rPr lang="en-US" dirty="0"/>
              <a:t> Virus Video?!</a:t>
            </a:r>
          </a:p>
          <a:p>
            <a:pPr lvl="1"/>
            <a:r>
              <a:rPr lang="en-US" dirty="0">
                <a:hlinkClick r:id="rId3"/>
              </a:rPr>
              <a:t>https://www.youtube.com/watch?v=J07N1KXOyfk</a:t>
            </a:r>
            <a:endParaRPr lang="en-US" dirty="0"/>
          </a:p>
          <a:p>
            <a:pPr lvl="2"/>
            <a:r>
              <a:rPr lang="en-US" dirty="0"/>
              <a:t>10 Minute runtime</a:t>
            </a:r>
          </a:p>
          <a:p>
            <a:r>
              <a:rPr lang="en-US" dirty="0"/>
              <a:t>Final Exam</a:t>
            </a:r>
          </a:p>
          <a:p>
            <a:pPr lvl="1"/>
            <a:r>
              <a:rPr lang="en-US" dirty="0"/>
              <a:t>300 Points</a:t>
            </a:r>
          </a:p>
          <a:p>
            <a:pPr lvl="1"/>
            <a:r>
              <a:rPr lang="en-US" dirty="0"/>
              <a:t>April 29</a:t>
            </a:r>
            <a:r>
              <a:rPr lang="en-US" baseline="30000" dirty="0"/>
              <a:t>th</a:t>
            </a:r>
            <a:r>
              <a:rPr lang="en-US" dirty="0"/>
              <a:t>, 2025, 5PM-7PM</a:t>
            </a:r>
          </a:p>
          <a:p>
            <a:pPr lvl="1"/>
            <a:r>
              <a:rPr lang="en-US" dirty="0"/>
              <a:t>Written and hands-on</a:t>
            </a:r>
          </a:p>
        </p:txBody>
      </p:sp>
      <p:pic>
        <p:nvPicPr>
          <p:cNvPr id="4" name="Picture 2" descr="https://a2ua.com/information/information-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27" y="4374839"/>
            <a:ext cx="2503318" cy="1877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95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6507"/>
          </a:xfrm>
        </p:spPr>
        <p:txBody>
          <a:bodyPr>
            <a:normAutofit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Security and Authentication</a:t>
            </a:r>
          </a:p>
          <a:p>
            <a:pPr lvl="1"/>
            <a:r>
              <a:rPr lang="en-US" dirty="0"/>
              <a:t>Firewalls and Filters</a:t>
            </a:r>
          </a:p>
          <a:p>
            <a:pPr lvl="1"/>
            <a:r>
              <a:rPr lang="en-US" dirty="0"/>
              <a:t>Network Services</a:t>
            </a:r>
          </a:p>
          <a:p>
            <a:pPr lvl="1"/>
            <a:r>
              <a:rPr lang="en-US" dirty="0"/>
              <a:t>Cloud</a:t>
            </a:r>
          </a:p>
          <a:p>
            <a:pPr lvl="1"/>
            <a:r>
              <a:rPr lang="en-US" dirty="0"/>
              <a:t>Final Exam!</a:t>
            </a:r>
          </a:p>
          <a:p>
            <a:r>
              <a:rPr lang="en-US" dirty="0"/>
              <a:t>Corrections, updates, etc.</a:t>
            </a:r>
          </a:p>
          <a:p>
            <a:r>
              <a:rPr lang="en-US" dirty="0"/>
              <a:t>Review of previous assignments</a:t>
            </a:r>
          </a:p>
          <a:p>
            <a:pPr lvl="1"/>
            <a:r>
              <a:rPr lang="en-US" dirty="0"/>
              <a:t>Assignments 8 and 9 review next week…</a:t>
            </a:r>
          </a:p>
          <a:p>
            <a:r>
              <a:rPr lang="en-US" dirty="0"/>
              <a:t>Questions from previous classes?</a:t>
            </a:r>
          </a:p>
          <a:p>
            <a:pPr lvl="1"/>
            <a:r>
              <a:rPr lang="en-US" dirty="0"/>
              <a:t>Feel free to ask during class, after class, email, office hours…</a:t>
            </a:r>
          </a:p>
          <a:p>
            <a:r>
              <a:rPr lang="en-US" dirty="0"/>
              <a:t>Etcetera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74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Grades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191404" cy="4688417"/>
          </a:xfrm>
        </p:spPr>
        <p:txBody>
          <a:bodyPr>
            <a:normAutofit/>
          </a:bodyPr>
          <a:lstStyle/>
          <a:p>
            <a:r>
              <a:rPr lang="en-US" dirty="0"/>
              <a:t>Grades are assessed according to the following breakdown:</a:t>
            </a:r>
          </a:p>
          <a:p>
            <a:r>
              <a:rPr lang="en-US" u="sng" dirty="0"/>
              <a:t>Description</a:t>
            </a:r>
            <a:r>
              <a:rPr lang="en-US" dirty="0"/>
              <a:t>		</a:t>
            </a:r>
            <a:r>
              <a:rPr lang="en-US" u="sng" dirty="0"/>
              <a:t>Percentage</a:t>
            </a:r>
            <a:r>
              <a:rPr lang="en-US" dirty="0"/>
              <a:t>	</a:t>
            </a:r>
            <a:r>
              <a:rPr lang="en-US" u="sng" dirty="0"/>
              <a:t>Total Points</a:t>
            </a:r>
            <a:r>
              <a:rPr lang="en-US" dirty="0"/>
              <a:t>	</a:t>
            </a:r>
            <a:r>
              <a:rPr lang="en-US" u="sng" dirty="0"/>
              <a:t>Graded points</a:t>
            </a:r>
            <a:r>
              <a:rPr lang="en-US" dirty="0"/>
              <a:t>	</a:t>
            </a:r>
            <a:r>
              <a:rPr lang="en-US" b="1" u="sng" dirty="0"/>
              <a:t>Remaining Points</a:t>
            </a:r>
          </a:p>
          <a:p>
            <a:r>
              <a:rPr lang="en-US" dirty="0"/>
              <a:t>Midterm Exam		21.42%		300		300		</a:t>
            </a:r>
            <a:r>
              <a:rPr lang="en-US" b="1" dirty="0"/>
              <a:t>0</a:t>
            </a:r>
            <a:r>
              <a:rPr lang="en-US" dirty="0"/>
              <a:t>		</a:t>
            </a:r>
          </a:p>
          <a:p>
            <a:r>
              <a:rPr lang="en-US" dirty="0"/>
              <a:t>Final Exam		21.42%		300		0		</a:t>
            </a:r>
            <a:r>
              <a:rPr lang="en-US" b="1" dirty="0"/>
              <a:t>300</a:t>
            </a:r>
          </a:p>
          <a:p>
            <a:r>
              <a:rPr lang="en-US" dirty="0"/>
              <a:t>Attendance 15-28	6.00%		84		42		</a:t>
            </a:r>
            <a:r>
              <a:rPr lang="en-US" b="1" dirty="0"/>
              <a:t>42</a:t>
            </a:r>
          </a:p>
          <a:p>
            <a:r>
              <a:rPr lang="en-US" dirty="0"/>
              <a:t>Assignments 8-14	51.14%		716		281		</a:t>
            </a:r>
            <a:r>
              <a:rPr lang="en-US" b="1" dirty="0"/>
              <a:t>435</a:t>
            </a:r>
          </a:p>
          <a:p>
            <a:r>
              <a:rPr lang="en-US" dirty="0"/>
              <a:t>Total			100.0%		1400		623		</a:t>
            </a:r>
            <a:r>
              <a:rPr lang="en-US" b="1" dirty="0"/>
              <a:t>777</a:t>
            </a:r>
          </a:p>
          <a:p>
            <a:endParaRPr lang="en-US" b="1" dirty="0"/>
          </a:p>
          <a:p>
            <a:pPr lvl="1"/>
            <a:r>
              <a:rPr lang="en-US" b="1" dirty="0"/>
              <a:t>Assignment 14 – 140 Points, more detail &amp; input expected!</a:t>
            </a:r>
          </a:p>
          <a:p>
            <a:pPr lvl="1"/>
            <a:r>
              <a:rPr lang="en-US" b="1" dirty="0"/>
              <a:t>Final – 300 Points – Hands on configuration portion, mostly 2</a:t>
            </a:r>
            <a:r>
              <a:rPr lang="en-US" b="1" baseline="30000" dirty="0"/>
              <a:t>nd</a:t>
            </a:r>
            <a:r>
              <a:rPr lang="en-US" b="1" dirty="0"/>
              <a:t> half content</a:t>
            </a:r>
          </a:p>
          <a:p>
            <a:pPr lvl="1"/>
            <a:r>
              <a:rPr lang="en-US" b="1" dirty="0"/>
              <a:t>Not including this weeks attendance points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7174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Requested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5542"/>
          </a:xfrm>
        </p:spPr>
        <p:txBody>
          <a:bodyPr>
            <a:normAutofit/>
          </a:bodyPr>
          <a:lstStyle/>
          <a:p>
            <a:r>
              <a:rPr lang="en-US" dirty="0"/>
              <a:t>Senior Subject Matter Experts (SME) – Engineering Configuration Update</a:t>
            </a:r>
          </a:p>
          <a:p>
            <a:pPr lvl="1"/>
            <a:r>
              <a:rPr lang="en-US" dirty="0"/>
              <a:t>Postfix config changes: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File: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/postfix/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main.cf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inet_interfaces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all</a:t>
            </a: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inet_protocols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ipv4</a:t>
            </a: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mynetworks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127.0.0.0/8, 147.64.242.0/23</a:t>
            </a:r>
            <a:endParaRPr lang="en-US" u="sng" dirty="0"/>
          </a:p>
          <a:p>
            <a:pPr lvl="1"/>
            <a:r>
              <a:rPr lang="en-US" dirty="0" err="1"/>
              <a:t>Roundcube</a:t>
            </a:r>
            <a:r>
              <a:rPr lang="en-US" dirty="0"/>
              <a:t> mail config change: set your identity</a:t>
            </a:r>
          </a:p>
          <a:p>
            <a:pPr lvl="2"/>
            <a:r>
              <a:rPr lang="en-US" dirty="0"/>
              <a:t>Log in to </a:t>
            </a:r>
            <a:r>
              <a:rPr lang="en-US" dirty="0" err="1"/>
              <a:t>roundcube</a:t>
            </a:r>
            <a:r>
              <a:rPr lang="en-US" dirty="0"/>
              <a:t> webpage: </a:t>
            </a:r>
            <a:r>
              <a:rPr lang="en-US" dirty="0">
                <a:hlinkClick r:id="rId2"/>
              </a:rPr>
              <a:t>http://roundcube.##.megastuff.biz</a:t>
            </a:r>
            <a:endParaRPr lang="en-US" dirty="0"/>
          </a:p>
          <a:p>
            <a:pPr lvl="3"/>
            <a:r>
              <a:rPr lang="en-US" dirty="0"/>
              <a:t>Settings </a:t>
            </a:r>
            <a:r>
              <a:rPr lang="en-US" dirty="0">
                <a:sym typeface="Wingdings" pitchFamily="2" charset="2"/>
              </a:rPr>
              <a:t> Identities</a:t>
            </a:r>
          </a:p>
          <a:p>
            <a:pPr lvl="3"/>
            <a:r>
              <a:rPr lang="en-US" dirty="0">
                <a:sym typeface="Wingdings" pitchFamily="2" charset="2"/>
              </a:rPr>
              <a:t>Display Name: Your first name</a:t>
            </a:r>
            <a:endParaRPr lang="en-US" dirty="0"/>
          </a:p>
          <a:p>
            <a:pPr lvl="3"/>
            <a:r>
              <a:rPr lang="en-US" dirty="0">
                <a:hlinkClick r:id="rId3"/>
              </a:rPr>
              <a:t>Username@##.megastuff.biz</a:t>
            </a:r>
            <a:r>
              <a:rPr lang="en-US" dirty="0"/>
              <a:t> (YOUR USERNAME!!!)</a:t>
            </a:r>
          </a:p>
          <a:p>
            <a:pPr lvl="3"/>
            <a:r>
              <a:rPr lang="en-US" dirty="0"/>
              <a:t>Send another email to </a:t>
            </a:r>
            <a:r>
              <a:rPr lang="en-US" dirty="0">
                <a:hlinkClick r:id="rId4"/>
              </a:rPr>
              <a:t>jpatalon@10.megastuff.biz</a:t>
            </a:r>
            <a:r>
              <a:rPr lang="en-US" dirty="0"/>
              <a:t> from your </a:t>
            </a:r>
            <a:r>
              <a:rPr lang="en-US" dirty="0" err="1"/>
              <a:t>Roundcube</a:t>
            </a:r>
            <a:r>
              <a:rPr lang="en-US" dirty="0"/>
              <a:t> email!</a:t>
            </a:r>
          </a:p>
          <a:p>
            <a:pPr lvl="4"/>
            <a:r>
              <a:rPr lang="en-US" dirty="0"/>
              <a:t>Also send an email to </a:t>
            </a:r>
            <a:r>
              <a:rPr lang="en-US" dirty="0">
                <a:hlinkClick r:id="rId5"/>
              </a:rPr>
              <a:t>user@10.megastuff.biz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F7DA4-C40A-4BC9-A82A-2C1358C90414}"/>
              </a:ext>
            </a:extLst>
          </p:cNvPr>
          <p:cNvSpPr/>
          <p:nvPr/>
        </p:nvSpPr>
        <p:spPr>
          <a:xfrm rot="256633">
            <a:off x="8537049" y="2081972"/>
            <a:ext cx="32868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Update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the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Roundcube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8975D-C7AA-8D44-A824-1194CC2C8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0" y="3757451"/>
            <a:ext cx="2873018" cy="2362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 rot="21445788">
            <a:off x="994852" y="5464870"/>
            <a:ext cx="70178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is part of assignment 10!</a:t>
            </a:r>
          </a:p>
        </p:txBody>
      </p:sp>
    </p:spTree>
    <p:extLst>
      <p:ext uri="{BB962C8B-B14F-4D97-AF65-F5344CB8AC3E}">
        <p14:creationId xmlns:p14="http://schemas.microsoft.com/office/powerpoint/2010/main" val="959829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Systems (NFS) Client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Mapping a NFS share to a local mount point</a:t>
            </a:r>
          </a:p>
          <a:p>
            <a:pPr lvl="1"/>
            <a:r>
              <a:rPr lang="en-US" dirty="0"/>
              <a:t>Install NFS Client tools (should already be installed)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-utils</a:t>
            </a:r>
          </a:p>
          <a:p>
            <a:pPr lvl="1"/>
            <a:r>
              <a:rPr lang="en-US" dirty="0"/>
              <a:t>Create the local folder to mount at: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/share</a:t>
            </a:r>
          </a:p>
          <a:p>
            <a:pPr lvl="1"/>
            <a:r>
              <a:rPr lang="en-US" dirty="0"/>
              <a:t>Add network mount to filesystem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147.64.243.110:/share  /share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Mount any missing filesystems 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cs typeface="Courier New" panose="02070309020205020404" pitchFamily="49" charset="0"/>
              </a:rPr>
              <a:t> file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daemon-reload; mount -a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Check that filesystem has been mounted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-h /share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147.64.243.110:/share   50G  2.7G   48G   6% /share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Manually unmount and remount network file system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/share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 147.64.243.110:/share   /share</a:t>
            </a:r>
          </a:p>
        </p:txBody>
      </p:sp>
      <p:pic>
        <p:nvPicPr>
          <p:cNvPr id="5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15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Vsftpd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693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 </a:t>
            </a:r>
            <a:r>
              <a:rPr lang="en-US" dirty="0" err="1"/>
              <a:t>vsftpd</a:t>
            </a:r>
            <a:r>
              <a:rPr lang="en-US" dirty="0"/>
              <a:t> server and ftp client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vsftpd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ftp -y</a:t>
            </a:r>
          </a:p>
          <a:p>
            <a:r>
              <a:rPr lang="en-US" dirty="0"/>
              <a:t>Edit </a:t>
            </a:r>
            <a:r>
              <a:rPr lang="en-US" dirty="0" err="1"/>
              <a:t>vsftpd</a:t>
            </a:r>
            <a:r>
              <a:rPr lang="en-US" dirty="0"/>
              <a:t> configuration file - add to end of file: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vsftpd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vsftpd.conf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lnSpc>
                <a:spcPct val="100000"/>
              </a:lnSpc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anonymous_enable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=YES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anon_upload_enable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=YES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anon_root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=/var/ftp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anon_umask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=022</a:t>
            </a:r>
          </a:p>
          <a:p>
            <a:r>
              <a:rPr lang="en-US" dirty="0"/>
              <a:t>Set permissions on anonymous upload directory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root:ftp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/ftp/pub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ug+rwX,o+rX,o-w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/ftp/pub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/var/ftp</a:t>
            </a:r>
          </a:p>
          <a:p>
            <a:r>
              <a:rPr lang="en-US" dirty="0"/>
              <a:t>Start </a:t>
            </a:r>
            <a:r>
              <a:rPr lang="en-US" dirty="0" err="1"/>
              <a:t>vsftpd</a:t>
            </a:r>
            <a:r>
              <a:rPr lang="en-US" dirty="0"/>
              <a:t> service and enable to run on system startup</a:t>
            </a: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vsftpd.service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vsftpd.service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56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Test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5856"/>
          </a:xfrm>
        </p:spPr>
        <p:txBody>
          <a:bodyPr>
            <a:normAutofit/>
          </a:bodyPr>
          <a:lstStyle/>
          <a:p>
            <a:r>
              <a:rPr lang="en-US" dirty="0"/>
              <a:t>As root user, create test file /root/test.txt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/root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This is a test &gt; /root/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test.txt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Log in to FTP server as anonymous and upload file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 localhost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anonymous user, no password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pub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 test.txt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</p:txBody>
      </p:sp>
      <p:pic>
        <p:nvPicPr>
          <p:cNvPr id="8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66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Test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498"/>
          </a:xfrm>
        </p:spPr>
        <p:txBody>
          <a:bodyPr/>
          <a:lstStyle/>
          <a:p>
            <a:r>
              <a:rPr lang="en-US" dirty="0"/>
              <a:t>Upload a file as anonymous user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5850" y="2200275"/>
            <a:ext cx="30289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ftp</a:t>
            </a:r>
          </a:p>
          <a:p>
            <a:r>
              <a:rPr lang="en-US" sz="1400" b="1" dirty="0"/>
              <a:t>ftp&gt; open localhost</a:t>
            </a:r>
          </a:p>
          <a:p>
            <a:r>
              <a:rPr lang="en-US" sz="900" dirty="0"/>
              <a:t>Trying ::1...</a:t>
            </a:r>
          </a:p>
          <a:p>
            <a:r>
              <a:rPr lang="en-US" sz="900" dirty="0"/>
              <a:t>Connected to localhost (::1).</a:t>
            </a:r>
          </a:p>
          <a:p>
            <a:r>
              <a:rPr lang="en-US" sz="900" dirty="0"/>
              <a:t>220 (</a:t>
            </a:r>
            <a:r>
              <a:rPr lang="en-US" sz="900" dirty="0" err="1"/>
              <a:t>vsFTPd</a:t>
            </a:r>
            <a:r>
              <a:rPr lang="en-US" sz="900" dirty="0"/>
              <a:t> 3.0.5)</a:t>
            </a:r>
          </a:p>
          <a:p>
            <a:r>
              <a:rPr lang="en-US" sz="1400" b="1" dirty="0"/>
              <a:t>Name (</a:t>
            </a:r>
            <a:r>
              <a:rPr lang="en-US" sz="1400" b="1" dirty="0" err="1"/>
              <a:t>localhost:root</a:t>
            </a:r>
            <a:r>
              <a:rPr lang="en-US" sz="1400" b="1" dirty="0"/>
              <a:t>): anonymous</a:t>
            </a:r>
          </a:p>
          <a:p>
            <a:r>
              <a:rPr lang="en-US" sz="900" dirty="0"/>
              <a:t>331 Please specify the password.</a:t>
            </a:r>
          </a:p>
          <a:p>
            <a:r>
              <a:rPr lang="en-US" sz="1400" b="1" dirty="0"/>
              <a:t>Password:</a:t>
            </a:r>
          </a:p>
          <a:p>
            <a:r>
              <a:rPr lang="en-US" sz="900" dirty="0"/>
              <a:t>230 Login successful.</a:t>
            </a:r>
          </a:p>
          <a:p>
            <a:r>
              <a:rPr lang="en-US" sz="900" dirty="0"/>
              <a:t>Remote system type is UNIX.</a:t>
            </a:r>
          </a:p>
          <a:p>
            <a:r>
              <a:rPr lang="en-US" sz="900" dirty="0"/>
              <a:t>Using binary mode to transfer files.</a:t>
            </a:r>
          </a:p>
          <a:p>
            <a:r>
              <a:rPr lang="en-US" sz="1400" b="1" dirty="0"/>
              <a:t>ftp&gt; </a:t>
            </a:r>
            <a:r>
              <a:rPr lang="en-US" sz="1400" b="1" dirty="0" err="1"/>
              <a:t>pwd</a:t>
            </a:r>
            <a:endParaRPr lang="en-US" sz="1400" b="1" dirty="0"/>
          </a:p>
          <a:p>
            <a:r>
              <a:rPr lang="en-US" sz="900" dirty="0"/>
              <a:t>257 "/"</a:t>
            </a:r>
          </a:p>
          <a:p>
            <a:r>
              <a:rPr lang="en-US" sz="1400" b="1" dirty="0"/>
              <a:t>ftp&gt; !</a:t>
            </a:r>
            <a:r>
              <a:rPr lang="en-US" sz="1400" b="1" dirty="0" err="1"/>
              <a:t>pwd</a:t>
            </a:r>
            <a:endParaRPr lang="en-US" sz="1400" b="1" dirty="0"/>
          </a:p>
          <a:p>
            <a:r>
              <a:rPr lang="en-US" sz="900" dirty="0"/>
              <a:t>/root</a:t>
            </a:r>
          </a:p>
          <a:p>
            <a:r>
              <a:rPr lang="en-US" sz="1400" b="1" dirty="0"/>
              <a:t>ftp&gt; ls</a:t>
            </a:r>
          </a:p>
          <a:p>
            <a:r>
              <a:rPr lang="en-US" sz="900" dirty="0"/>
              <a:t>229 Entering Extended Passive Mode (|||59138|).</a:t>
            </a:r>
          </a:p>
          <a:p>
            <a:r>
              <a:rPr lang="en-US" sz="900" dirty="0"/>
              <a:t>150 Here comes the directory listing.</a:t>
            </a:r>
          </a:p>
          <a:p>
            <a:r>
              <a:rPr lang="en-US" sz="900" dirty="0" err="1"/>
              <a:t>drwxrwxr</a:t>
            </a:r>
            <a:r>
              <a:rPr lang="en-US" sz="900" dirty="0"/>
              <a:t>-x    2 0        50              6 Apr 10 14:51 pub</a:t>
            </a:r>
          </a:p>
          <a:p>
            <a:r>
              <a:rPr lang="en-US" sz="900" dirty="0"/>
              <a:t>226 Directory send OK.</a:t>
            </a:r>
          </a:p>
          <a:p>
            <a:r>
              <a:rPr lang="en-US" sz="1400" b="1" dirty="0"/>
              <a:t>ftp&gt; cd pub</a:t>
            </a:r>
          </a:p>
          <a:p>
            <a:r>
              <a:rPr lang="en-US" sz="900" dirty="0"/>
              <a:t>250 Directory successfully changed.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7275" y="2200275"/>
            <a:ext cx="411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ftp&gt; </a:t>
            </a:r>
            <a:r>
              <a:rPr lang="en-US" sz="1400" b="1" dirty="0" err="1"/>
              <a:t>pwd</a:t>
            </a:r>
            <a:endParaRPr lang="en-US" sz="1400" b="1" dirty="0"/>
          </a:p>
          <a:p>
            <a:r>
              <a:rPr lang="en-US" sz="900" dirty="0"/>
              <a:t>257 "/pub"</a:t>
            </a:r>
          </a:p>
          <a:p>
            <a:r>
              <a:rPr lang="en-US" sz="1400" b="1" dirty="0"/>
              <a:t>ftp&gt; ls</a:t>
            </a:r>
          </a:p>
          <a:p>
            <a:r>
              <a:rPr lang="en-US" sz="900" dirty="0"/>
              <a:t>229 Entering Extended Passive Mode (|||45535|).</a:t>
            </a:r>
          </a:p>
          <a:p>
            <a:r>
              <a:rPr lang="en-US" sz="900" dirty="0"/>
              <a:t>150 Here comes the directory listing.</a:t>
            </a:r>
          </a:p>
          <a:p>
            <a:r>
              <a:rPr lang="en-US" sz="900" dirty="0"/>
              <a:t>226 Directory send OK.</a:t>
            </a:r>
            <a:endParaRPr lang="en-US" sz="900" b="1" dirty="0"/>
          </a:p>
          <a:p>
            <a:r>
              <a:rPr lang="en-US" sz="1400" b="1" dirty="0"/>
              <a:t>ftp&gt; !ls</a:t>
            </a:r>
          </a:p>
          <a:p>
            <a:r>
              <a:rPr lang="en-US" sz="900" dirty="0"/>
              <a:t>anaconda-</a:t>
            </a:r>
            <a:r>
              <a:rPr lang="en-US" sz="900" dirty="0" err="1"/>
              <a:t>ks.cfg</a:t>
            </a:r>
            <a:r>
              <a:rPr lang="en-US" sz="900" dirty="0"/>
              <a:t>  Documents  initial-setup-</a:t>
            </a:r>
            <a:r>
              <a:rPr lang="en-US" sz="900" dirty="0" err="1"/>
              <a:t>ks.cfg</a:t>
            </a:r>
            <a:r>
              <a:rPr lang="en-US" sz="900" dirty="0"/>
              <a:t>  Music     Public     test.txt</a:t>
            </a:r>
          </a:p>
          <a:p>
            <a:r>
              <a:rPr lang="en-US" sz="900" dirty="0"/>
              <a:t>Desktop          Downloads  </a:t>
            </a:r>
            <a:r>
              <a:rPr lang="en-US" sz="900" dirty="0" err="1"/>
              <a:t>localhost.conf</a:t>
            </a:r>
            <a:r>
              <a:rPr lang="en-US" sz="900" dirty="0"/>
              <a:t>        Pictures  Templates  Videos</a:t>
            </a:r>
          </a:p>
          <a:p>
            <a:r>
              <a:rPr lang="en-US" sz="1400" b="1" dirty="0"/>
              <a:t>ftp&gt; put test.txt</a:t>
            </a:r>
          </a:p>
          <a:p>
            <a:r>
              <a:rPr lang="en-US" sz="900" dirty="0"/>
              <a:t>local: test.txt remote: test.txt</a:t>
            </a:r>
          </a:p>
          <a:p>
            <a:r>
              <a:rPr lang="en-US" sz="900" dirty="0"/>
              <a:t>229 Entering Extended Passive Mode (|||49941|).</a:t>
            </a:r>
          </a:p>
          <a:p>
            <a:r>
              <a:rPr lang="en-US" sz="900" dirty="0"/>
              <a:t>150 Ok to send data.</a:t>
            </a:r>
          </a:p>
          <a:p>
            <a:r>
              <a:rPr lang="en-US" sz="900" dirty="0"/>
              <a:t>226 Transfer complete.</a:t>
            </a:r>
          </a:p>
          <a:p>
            <a:r>
              <a:rPr lang="en-US" sz="900" dirty="0"/>
              <a:t>15 bytes sent in 1.5e-05 secs (1000.00 Kbytes/sec)</a:t>
            </a:r>
          </a:p>
          <a:p>
            <a:r>
              <a:rPr lang="en-US" sz="1400" b="1" dirty="0"/>
              <a:t>ftp&gt; ls</a:t>
            </a:r>
          </a:p>
          <a:p>
            <a:r>
              <a:rPr lang="en-US" sz="900" dirty="0"/>
              <a:t>229 Entering Extended Passive Mode (|||15289|).</a:t>
            </a:r>
          </a:p>
          <a:p>
            <a:r>
              <a:rPr lang="en-US" sz="900" dirty="0"/>
              <a:t>150 Here comes the directory listing.</a:t>
            </a:r>
          </a:p>
          <a:p>
            <a:r>
              <a:rPr lang="en-US" sz="900" dirty="0"/>
              <a:t>-</a:t>
            </a:r>
            <a:r>
              <a:rPr lang="en-US" sz="900" dirty="0" err="1"/>
              <a:t>rw</a:t>
            </a:r>
            <a:r>
              <a:rPr lang="en-US" sz="900" dirty="0"/>
              <a:t>-r--r--    1 14       50             15 Apr 10 14:54 test.txt</a:t>
            </a:r>
          </a:p>
          <a:p>
            <a:r>
              <a:rPr lang="en-US" sz="900" dirty="0"/>
              <a:t>226 Directory send OK.</a:t>
            </a:r>
          </a:p>
          <a:p>
            <a:r>
              <a:rPr lang="en-US" sz="1400" b="1" dirty="0"/>
              <a:t>ftp&gt; quit</a:t>
            </a:r>
          </a:p>
          <a:p>
            <a:r>
              <a:rPr lang="en-US" sz="900" dirty="0"/>
              <a:t>221 Goodbye.</a:t>
            </a:r>
          </a:p>
        </p:txBody>
      </p:sp>
      <p:pic>
        <p:nvPicPr>
          <p:cNvPr id="10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09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Test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7267575" cy="1438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6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Semester Topics*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51157"/>
          </a:xfrm>
        </p:spPr>
        <p:txBody>
          <a:bodyPr>
            <a:normAutofit/>
          </a:bodyPr>
          <a:lstStyle/>
          <a:p>
            <a:r>
              <a:rPr lang="en-US" sz="2400" dirty="0"/>
              <a:t>File Transfer Services</a:t>
            </a:r>
          </a:p>
          <a:p>
            <a:pPr lvl="1"/>
            <a:r>
              <a:rPr lang="en-US" sz="2000" dirty="0"/>
              <a:t>FTP</a:t>
            </a:r>
          </a:p>
          <a:p>
            <a:pPr lvl="1"/>
            <a:r>
              <a:rPr lang="en-US" sz="2000" dirty="0"/>
              <a:t>SCP, SFTP, </a:t>
            </a:r>
            <a:r>
              <a:rPr lang="en-US" sz="2000" dirty="0" err="1"/>
              <a:t>RSync</a:t>
            </a:r>
            <a:endParaRPr lang="en-US" sz="2000" dirty="0"/>
          </a:p>
          <a:p>
            <a:pPr lvl="1"/>
            <a:r>
              <a:rPr lang="en-US" sz="2000" dirty="0"/>
              <a:t>NFS, CIFS, SMB</a:t>
            </a:r>
          </a:p>
          <a:p>
            <a:r>
              <a:rPr lang="en-US" sz="2200" dirty="0"/>
              <a:t>Network Functions</a:t>
            </a:r>
          </a:p>
          <a:p>
            <a:r>
              <a:rPr lang="en-US" sz="2400" dirty="0"/>
              <a:t>Security</a:t>
            </a:r>
          </a:p>
          <a:p>
            <a:pPr lvl="1"/>
            <a:r>
              <a:rPr lang="en-US" sz="2000" dirty="0"/>
              <a:t>HTTP Authentication</a:t>
            </a:r>
          </a:p>
          <a:p>
            <a:pPr lvl="1"/>
            <a:r>
              <a:rPr lang="en-US" sz="2000" dirty="0"/>
              <a:t>HTTPS/SSL</a:t>
            </a:r>
          </a:p>
          <a:p>
            <a:pPr lvl="1"/>
            <a:r>
              <a:rPr lang="en-US" sz="2000" dirty="0"/>
              <a:t>Firewall</a:t>
            </a:r>
          </a:p>
          <a:p>
            <a:pPr lvl="1"/>
            <a:r>
              <a:rPr lang="en-US" sz="2000" dirty="0" err="1"/>
              <a:t>SELinux</a:t>
            </a:r>
            <a:endParaRPr lang="en-US" sz="2000" dirty="0"/>
          </a:p>
          <a:p>
            <a:pPr lvl="1"/>
            <a:r>
              <a:rPr lang="en-US" sz="2000" dirty="0"/>
              <a:t>Public Key Cryptography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314950" cy="4525569"/>
          </a:xfrm>
        </p:spPr>
        <p:txBody>
          <a:bodyPr>
            <a:normAutofit/>
          </a:bodyPr>
          <a:lstStyle/>
          <a:p>
            <a:r>
              <a:rPr lang="en-US" sz="2400" dirty="0"/>
              <a:t>Monitoring</a:t>
            </a:r>
          </a:p>
          <a:p>
            <a:r>
              <a:rPr lang="en-US" sz="2400" dirty="0"/>
              <a:t>Backups</a:t>
            </a:r>
          </a:p>
          <a:p>
            <a:r>
              <a:rPr lang="en-US" sz="2400" dirty="0"/>
              <a:t>Performance Tuning</a:t>
            </a:r>
          </a:p>
          <a:p>
            <a:r>
              <a:rPr lang="en-US" sz="2400" dirty="0"/>
              <a:t>Cloud</a:t>
            </a:r>
          </a:p>
          <a:p>
            <a:r>
              <a:rPr lang="en-US" sz="2400" dirty="0"/>
              <a:t>Documentation and Config Management</a:t>
            </a:r>
          </a:p>
          <a:p>
            <a:r>
              <a:rPr lang="en-US" sz="2400" dirty="0"/>
              <a:t>Work Time?</a:t>
            </a:r>
          </a:p>
          <a:p>
            <a:r>
              <a:rPr lang="en-US" sz="2400" dirty="0"/>
              <a:t>Final Exam</a:t>
            </a:r>
          </a:p>
          <a:p>
            <a:pPr lvl="1"/>
            <a:r>
              <a:rPr lang="en-US" sz="2200" dirty="0"/>
              <a:t>Hands on portion?</a:t>
            </a:r>
          </a:p>
          <a:p>
            <a:r>
              <a:rPr lang="en-US" dirty="0"/>
              <a:t>* Exact topics may change</a:t>
            </a:r>
          </a:p>
        </p:txBody>
      </p:sp>
    </p:spTree>
    <p:extLst>
      <p:ext uri="{BB962C8B-B14F-4D97-AF65-F5344CB8AC3E}">
        <p14:creationId xmlns:p14="http://schemas.microsoft.com/office/powerpoint/2010/main" val="1825664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anonymous access and change local </a:t>
            </a:r>
            <a:r>
              <a:rPr lang="en-US" dirty="0" err="1"/>
              <a:t>umask</a:t>
            </a:r>
            <a:endParaRPr lang="en-US" dirty="0"/>
          </a:p>
          <a:p>
            <a:pPr lvl="1"/>
            <a:r>
              <a:rPr lang="en-US" dirty="0"/>
              <a:t>Edit </a:t>
            </a:r>
            <a:r>
              <a:rPr lang="en-US" dirty="0" err="1"/>
              <a:t>vsftpd</a:t>
            </a:r>
            <a:r>
              <a:rPr lang="en-US" dirty="0"/>
              <a:t> </a:t>
            </a:r>
            <a:r>
              <a:rPr lang="en-US" dirty="0" err="1"/>
              <a:t>config</a:t>
            </a:r>
            <a:r>
              <a:rPr lang="en-US" dirty="0"/>
              <a:t> file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vsftpd</a:t>
            </a:r>
            <a:r>
              <a:rPr lang="en-US" dirty="0"/>
              <a:t>/</a:t>
            </a:r>
            <a:r>
              <a:rPr lang="en-US" dirty="0" err="1"/>
              <a:t>vsftpd.conf</a:t>
            </a:r>
            <a:r>
              <a:rPr lang="en-US" dirty="0"/>
              <a:t>, change following values: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anonymous_enable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=NO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local_umask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=027</a:t>
            </a:r>
          </a:p>
          <a:p>
            <a:r>
              <a:rPr lang="en-US" dirty="0"/>
              <a:t>Restart </a:t>
            </a:r>
            <a:r>
              <a:rPr lang="en-US" dirty="0" err="1"/>
              <a:t>vsftpd</a:t>
            </a:r>
            <a:r>
              <a:rPr lang="en-US" dirty="0"/>
              <a:t> to apply configuration changes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vsftpd.service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Attempt to log in as anonymous user again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 localhost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anonymous user, no password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Should receive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530 Login incorrect.</a:t>
            </a:r>
            <a:r>
              <a:rPr lang="en-US" dirty="0">
                <a:cs typeface="Courier New" panose="02070309020205020404" pitchFamily="49" charset="0"/>
              </a:rPr>
              <a:t>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</p:txBody>
      </p:sp>
      <p:pic>
        <p:nvPicPr>
          <p:cNvPr id="8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30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Test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anonymous FTP disabled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410864"/>
            <a:ext cx="58178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ftp localhost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Trying ::1...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localhost (::1).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220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vsFTPd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3.0.5)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localhost:root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anonymous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331 Please specify the password.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Password: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530 Login incorrect.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Login failed.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ftp&gt;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221 Goodbye.</a:t>
            </a:r>
          </a:p>
        </p:txBody>
      </p:sp>
      <p:pic>
        <p:nvPicPr>
          <p:cNvPr id="9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67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Test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/>
          <a:lstStyle/>
          <a:p>
            <a:r>
              <a:rPr lang="en-US" dirty="0"/>
              <a:t>Download file as user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7280" y="2195185"/>
            <a:ext cx="4284345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ftp localhost</a:t>
            </a:r>
          </a:p>
          <a:p>
            <a:r>
              <a:rPr lang="en-US" sz="1100" dirty="0"/>
              <a:t>Trying ::1...</a:t>
            </a:r>
          </a:p>
          <a:p>
            <a:r>
              <a:rPr lang="en-US" sz="1100" dirty="0"/>
              <a:t>Connected to localhost (::1).</a:t>
            </a:r>
          </a:p>
          <a:p>
            <a:r>
              <a:rPr lang="en-US" sz="1100" dirty="0"/>
              <a:t>220 (</a:t>
            </a:r>
            <a:r>
              <a:rPr lang="en-US" sz="1100" dirty="0" err="1"/>
              <a:t>vsFTPd</a:t>
            </a:r>
            <a:r>
              <a:rPr lang="en-US" sz="1100" dirty="0"/>
              <a:t> 3.0.5)</a:t>
            </a:r>
          </a:p>
          <a:p>
            <a:r>
              <a:rPr lang="en-US" sz="1600" dirty="0"/>
              <a:t>Name (</a:t>
            </a:r>
            <a:r>
              <a:rPr lang="en-US" sz="1600" dirty="0" err="1"/>
              <a:t>localhost:root</a:t>
            </a:r>
            <a:r>
              <a:rPr lang="en-US" sz="1600" dirty="0"/>
              <a:t>): </a:t>
            </a:r>
            <a:r>
              <a:rPr lang="en-US" sz="1600" b="1" dirty="0" err="1"/>
              <a:t>jpatalon</a:t>
            </a:r>
            <a:endParaRPr lang="en-US" sz="1600" b="1" dirty="0"/>
          </a:p>
          <a:p>
            <a:r>
              <a:rPr lang="en-US" sz="1100" dirty="0"/>
              <a:t>331 Please specify the password.</a:t>
            </a:r>
          </a:p>
          <a:p>
            <a:r>
              <a:rPr lang="en-US" sz="1400" dirty="0"/>
              <a:t>Password: </a:t>
            </a:r>
            <a:r>
              <a:rPr lang="en-US" sz="1400" b="1" dirty="0"/>
              <a:t>password</a:t>
            </a:r>
          </a:p>
          <a:p>
            <a:r>
              <a:rPr lang="en-US" sz="1100" dirty="0"/>
              <a:t>230 Login successful.</a:t>
            </a:r>
          </a:p>
          <a:p>
            <a:r>
              <a:rPr lang="en-US" sz="1100" dirty="0"/>
              <a:t>Remote system type is UNIX.</a:t>
            </a:r>
          </a:p>
          <a:p>
            <a:r>
              <a:rPr lang="en-US" sz="1100" dirty="0"/>
              <a:t>Using binary mode to transfer files.</a:t>
            </a:r>
          </a:p>
          <a:p>
            <a:r>
              <a:rPr lang="en-US" sz="1600" dirty="0"/>
              <a:t>ftp&gt; </a:t>
            </a:r>
            <a:r>
              <a:rPr lang="en-US" sz="1600" b="1" dirty="0"/>
              <a:t>cd /</a:t>
            </a:r>
            <a:r>
              <a:rPr lang="en-US" sz="1600" b="1" dirty="0" err="1"/>
              <a:t>var</a:t>
            </a:r>
            <a:r>
              <a:rPr lang="en-US" sz="1600" b="1" dirty="0"/>
              <a:t>/ftp/pub</a:t>
            </a:r>
          </a:p>
          <a:p>
            <a:r>
              <a:rPr lang="en-US" sz="1100" dirty="0"/>
              <a:t>250 Directory successfully changed.</a:t>
            </a:r>
          </a:p>
          <a:p>
            <a:r>
              <a:rPr lang="en-US" sz="1600" dirty="0"/>
              <a:t>ftp&gt; </a:t>
            </a:r>
            <a:r>
              <a:rPr lang="en-US" sz="1600" b="1" dirty="0" err="1"/>
              <a:t>lcd</a:t>
            </a:r>
            <a:r>
              <a:rPr lang="en-US" sz="1600" b="1" dirty="0"/>
              <a:t> /</a:t>
            </a:r>
            <a:r>
              <a:rPr lang="en-US" sz="1600" b="1" dirty="0" err="1"/>
              <a:t>tmp</a:t>
            </a:r>
            <a:endParaRPr lang="en-US" sz="1600" b="1" dirty="0"/>
          </a:p>
          <a:p>
            <a:r>
              <a:rPr lang="en-US" sz="1100" dirty="0"/>
              <a:t>Local directory now /</a:t>
            </a:r>
            <a:r>
              <a:rPr lang="en-US" sz="1100" dirty="0" err="1"/>
              <a:t>tmp</a:t>
            </a:r>
            <a:endParaRPr lang="en-US" sz="1100" dirty="0"/>
          </a:p>
          <a:p>
            <a:r>
              <a:rPr lang="en-US" sz="1600" dirty="0"/>
              <a:t>ftp&gt; </a:t>
            </a:r>
            <a:r>
              <a:rPr lang="en-US" sz="1600" b="1" dirty="0"/>
              <a:t>ls</a:t>
            </a:r>
          </a:p>
          <a:p>
            <a:r>
              <a:rPr lang="en-US" sz="1100" dirty="0"/>
              <a:t>229 Entering Extended Passive Mode (|||59574|).</a:t>
            </a:r>
          </a:p>
          <a:p>
            <a:r>
              <a:rPr lang="en-US" sz="1100" dirty="0"/>
              <a:t>150 Here comes the directory listing.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    1 14       50             15 Apr 10 14:54 test.txt</a:t>
            </a:r>
          </a:p>
          <a:p>
            <a:r>
              <a:rPr lang="en-US" sz="1100" dirty="0"/>
              <a:t>226 Directory send OK.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1625" y="2195185"/>
            <a:ext cx="428434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ftp&gt; </a:t>
            </a:r>
            <a:r>
              <a:rPr lang="en-US" sz="1600" b="1" dirty="0"/>
              <a:t>get test.txt</a:t>
            </a:r>
          </a:p>
          <a:p>
            <a:r>
              <a:rPr lang="en-US" sz="1100" dirty="0"/>
              <a:t>local: test.txt remote: test.txt</a:t>
            </a:r>
          </a:p>
          <a:p>
            <a:r>
              <a:rPr lang="en-US" sz="1100" dirty="0"/>
              <a:t>229 Entering Extended Passive Mode (|||61002|).</a:t>
            </a:r>
          </a:p>
          <a:p>
            <a:r>
              <a:rPr lang="en-US" sz="1100" dirty="0"/>
              <a:t>150 Opening BINARY mode data connection for test.txt (15 bytes).</a:t>
            </a:r>
          </a:p>
          <a:p>
            <a:r>
              <a:rPr lang="en-US" sz="1100" dirty="0"/>
              <a:t>226 Transfer complete.</a:t>
            </a:r>
          </a:p>
          <a:p>
            <a:r>
              <a:rPr lang="en-US" sz="1100" dirty="0"/>
              <a:t>15 bytes received in 3.2e-05 secs (468.75 Kbytes/sec)</a:t>
            </a:r>
          </a:p>
          <a:p>
            <a:r>
              <a:rPr lang="en-US" dirty="0"/>
              <a:t>ftp&gt; </a:t>
            </a:r>
            <a:r>
              <a:rPr lang="en-US" b="1" dirty="0"/>
              <a:t>!ls</a:t>
            </a:r>
          </a:p>
          <a:p>
            <a:r>
              <a:rPr lang="en-US" sz="1100" dirty="0" err="1"/>
              <a:t>test.txt</a:t>
            </a:r>
            <a:endParaRPr lang="en-US" sz="1100" dirty="0"/>
          </a:p>
          <a:p>
            <a:r>
              <a:rPr lang="en-US" dirty="0"/>
              <a:t>ftp&gt; </a:t>
            </a:r>
            <a:r>
              <a:rPr lang="en-US" b="1" dirty="0"/>
              <a:t>quit</a:t>
            </a:r>
          </a:p>
          <a:p>
            <a:r>
              <a:rPr lang="en-US" sz="1100" dirty="0"/>
              <a:t>221 Goodbye.</a:t>
            </a:r>
          </a:p>
          <a:p>
            <a:r>
              <a:rPr lang="en-US" b="1" dirty="0"/>
              <a:t>ls -</a:t>
            </a:r>
            <a:r>
              <a:rPr lang="en-US" b="1" dirty="0" err="1"/>
              <a:t>lah</a:t>
            </a:r>
            <a:r>
              <a:rPr lang="en-US" b="1" dirty="0"/>
              <a:t> /</a:t>
            </a:r>
            <a:r>
              <a:rPr lang="en-US" b="1" dirty="0" err="1"/>
              <a:t>tmp</a:t>
            </a:r>
            <a:r>
              <a:rPr lang="en-US" b="1" dirty="0"/>
              <a:t>/test.txt</a:t>
            </a:r>
          </a:p>
          <a:p>
            <a:r>
              <a:rPr lang="en-US" sz="1100" dirty="0"/>
              <a:t>-</a:t>
            </a:r>
            <a:r>
              <a:rPr lang="en-US" sz="1100" dirty="0" err="1"/>
              <a:t>rw</a:t>
            </a:r>
            <a:r>
              <a:rPr lang="en-US" sz="1100" dirty="0"/>
              <a:t>-r--r--. 1 root </a:t>
            </a:r>
            <a:r>
              <a:rPr lang="en-US" sz="1100" dirty="0" err="1"/>
              <a:t>root</a:t>
            </a:r>
            <a:r>
              <a:rPr lang="en-US" sz="1100" dirty="0"/>
              <a:t> 15 Mar 24 14:10 /</a:t>
            </a:r>
            <a:r>
              <a:rPr lang="en-US" sz="1100" dirty="0" err="1"/>
              <a:t>tmp</a:t>
            </a:r>
            <a:r>
              <a:rPr lang="en-US" sz="1100" dirty="0"/>
              <a:t>/test.txt</a:t>
            </a:r>
          </a:p>
          <a:p>
            <a:r>
              <a:rPr lang="en-US" b="1" dirty="0"/>
              <a:t>cat /</a:t>
            </a:r>
            <a:r>
              <a:rPr lang="en-US" b="1" dirty="0" err="1"/>
              <a:t>tmp</a:t>
            </a:r>
            <a:r>
              <a:rPr lang="en-US" b="1" dirty="0"/>
              <a:t>/test.txt</a:t>
            </a:r>
          </a:p>
          <a:p>
            <a:r>
              <a:rPr lang="en-US" sz="1100" dirty="0"/>
              <a:t>This is a test</a:t>
            </a:r>
          </a:p>
        </p:txBody>
      </p:sp>
      <p:pic>
        <p:nvPicPr>
          <p:cNvPr id="10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237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Test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7534275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44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Test 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file as local user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2221942"/>
            <a:ext cx="453390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ftp localhost</a:t>
            </a:r>
          </a:p>
          <a:p>
            <a:r>
              <a:rPr lang="en-US" sz="1100" dirty="0"/>
              <a:t>Trying ::1...</a:t>
            </a:r>
          </a:p>
          <a:p>
            <a:r>
              <a:rPr lang="en-US" sz="1100" dirty="0"/>
              <a:t>Connected to localhost (::1).</a:t>
            </a:r>
          </a:p>
          <a:p>
            <a:r>
              <a:rPr lang="en-US" sz="1100" dirty="0"/>
              <a:t>220 (</a:t>
            </a:r>
            <a:r>
              <a:rPr lang="en-US" sz="1100" dirty="0" err="1"/>
              <a:t>vsFTPd</a:t>
            </a:r>
            <a:r>
              <a:rPr lang="en-US" sz="1100" dirty="0"/>
              <a:t> 3.0.2)</a:t>
            </a:r>
          </a:p>
          <a:p>
            <a:r>
              <a:rPr lang="en-US" sz="1400" dirty="0"/>
              <a:t>Name (</a:t>
            </a:r>
            <a:r>
              <a:rPr lang="en-US" sz="1400" dirty="0" err="1"/>
              <a:t>localhost:root</a:t>
            </a:r>
            <a:r>
              <a:rPr lang="en-US" sz="1400" dirty="0"/>
              <a:t>): </a:t>
            </a:r>
            <a:r>
              <a:rPr lang="en-US" sz="1400" b="1" dirty="0" err="1"/>
              <a:t>jpatalon</a:t>
            </a:r>
            <a:endParaRPr lang="en-US" sz="1400" b="1" dirty="0"/>
          </a:p>
          <a:p>
            <a:r>
              <a:rPr lang="en-US" sz="1100" dirty="0"/>
              <a:t>331 Please specify the password.</a:t>
            </a:r>
          </a:p>
          <a:p>
            <a:r>
              <a:rPr lang="en-US" sz="1400" dirty="0"/>
              <a:t>Password: </a:t>
            </a:r>
            <a:r>
              <a:rPr lang="en-US" sz="1400" b="1" dirty="0"/>
              <a:t>password</a:t>
            </a:r>
            <a:endParaRPr lang="en-US" sz="1400" dirty="0"/>
          </a:p>
          <a:p>
            <a:r>
              <a:rPr lang="en-US" sz="1100" dirty="0"/>
              <a:t>230 Login successful.</a:t>
            </a:r>
          </a:p>
          <a:p>
            <a:r>
              <a:rPr lang="en-US" sz="1100" dirty="0"/>
              <a:t>Remote system type is UNIX.</a:t>
            </a:r>
          </a:p>
          <a:p>
            <a:r>
              <a:rPr lang="en-US" sz="1100" dirty="0"/>
              <a:t>Using binary mode to transfer files.</a:t>
            </a:r>
          </a:p>
          <a:p>
            <a:r>
              <a:rPr lang="en-US" sz="1400" dirty="0"/>
              <a:t>ftp&gt; </a:t>
            </a:r>
            <a:r>
              <a:rPr lang="en-US" sz="1400" b="1" dirty="0" err="1"/>
              <a:t>pwd</a:t>
            </a:r>
            <a:endParaRPr lang="en-US" sz="1400" b="1" dirty="0"/>
          </a:p>
          <a:p>
            <a:r>
              <a:rPr lang="en-US" sz="1100" dirty="0"/>
              <a:t>257 "/home/</a:t>
            </a:r>
            <a:r>
              <a:rPr lang="en-US" sz="1100" dirty="0" err="1"/>
              <a:t>jpatalon</a:t>
            </a:r>
            <a:r>
              <a:rPr lang="en-US" sz="1100" dirty="0"/>
              <a:t>"</a:t>
            </a:r>
          </a:p>
          <a:p>
            <a:r>
              <a:rPr lang="en-US" sz="1400" dirty="0"/>
              <a:t>ftp&gt; </a:t>
            </a:r>
            <a:r>
              <a:rPr lang="en-US" sz="1400" b="1" dirty="0"/>
              <a:t>!</a:t>
            </a:r>
            <a:r>
              <a:rPr lang="en-US" sz="1400" b="1" dirty="0" err="1"/>
              <a:t>pwd</a:t>
            </a:r>
            <a:endParaRPr lang="en-US" sz="1400" b="1" dirty="0"/>
          </a:p>
          <a:p>
            <a:r>
              <a:rPr lang="en-US" sz="1100" dirty="0"/>
              <a:t>/root</a:t>
            </a:r>
          </a:p>
          <a:p>
            <a:r>
              <a:rPr lang="en-US" sz="1400" dirty="0"/>
              <a:t>ftp&gt; </a:t>
            </a:r>
            <a:r>
              <a:rPr lang="en-US" sz="1400" b="1" dirty="0" err="1"/>
              <a:t>lcd</a:t>
            </a:r>
            <a:r>
              <a:rPr lang="en-US" sz="1400" b="1" dirty="0"/>
              <a:t> /</a:t>
            </a:r>
            <a:r>
              <a:rPr lang="en-US" sz="1400" b="1" dirty="0" err="1"/>
              <a:t>tmp</a:t>
            </a:r>
            <a:endParaRPr lang="en-US" sz="1400" b="1" dirty="0"/>
          </a:p>
          <a:p>
            <a:r>
              <a:rPr lang="en-US" sz="1100" dirty="0"/>
              <a:t>Local directory now /</a:t>
            </a:r>
            <a:r>
              <a:rPr lang="en-US" sz="1100" dirty="0" err="1"/>
              <a:t>tmp</a:t>
            </a:r>
            <a:endParaRPr lang="en-US" sz="1100" dirty="0"/>
          </a:p>
          <a:p>
            <a:r>
              <a:rPr lang="en-US" sz="1400" dirty="0"/>
              <a:t>ftp&gt; </a:t>
            </a:r>
            <a:r>
              <a:rPr lang="en-US" sz="1400" b="1" dirty="0"/>
              <a:t>put test.txt</a:t>
            </a:r>
          </a:p>
          <a:p>
            <a:r>
              <a:rPr lang="en-US" sz="1100" dirty="0"/>
              <a:t>local: test.txt remote: test.txt</a:t>
            </a:r>
          </a:p>
          <a:p>
            <a:r>
              <a:rPr lang="en-US" sz="1100" dirty="0"/>
              <a:t>229 Entering Extended Passive Mode (|||50062|).</a:t>
            </a:r>
          </a:p>
          <a:p>
            <a:r>
              <a:rPr lang="en-US" sz="1100" dirty="0"/>
              <a:t>150 Ok to send data.</a:t>
            </a:r>
          </a:p>
          <a:p>
            <a:r>
              <a:rPr lang="en-US" sz="1100" dirty="0"/>
              <a:t>226 Transfer complete.</a:t>
            </a:r>
          </a:p>
          <a:p>
            <a:r>
              <a:rPr lang="en-US" sz="1100" dirty="0"/>
              <a:t>15 bytes sent in 1.8e-05 secs (833.33 Kbytes/sec)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1181" y="2221942"/>
            <a:ext cx="4533901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ftp&gt; </a:t>
            </a:r>
            <a:r>
              <a:rPr lang="en-US" sz="1400" b="1" dirty="0"/>
              <a:t>ls</a:t>
            </a:r>
          </a:p>
          <a:p>
            <a:r>
              <a:rPr lang="en-US" sz="1050" dirty="0"/>
              <a:t>229 Entering Extended Passive Mode (|||59858|).</a:t>
            </a:r>
          </a:p>
          <a:p>
            <a:r>
              <a:rPr lang="en-US" sz="1050" dirty="0"/>
              <a:t>150 Here comes the directory listing.</a:t>
            </a:r>
          </a:p>
          <a:p>
            <a:r>
              <a:rPr lang="en-US" sz="1050" dirty="0" err="1"/>
              <a:t>drwx</a:t>
            </a:r>
            <a:r>
              <a:rPr lang="en-US" sz="1050" dirty="0"/>
              <a:t>------    8 1000     1000         4096 Apr 03 16:22 </a:t>
            </a:r>
            <a:r>
              <a:rPr lang="en-US" sz="1050" dirty="0" err="1"/>
              <a:t>Maildir</a:t>
            </a:r>
            <a:endParaRPr lang="en-US" sz="1050" dirty="0"/>
          </a:p>
          <a:p>
            <a:r>
              <a:rPr lang="en-US" sz="1050" dirty="0"/>
              <a:t>-</a:t>
            </a:r>
            <a:r>
              <a:rPr lang="en-US" sz="1050" dirty="0" err="1"/>
              <a:t>rw</a:t>
            </a:r>
            <a:r>
              <a:rPr lang="en-US" sz="1050" dirty="0"/>
              <a:t>-</a:t>
            </a:r>
            <a:r>
              <a:rPr lang="en-US" sz="1050" dirty="0" err="1"/>
              <a:t>rw</a:t>
            </a:r>
            <a:r>
              <a:rPr lang="en-US" sz="1050" dirty="0"/>
              <a:t>-r--    1 1000     1000           31 Mar 27 17:02 index.html</a:t>
            </a:r>
          </a:p>
          <a:p>
            <a:r>
              <a:rPr lang="en-US" sz="1050" dirty="0"/>
              <a:t>-</a:t>
            </a:r>
            <a:r>
              <a:rPr lang="en-US" sz="1050" dirty="0" err="1"/>
              <a:t>rwx</a:t>
            </a:r>
            <a:r>
              <a:rPr lang="en-US" sz="1050" dirty="0"/>
              <a:t>------    1 1000     1000         2636 Mar 31 20:59 test.sh</a:t>
            </a:r>
          </a:p>
          <a:p>
            <a:r>
              <a:rPr lang="en-US" sz="1050" dirty="0"/>
              <a:t>-</a:t>
            </a:r>
            <a:r>
              <a:rPr lang="en-US" sz="1050" dirty="0" err="1"/>
              <a:t>rw</a:t>
            </a:r>
            <a:r>
              <a:rPr lang="en-US" sz="1050" dirty="0"/>
              <a:t>-r-----    1 1000     1000           15 Apr 10 15:08 test.txt</a:t>
            </a:r>
          </a:p>
          <a:p>
            <a:r>
              <a:rPr lang="en-US" sz="1050" dirty="0"/>
              <a:t>-</a:t>
            </a:r>
            <a:r>
              <a:rPr lang="en-US" sz="1050" dirty="0" err="1"/>
              <a:t>rwxrw</a:t>
            </a:r>
            <a:r>
              <a:rPr lang="en-US" sz="1050" dirty="0"/>
              <a:t>-r--    1 1000     1000         3915 Apr 05 21:04 week12check.sh</a:t>
            </a:r>
          </a:p>
          <a:p>
            <a:r>
              <a:rPr lang="en-US" sz="1050" dirty="0"/>
              <a:t>226 Directory send OK.</a:t>
            </a:r>
          </a:p>
          <a:p>
            <a:r>
              <a:rPr lang="en-US" sz="1400" dirty="0"/>
              <a:t>ftp&gt; </a:t>
            </a:r>
            <a:r>
              <a:rPr lang="en-US" sz="1400" b="1" dirty="0"/>
              <a:t>quit</a:t>
            </a:r>
          </a:p>
          <a:p>
            <a:r>
              <a:rPr lang="en-US" sz="1050" dirty="0"/>
              <a:t>221 Goodbye.</a:t>
            </a:r>
          </a:p>
          <a:p>
            <a:endParaRPr lang="en-US" sz="1050" dirty="0"/>
          </a:p>
          <a:p>
            <a:r>
              <a:rPr lang="en-US" sz="1400" b="1" dirty="0"/>
              <a:t>ls -</a:t>
            </a:r>
            <a:r>
              <a:rPr lang="en-US" sz="1400" b="1" dirty="0" err="1"/>
              <a:t>lah</a:t>
            </a:r>
            <a:r>
              <a:rPr lang="en-US" sz="1400" b="1" dirty="0"/>
              <a:t> ~</a:t>
            </a:r>
            <a:r>
              <a:rPr lang="en-US" sz="1400" b="1" dirty="0" err="1"/>
              <a:t>jpatalon</a:t>
            </a:r>
            <a:r>
              <a:rPr lang="en-US" sz="1400" b="1" dirty="0"/>
              <a:t>/test.txt</a:t>
            </a:r>
          </a:p>
          <a:p>
            <a:r>
              <a:rPr lang="fi-FI" sz="1050" dirty="0"/>
              <a:t>-rw-r--r--. 1 jpatalon jpatalon 15 Mar 24 14:15 /home/jpatalon/test.txt</a:t>
            </a:r>
          </a:p>
          <a:p>
            <a:endParaRPr lang="en-US" sz="1050" dirty="0"/>
          </a:p>
          <a:p>
            <a:r>
              <a:rPr lang="en-US" sz="1400" b="1" dirty="0"/>
              <a:t>cat ~</a:t>
            </a:r>
            <a:r>
              <a:rPr lang="en-US" sz="1400" b="1" dirty="0" err="1"/>
              <a:t>jpatalon</a:t>
            </a:r>
            <a:r>
              <a:rPr lang="en-US" sz="1400" b="1" dirty="0"/>
              <a:t>/test.txt</a:t>
            </a:r>
          </a:p>
          <a:p>
            <a:r>
              <a:rPr lang="en-US" sz="1050" dirty="0"/>
              <a:t>This is a test</a:t>
            </a:r>
          </a:p>
        </p:txBody>
      </p:sp>
      <p:pic>
        <p:nvPicPr>
          <p:cNvPr id="11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14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Vsftpd</a:t>
            </a:r>
            <a:r>
              <a:rPr lang="en-US" dirty="0"/>
              <a:t> Test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98090"/>
            <a:ext cx="7791450" cy="3267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151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 Services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 should be in the following locations after all tests:</a:t>
            </a:r>
          </a:p>
          <a:p>
            <a:pPr lvl="1"/>
            <a:r>
              <a:rPr lang="en-US" dirty="0"/>
              <a:t>/root/test.txt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/test.txt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var</a:t>
            </a:r>
            <a:r>
              <a:rPr lang="en-US" dirty="0"/>
              <a:t>/ftp/pub/test.txt</a:t>
            </a:r>
          </a:p>
          <a:p>
            <a:pPr lvl="1"/>
            <a:r>
              <a:rPr lang="en-US" dirty="0"/>
              <a:t>/home/username/test.txt</a:t>
            </a:r>
          </a:p>
          <a:p>
            <a:pPr lvl="1"/>
            <a:r>
              <a:rPr lang="en-US" dirty="0"/>
              <a:t>File ownership must be correct, based on how file was copied!</a:t>
            </a:r>
          </a:p>
          <a:p>
            <a:r>
              <a:rPr lang="en-US" dirty="0"/>
              <a:t>Assignment 10</a:t>
            </a:r>
          </a:p>
          <a:p>
            <a:pPr lvl="1"/>
            <a:r>
              <a:rPr lang="en-US" dirty="0"/>
              <a:t>Add an NFS mount</a:t>
            </a:r>
          </a:p>
          <a:p>
            <a:pPr lvl="1"/>
            <a:r>
              <a:rPr lang="en-US" dirty="0"/>
              <a:t>Install and configure the FTP services</a:t>
            </a:r>
          </a:p>
          <a:p>
            <a:pPr lvl="1"/>
            <a:r>
              <a:rPr lang="en-US" dirty="0"/>
              <a:t>Transfer files using FTP</a:t>
            </a:r>
          </a:p>
          <a:p>
            <a:pPr lvl="1"/>
            <a:r>
              <a:rPr lang="en-US" dirty="0"/>
              <a:t>Brief write-up of what you did and why!</a:t>
            </a:r>
          </a:p>
          <a:p>
            <a:pPr lvl="2"/>
            <a:r>
              <a:rPr lang="en-US" dirty="0"/>
              <a:t>Different documentation assignment!</a:t>
            </a:r>
          </a:p>
        </p:txBody>
      </p:sp>
      <p:pic>
        <p:nvPicPr>
          <p:cNvPr id="15362" name="Picture 2" descr="http://www.afj.org/wp-content/uploads/2015/10/check_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857414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58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System Services - Logging &amp; </a:t>
            </a:r>
            <a:r>
              <a:rPr lang="en-US" dirty="0" err="1"/>
              <a:t>Cron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Rsyslog</a:t>
            </a:r>
            <a:r>
              <a:rPr lang="en-US" sz="1800" dirty="0"/>
              <a:t> service - Provides a standardized way to perform logging</a:t>
            </a:r>
          </a:p>
          <a:p>
            <a:pPr lvl="1"/>
            <a:r>
              <a:rPr lang="en-US" sz="1600" dirty="0"/>
              <a:t>Can specify what priority of logs are written where</a:t>
            </a:r>
          </a:p>
          <a:p>
            <a:pPr lvl="2"/>
            <a:r>
              <a:rPr lang="en-US" dirty="0"/>
              <a:t>Emergency messages may be logged to the console screen!</a:t>
            </a:r>
          </a:p>
          <a:p>
            <a:pPr lvl="1"/>
            <a:r>
              <a:rPr lang="en-US" sz="1600" dirty="0"/>
              <a:t>Can classify log messages as different types (facility)</a:t>
            </a:r>
          </a:p>
          <a:p>
            <a:pPr lvl="2"/>
            <a:r>
              <a:rPr lang="en-US" dirty="0"/>
              <a:t>Messages may come from mail subsystem, or authentication subsystem, etc.</a:t>
            </a:r>
          </a:p>
          <a:p>
            <a:pPr lvl="1"/>
            <a:r>
              <a:rPr lang="en-US" sz="1600" dirty="0"/>
              <a:t>Logging details specified within </a:t>
            </a:r>
            <a:r>
              <a:rPr lang="en-US" sz="1600" dirty="0" err="1"/>
              <a:t>rsyslog</a:t>
            </a:r>
            <a:r>
              <a:rPr lang="en-US" sz="1600" dirty="0"/>
              <a:t> configuration files</a:t>
            </a:r>
          </a:p>
          <a:p>
            <a:pPr lvl="2"/>
            <a:r>
              <a:rPr lang="en-US" dirty="0"/>
              <a:t>Templates available for custom log creation</a:t>
            </a:r>
          </a:p>
          <a:p>
            <a:r>
              <a:rPr lang="en-US" sz="1800" dirty="0" err="1"/>
              <a:t>Cron</a:t>
            </a:r>
            <a:r>
              <a:rPr lang="en-US" sz="1800" dirty="0"/>
              <a:t> - Schedule a program to run at a specific time</a:t>
            </a:r>
          </a:p>
          <a:p>
            <a:pPr lvl="1"/>
            <a:r>
              <a:rPr lang="en-US" sz="1600" dirty="0" err="1"/>
              <a:t>Cron</a:t>
            </a:r>
            <a:r>
              <a:rPr lang="en-US" sz="1600" dirty="0"/>
              <a:t> service runs, reading </a:t>
            </a:r>
            <a:r>
              <a:rPr lang="en-US" sz="1600" dirty="0" err="1"/>
              <a:t>cron</a:t>
            </a:r>
            <a:r>
              <a:rPr lang="en-US" sz="1600" dirty="0"/>
              <a:t> configuration files, running commands at the appropriate times</a:t>
            </a:r>
          </a:p>
          <a:p>
            <a:pPr lvl="1"/>
            <a:r>
              <a:rPr lang="en-US" sz="1600" dirty="0"/>
              <a:t>Commands can be set to run on a schedule, or only run once</a:t>
            </a:r>
          </a:p>
          <a:p>
            <a:pPr lvl="1"/>
            <a:r>
              <a:rPr lang="en-US" sz="1600" dirty="0"/>
              <a:t>Crontab files edited with the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crontab -e</a:t>
            </a:r>
            <a:r>
              <a:rPr lang="en-US" sz="1600" dirty="0"/>
              <a:t> command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E6A41-E702-44AD-8339-31A823F2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75" y="5135840"/>
            <a:ext cx="5464894" cy="1168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6758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Crontab</a:t>
            </a:r>
            <a:r>
              <a:rPr lang="en-US" dirty="0"/>
              <a:t>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006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-e </a:t>
            </a:r>
            <a:r>
              <a:rPr lang="en-US" dirty="0"/>
              <a:t>– Edit your </a:t>
            </a:r>
            <a:r>
              <a:rPr lang="en-US" dirty="0" err="1"/>
              <a:t>crontab</a:t>
            </a:r>
            <a:r>
              <a:rPr lang="en-US" dirty="0"/>
              <a:t> entry with your default editor</a:t>
            </a:r>
          </a:p>
          <a:p>
            <a:pPr lvl="1"/>
            <a:r>
              <a:rPr lang="en-US" dirty="0"/>
              <a:t>Your default editor is vi</a:t>
            </a:r>
          </a:p>
          <a:p>
            <a:pPr lvl="1"/>
            <a:r>
              <a:rPr lang="en-US" dirty="0"/>
              <a:t>Change your default editor to </a:t>
            </a:r>
            <a:r>
              <a:rPr lang="en-US" dirty="0" err="1"/>
              <a:t>nano</a:t>
            </a:r>
            <a:r>
              <a:rPr lang="en-US" dirty="0"/>
              <a:t> with the following command: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EDITOR=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/>
          </a:p>
          <a:p>
            <a:pPr lvl="2"/>
            <a:r>
              <a:rPr lang="en-US" dirty="0"/>
              <a:t>This is not persistent! Add that command to your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bashrc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 to make permanent!</a:t>
            </a:r>
          </a:p>
          <a:p>
            <a:r>
              <a:rPr lang="en-US" dirty="0"/>
              <a:t>The </a:t>
            </a:r>
            <a:r>
              <a:rPr lang="en-US" dirty="0" err="1"/>
              <a:t>crontab</a:t>
            </a:r>
            <a:r>
              <a:rPr lang="en-US" dirty="0"/>
              <a:t> file is a space separated list of scheduled commands</a:t>
            </a:r>
          </a:p>
          <a:p>
            <a:pPr lvl="1"/>
            <a:r>
              <a:rPr lang="en-US" dirty="0"/>
              <a:t>Commands are scheduled by minute, hour, day of month, month, and day of week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System </a:t>
            </a:r>
            <a:r>
              <a:rPr lang="en-US" dirty="0" err="1"/>
              <a:t>crontab</a:t>
            </a:r>
            <a:r>
              <a:rPr lang="en-US" dirty="0"/>
              <a:t> files -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lvl="1"/>
            <a:r>
              <a:rPr lang="en-US" dirty="0"/>
              <a:t>Can be set to run as a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E6A41-E702-44AD-8339-31A823F2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99" y="4189923"/>
            <a:ext cx="5464894" cy="1168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916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currently defined aliases</a:t>
            </a:r>
          </a:p>
          <a:p>
            <a:pPr lvl="1"/>
            <a:r>
              <a:rPr lang="en-US" dirty="0"/>
              <a:t>Alias</a:t>
            </a:r>
          </a:p>
          <a:p>
            <a:r>
              <a:rPr lang="en-US" dirty="0"/>
              <a:t>Add to your .</a:t>
            </a:r>
            <a:r>
              <a:rPr lang="en-US" dirty="0" err="1"/>
              <a:t>bashrc</a:t>
            </a:r>
            <a:r>
              <a:rPr lang="en-US" dirty="0"/>
              <a:t> file to make an alias permanent</a:t>
            </a:r>
          </a:p>
          <a:p>
            <a:pPr lvl="1"/>
            <a:r>
              <a:rPr lang="en-US" dirty="0"/>
              <a:t>This file will be executed when you log in, and the alias command will be run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ssh_home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-D 55555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user@server.domain.tld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Can be used to create command shortcuts for commonly used features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alias ls='ls --color=auto'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392" y="3754787"/>
            <a:ext cx="2022640" cy="22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2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FDD6-C0EB-0340-846A-66175536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56639-E131-E646-A4C2-E1C1BCFB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3 Ways The Midterm Elections Could Impact The Stock Market – Forbes Advisor">
            <a:extLst>
              <a:ext uri="{FF2B5EF4-FFF2-40B4-BE49-F238E27FC236}">
                <a16:creationId xmlns:a16="http://schemas.microsoft.com/office/drawing/2014/main" id="{95FB2EB2-4B0A-CE46-9B76-AF18E4F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b="30376"/>
          <a:stretch/>
        </p:blipFill>
        <p:spPr bwMode="auto">
          <a:xfrm>
            <a:off x="4823254" y="2802534"/>
            <a:ext cx="6089650" cy="2931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063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Copy - </a:t>
            </a:r>
            <a:r>
              <a:rPr lang="en-US" dirty="0" err="1"/>
              <a:t>Rsync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26491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cs typeface="Courier New" panose="02070309020205020404" pitchFamily="49" charset="0"/>
              </a:rPr>
              <a:t>Rsync</a:t>
            </a:r>
            <a:r>
              <a:rPr lang="en-US" dirty="0">
                <a:cs typeface="Courier New" panose="02070309020205020404" pitchFamily="49" charset="0"/>
              </a:rPr>
              <a:t> - Remote Synchronize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Used to keep files in in sync between hosts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use SSH for encrypted communications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Some systems use SSH as default for </a:t>
            </a:r>
            <a:r>
              <a:rPr lang="en-US" dirty="0" err="1">
                <a:cs typeface="Courier New" panose="02070309020205020404" pitchFamily="49" charset="0"/>
              </a:rPr>
              <a:t>rsync</a:t>
            </a:r>
            <a:r>
              <a:rPr lang="en-US" dirty="0">
                <a:cs typeface="Courier New" panose="02070309020205020404" pitchFamily="49" charset="0"/>
              </a:rPr>
              <a:t>, some don’t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Force </a:t>
            </a:r>
            <a:r>
              <a:rPr lang="en-US" dirty="0" err="1">
                <a:cs typeface="Courier New" panose="02070309020205020404" pitchFamily="49" charset="0"/>
              </a:rPr>
              <a:t>ssh</a:t>
            </a:r>
            <a:r>
              <a:rPr lang="en-US" dirty="0">
                <a:cs typeface="Courier New" panose="02070309020205020404" pitchFamily="49" charset="0"/>
              </a:rPr>
              <a:t> with -e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Supports multiple options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-a : Archive mode - Copy recursively, preserve links/permissions/ownership/timestamps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-v : Verbose - Show what files are being copied and where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-z : Compression - Compress data being transferred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-h : Human-readable - Display numbers in human-readable format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--delete: Delete – Delete files in the target that don’t exist in the source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Many more options available! Check the man pages!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options source destination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/data/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Blockland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 10.11.186.146:/opt/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Blockland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/root /backups/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/var/log/ /backups/var/log/</a:t>
            </a:r>
          </a:p>
        </p:txBody>
      </p:sp>
      <p:pic>
        <p:nvPicPr>
          <p:cNvPr id="6146" name="Picture 2" descr="http://passmyexam.net/wp-content/uploads/et_temp/Connection-Secure-Copy-e1359764770569-31320_523x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63" y="4017979"/>
            <a:ext cx="3034830" cy="2001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D74851-C19F-47A1-ACEB-DE90745356E3}"/>
              </a:ext>
            </a:extLst>
          </p:cNvPr>
          <p:cNvSpPr/>
          <p:nvPr/>
        </p:nvSpPr>
        <p:spPr>
          <a:xfrm rot="172043">
            <a:off x="8458535" y="1911352"/>
            <a:ext cx="32832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Make note of your trailing slashes / !!!</a:t>
            </a:r>
          </a:p>
        </p:txBody>
      </p:sp>
    </p:spTree>
    <p:extLst>
      <p:ext uri="{BB962C8B-B14F-4D97-AF65-F5344CB8AC3E}">
        <p14:creationId xmlns:p14="http://schemas.microsoft.com/office/powerpoint/2010/main" val="467986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1018520" cy="4374091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dirty="0"/>
              <a:t> - Create an output file containing all the data within a database</a:t>
            </a:r>
          </a:p>
          <a:p>
            <a:pPr lvl="1"/>
            <a:r>
              <a:rPr lang="en-US" dirty="0"/>
              <a:t>-a, --create-options	Include all specific create options in CREATE statements.</a:t>
            </a:r>
          </a:p>
          <a:p>
            <a:pPr lvl="1"/>
            <a:r>
              <a:rPr lang="en-US" dirty="0"/>
              <a:t>-A, --all-databases	Dump all the databases.</a:t>
            </a:r>
          </a:p>
          <a:p>
            <a:pPr lvl="1"/>
            <a:r>
              <a:rPr lang="en-US" dirty="0"/>
              <a:t>-p[</a:t>
            </a:r>
            <a:r>
              <a:rPr lang="en-US" dirty="0" err="1"/>
              <a:t>passwd</a:t>
            </a:r>
            <a:r>
              <a:rPr lang="en-US" dirty="0"/>
              <a:t>]		The password to use when connecting to the server.  Omit the password to be prompted.</a:t>
            </a:r>
          </a:p>
          <a:p>
            <a:pPr lvl="2"/>
            <a:r>
              <a:rPr lang="en-US" dirty="0"/>
              <a:t>Entering your password on the command line is bad practice!</a:t>
            </a:r>
          </a:p>
          <a:p>
            <a:pPr lvl="1"/>
            <a:r>
              <a:rPr lang="en-US" dirty="0"/>
              <a:t>-u name		The </a:t>
            </a:r>
            <a:r>
              <a:rPr lang="en-US" dirty="0" err="1"/>
              <a:t>MariaDB</a:t>
            </a:r>
            <a:r>
              <a:rPr lang="en-US" dirty="0"/>
              <a:t> user name to use when connecting to the server.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-p --create-options --databases temperature &gt;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temperature.sql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200" dirty="0">
                <a:cs typeface="Courier New" panose="02070309020205020404" pitchFamily="49" charset="0"/>
              </a:rPr>
              <a:t>Dump the data from the temperature database to the file /</a:t>
            </a:r>
            <a:r>
              <a:rPr lang="en-US" sz="1200" dirty="0" err="1">
                <a:cs typeface="Courier New" panose="02070309020205020404" pitchFamily="49" charset="0"/>
              </a:rPr>
              <a:t>tmp</a:t>
            </a:r>
            <a:r>
              <a:rPr lang="en-US" sz="1200" dirty="0">
                <a:cs typeface="Courier New" panose="02070309020205020404" pitchFamily="49" charset="0"/>
              </a:rPr>
              <a:t>/</a:t>
            </a:r>
            <a:r>
              <a:rPr lang="en-US" sz="1200" dirty="0" err="1">
                <a:cs typeface="Courier New" panose="02070309020205020404" pitchFamily="49" charset="0"/>
              </a:rPr>
              <a:t>temperature.sql</a:t>
            </a:r>
            <a:r>
              <a:rPr lang="en-US" sz="1200" dirty="0">
                <a:cs typeface="Courier New" panose="02070309020205020404" pitchFamily="49" charset="0"/>
              </a:rPr>
              <a:t>, creating the database if necessary.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-p -a --databases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wordpressdb.sql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200" dirty="0">
                <a:cs typeface="Courier New" panose="02070309020205020404" pitchFamily="49" charset="0"/>
              </a:rPr>
              <a:t>Dump the </a:t>
            </a:r>
            <a:r>
              <a:rPr lang="en-US" sz="1200" dirty="0" err="1">
                <a:cs typeface="Courier New" panose="02070309020205020404" pitchFamily="49" charset="0"/>
              </a:rPr>
              <a:t>wordpressdb</a:t>
            </a:r>
            <a:r>
              <a:rPr lang="en-US" sz="1200" dirty="0">
                <a:cs typeface="Courier New" panose="02070309020205020404" pitchFamily="49" charset="0"/>
              </a:rPr>
              <a:t> database to the </a:t>
            </a:r>
            <a:r>
              <a:rPr lang="en-US" sz="1200" dirty="0" err="1">
                <a:cs typeface="Courier New" panose="02070309020205020404" pitchFamily="49" charset="0"/>
              </a:rPr>
              <a:t>wordpressdb.sql</a:t>
            </a:r>
            <a:r>
              <a:rPr lang="en-US" sz="1200" dirty="0">
                <a:cs typeface="Courier New" panose="02070309020205020404" pitchFamily="49" charset="0"/>
              </a:rPr>
              <a:t> file, with create options.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-u root -p --create-options -A &gt;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databases.sql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200" dirty="0">
                <a:cs typeface="Courier New" panose="02070309020205020404" pitchFamily="49" charset="0"/>
              </a:rPr>
              <a:t>Dump all databases to the /</a:t>
            </a:r>
            <a:r>
              <a:rPr lang="en-US" sz="1200" dirty="0" err="1">
                <a:cs typeface="Courier New" panose="02070309020205020404" pitchFamily="49" charset="0"/>
              </a:rPr>
              <a:t>tmp</a:t>
            </a:r>
            <a:r>
              <a:rPr lang="en-US" sz="1200" dirty="0">
                <a:cs typeface="Courier New" panose="02070309020205020404" pitchFamily="49" charset="0"/>
              </a:rPr>
              <a:t>/</a:t>
            </a:r>
            <a:r>
              <a:rPr lang="en-US" sz="1200" dirty="0" err="1">
                <a:cs typeface="Courier New" panose="02070309020205020404" pitchFamily="49" charset="0"/>
              </a:rPr>
              <a:t>databases.sql</a:t>
            </a:r>
            <a:r>
              <a:rPr lang="en-US" sz="1200" dirty="0">
                <a:cs typeface="Courier New" panose="02070309020205020404" pitchFamily="49" charset="0"/>
              </a:rPr>
              <a:t> file, creating the databases if necessary.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5524499"/>
            <a:ext cx="21907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717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Performance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04195" cy="4431241"/>
          </a:xfrm>
        </p:spPr>
        <p:txBody>
          <a:bodyPr/>
          <a:lstStyle/>
          <a:p>
            <a:r>
              <a:rPr lang="en-US" dirty="0" err="1"/>
              <a:t>innodb_buffer_pool_size</a:t>
            </a:r>
            <a:endParaRPr lang="en-US" dirty="0"/>
          </a:p>
          <a:p>
            <a:pPr lvl="1"/>
            <a:r>
              <a:rPr lang="en-US" dirty="0" err="1"/>
              <a:t>InnoDB</a:t>
            </a:r>
            <a:r>
              <a:rPr lang="en-US" dirty="0"/>
              <a:t> maintains a storage area called the buffer pool for caching data and indexes in memory.</a:t>
            </a:r>
          </a:p>
          <a:p>
            <a:r>
              <a:rPr lang="en-US" dirty="0" err="1"/>
              <a:t>key_buffer_size</a:t>
            </a:r>
            <a:endParaRPr lang="en-US" dirty="0"/>
          </a:p>
          <a:p>
            <a:pPr lvl="1"/>
            <a:r>
              <a:rPr lang="en-US" dirty="0"/>
              <a:t>A cache mechanism used to keep the most frequently accessed table blocks in memory, minimizing disk I/O.</a:t>
            </a:r>
          </a:p>
          <a:p>
            <a:r>
              <a:rPr lang="en-US" dirty="0" err="1"/>
              <a:t>innodb_log_file_size</a:t>
            </a:r>
            <a:endParaRPr lang="en-US" dirty="0"/>
          </a:p>
          <a:p>
            <a:pPr lvl="1"/>
            <a:r>
              <a:rPr lang="en-US" dirty="0"/>
              <a:t>A log file of transactions, used to replay data entries after a system crash. Larger values mean less disk I/O due to less flushing checkpoint activity, but also slower recovery from a crash.</a:t>
            </a:r>
          </a:p>
          <a:p>
            <a:r>
              <a:rPr lang="en-US" dirty="0"/>
              <a:t>Basic recommendations (may differ depending on exact platform configuration!)</a:t>
            </a:r>
          </a:p>
          <a:p>
            <a:pPr lvl="1"/>
            <a:r>
              <a:rPr lang="en-US" dirty="0" err="1"/>
              <a:t>innodb_buffer_pool_size</a:t>
            </a:r>
            <a:r>
              <a:rPr lang="en-US" dirty="0"/>
              <a:t>: Roughly 80% of system RAM</a:t>
            </a:r>
          </a:p>
          <a:p>
            <a:pPr lvl="1"/>
            <a:r>
              <a:rPr lang="en-US" dirty="0" err="1"/>
              <a:t>key_buffer_size</a:t>
            </a:r>
            <a:r>
              <a:rPr lang="en-US" dirty="0"/>
              <a:t>: 32M for 1GB RAM, 96M for 2GB RAM, 256M for 4GB RAM and 768M for 8GB RAM</a:t>
            </a:r>
          </a:p>
          <a:p>
            <a:pPr lvl="1"/>
            <a:r>
              <a:rPr lang="en-US" dirty="0" err="1"/>
              <a:t>innodb_log_file_size</a:t>
            </a:r>
            <a:r>
              <a:rPr lang="en-US" dirty="0"/>
              <a:t>: 64-128M</a:t>
            </a:r>
          </a:p>
          <a:p>
            <a:r>
              <a:rPr lang="en-US" dirty="0" err="1"/>
              <a:t>Percona</a:t>
            </a:r>
            <a:r>
              <a:rPr lang="en-US" dirty="0"/>
              <a:t> Tools (</a:t>
            </a:r>
            <a:r>
              <a:rPr lang="en-US" dirty="0">
                <a:hlinkClick r:id="rId3"/>
              </a:rPr>
              <a:t>https://tools.percona.com</a:t>
            </a:r>
            <a:r>
              <a:rPr lang="en-US" dirty="0"/>
              <a:t>) can create a custom configuration (account required, free)</a:t>
            </a:r>
          </a:p>
        </p:txBody>
      </p:sp>
    </p:spTree>
    <p:extLst>
      <p:ext uri="{BB962C8B-B14F-4D97-AF65-F5344CB8AC3E}">
        <p14:creationId xmlns:p14="http://schemas.microsoft.com/office/powerpoint/2010/main" val="25938821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FAF0-3E95-4104-B238-0ED9A320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29C0-B0A9-4818-A8A6-EE2D8021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987883" cy="4023360"/>
          </a:xfrm>
        </p:spPr>
        <p:txBody>
          <a:bodyPr>
            <a:normAutofit/>
          </a:bodyPr>
          <a:lstStyle/>
          <a:p>
            <a:r>
              <a:rPr lang="en-US" sz="1400" dirty="0"/>
              <a:t>Make Backup Directories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-p /backups/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Install </a:t>
            </a:r>
            <a:r>
              <a:rPr lang="en-US" sz="1400" dirty="0" err="1"/>
              <a:t>rsync</a:t>
            </a:r>
            <a:r>
              <a:rPr lang="en-US" sz="1400" dirty="0"/>
              <a:t>!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/>
              <a:t>Synchronize specific directories</a:t>
            </a:r>
          </a:p>
          <a:p>
            <a:pPr lvl="1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/www /backups/</a:t>
            </a:r>
            <a:endParaRPr lang="en-US" sz="1200" dirty="0"/>
          </a:p>
          <a:p>
            <a:r>
              <a:rPr lang="en-US" sz="1400" dirty="0"/>
              <a:t>Use </a:t>
            </a:r>
            <a:r>
              <a:rPr lang="en-US" sz="1400" dirty="0" err="1"/>
              <a:t>mysqldump</a:t>
            </a:r>
            <a:r>
              <a:rPr lang="en-US" sz="1400" dirty="0"/>
              <a:t> to create a backup of your WordPress database</a:t>
            </a:r>
          </a:p>
          <a:p>
            <a:pPr lvl="1"/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-u root -p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-a --databases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&gt; /backups/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wordpressdb.sql</a:t>
            </a:r>
            <a:endParaRPr lang="en-US" sz="1200" dirty="0"/>
          </a:p>
          <a:p>
            <a:r>
              <a:rPr lang="en-US" sz="1400" dirty="0"/>
              <a:t>You can optionally put these commands into a script, and call the script with </a:t>
            </a:r>
            <a:r>
              <a:rPr lang="en-US" sz="1400" dirty="0" err="1"/>
              <a:t>cron</a:t>
            </a:r>
            <a:endParaRPr lang="en-US" sz="1400" dirty="0"/>
          </a:p>
          <a:p>
            <a:pPr lvl="1"/>
            <a:r>
              <a:rPr lang="en-US" sz="1200" dirty="0"/>
              <a:t>Script: (somewhere like /root/backups.sh)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5EE20753-4FAC-4401-95E7-DA3FAF6D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3F948-BB43-4EBA-A9F6-42D5EAE3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04" y="4819649"/>
            <a:ext cx="5769498" cy="146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 rot="185673">
            <a:off x="7490879" y="2027715"/>
            <a:ext cx="426071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enter your password </a:t>
            </a:r>
            <a:b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 a command prompt,</a:t>
            </a:r>
            <a:b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 is visible in your history!</a:t>
            </a:r>
          </a:p>
        </p:txBody>
      </p:sp>
    </p:spTree>
    <p:extLst>
      <p:ext uri="{BB962C8B-B14F-4D97-AF65-F5344CB8AC3E}">
        <p14:creationId xmlns:p14="http://schemas.microsoft.com/office/powerpoint/2010/main" val="17983261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FAF0-3E95-4104-B238-0ED9A320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settings for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29C0-B0A9-4818-A8A6-EE2D8021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987883" cy="4314786"/>
          </a:xfrm>
        </p:spPr>
        <p:txBody>
          <a:bodyPr/>
          <a:lstStyle/>
          <a:p>
            <a:r>
              <a:rPr lang="en-US" dirty="0"/>
              <a:t>Create your own </a:t>
            </a:r>
            <a:r>
              <a:rPr lang="en-US" dirty="0" err="1"/>
              <a:t>mysql</a:t>
            </a:r>
            <a:r>
              <a:rPr lang="en-US" dirty="0"/>
              <a:t> configuration file</a:t>
            </a:r>
          </a:p>
          <a:p>
            <a:pPr lvl="1"/>
            <a:r>
              <a:rPr lang="en-US" dirty="0"/>
              <a:t>New File: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my.cnf.d</a:t>
            </a:r>
            <a:r>
              <a:rPr lang="en-US" dirty="0"/>
              <a:t>/</a:t>
            </a:r>
            <a:r>
              <a:rPr lang="en-US" dirty="0" err="1"/>
              <a:t>custom.cnf</a:t>
            </a:r>
            <a:endParaRPr lang="en-US" dirty="0"/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key-buffer-size = 256M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-buffer-pool-size = 2048M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-log-file-size = 128M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Stop MariaDB and flush the </a:t>
            </a:r>
            <a:r>
              <a:rPr lang="en-US" dirty="0" err="1">
                <a:cs typeface="Courier New" panose="02070309020205020404" pitchFamily="49" charset="0"/>
              </a:rPr>
              <a:t>innodb</a:t>
            </a:r>
            <a:r>
              <a:rPr lang="en-US" dirty="0">
                <a:cs typeface="Courier New" panose="02070309020205020404" pitchFamily="49" charset="0"/>
              </a:rPr>
              <a:t> log files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/lib/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ib_logfile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[0-1]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Optionally, you can configure additional settings as required by your workload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Various memory and system optimizations can be configured in /</a:t>
            </a:r>
            <a:r>
              <a:rPr lang="en-US" dirty="0" err="1">
                <a:cs typeface="Courier New" panose="02070309020205020404" pitchFamily="49" charset="0"/>
              </a:rPr>
              <a:t>etc</a:t>
            </a:r>
            <a:r>
              <a:rPr lang="en-US" dirty="0">
                <a:cs typeface="Courier New" panose="02070309020205020404" pitchFamily="49" charset="0"/>
              </a:rPr>
              <a:t>/</a:t>
            </a:r>
            <a:r>
              <a:rPr lang="en-US" dirty="0" err="1">
                <a:cs typeface="Courier New" panose="02070309020205020404" pitchFamily="49" charset="0"/>
              </a:rPr>
              <a:t>systemctl.conf</a:t>
            </a:r>
            <a:endParaRPr lang="en-US" dirty="0"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Per-user/per-group/system resource limits configured in /</a:t>
            </a:r>
            <a:r>
              <a:rPr lang="en-US" dirty="0" err="1">
                <a:cs typeface="Courier New" panose="02070309020205020404" pitchFamily="49" charset="0"/>
              </a:rPr>
              <a:t>etc</a:t>
            </a:r>
            <a:r>
              <a:rPr lang="en-US" dirty="0">
                <a:cs typeface="Courier New" panose="02070309020205020404" pitchFamily="49" charset="0"/>
              </a:rPr>
              <a:t>/security/</a:t>
            </a:r>
            <a:r>
              <a:rPr lang="en-US" dirty="0" err="1">
                <a:cs typeface="Courier New" panose="02070309020205020404" pitchFamily="49" charset="0"/>
              </a:rPr>
              <a:t>limits.conf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5EE20753-4FAC-4401-95E7-DA3FAF6D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6FC53-E39E-4137-A22C-D6500485F07E}"/>
              </a:ext>
            </a:extLst>
          </p:cNvPr>
          <p:cNvSpPr/>
          <p:nvPr/>
        </p:nvSpPr>
        <p:spPr>
          <a:xfrm rot="219636">
            <a:off x="7498236" y="2253496"/>
            <a:ext cx="39702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Create specific DB settings with tools.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ercona.com!</a:t>
            </a:r>
          </a:p>
        </p:txBody>
      </p:sp>
    </p:spTree>
    <p:extLst>
      <p:ext uri="{BB962C8B-B14F-4D97-AF65-F5344CB8AC3E}">
        <p14:creationId xmlns:p14="http://schemas.microsoft.com/office/powerpoint/2010/main" val="37767796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Bash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0687"/>
          </a:xfrm>
        </p:spPr>
        <p:txBody>
          <a:bodyPr/>
          <a:lstStyle/>
          <a:p>
            <a:r>
              <a:rPr lang="en-US" dirty="0"/>
              <a:t>A bash script in its simplest form is just a bunch of commands to do some tasks</a:t>
            </a:r>
          </a:p>
          <a:p>
            <a:pPr lvl="1"/>
            <a:r>
              <a:rPr lang="en-US" dirty="0"/>
              <a:t>Scripts can get more complicated, similar to programming (if, loop, variables, functions, etc.)</a:t>
            </a:r>
          </a:p>
          <a:p>
            <a:pPr lvl="1"/>
            <a:r>
              <a:rPr lang="en-US" dirty="0"/>
              <a:t>Different languages can be used for scripting; python is popular</a:t>
            </a:r>
          </a:p>
          <a:p>
            <a:r>
              <a:rPr lang="en-US" dirty="0"/>
              <a:t>To create a simple bash script</a:t>
            </a:r>
          </a:p>
          <a:p>
            <a:pPr lvl="1"/>
            <a:r>
              <a:rPr lang="en-US" dirty="0"/>
              <a:t>Open a new file in your favorite text editor</a:t>
            </a:r>
          </a:p>
          <a:p>
            <a:pPr lvl="1"/>
            <a:r>
              <a:rPr lang="en-US" dirty="0"/>
              <a:t>Enter the path to your shell interpreter on the first line</a:t>
            </a:r>
          </a:p>
          <a:p>
            <a:pPr lvl="1"/>
            <a:r>
              <a:rPr lang="en-US" dirty="0"/>
              <a:t>Follow up with the commands!</a:t>
            </a:r>
          </a:p>
          <a:p>
            <a:pPr lvl="1"/>
            <a:r>
              <a:rPr lang="en-US" dirty="0"/>
              <a:t>Don’t forget to comment!</a:t>
            </a:r>
          </a:p>
          <a:p>
            <a:pPr lvl="1"/>
            <a:r>
              <a:rPr lang="en-US" dirty="0"/>
              <a:t>You can also use the output of</a:t>
            </a:r>
            <a:br>
              <a:rPr lang="en-US" dirty="0"/>
            </a:br>
            <a:r>
              <a:rPr lang="en-US" dirty="0"/>
              <a:t>commands as input within</a:t>
            </a:r>
            <a:br>
              <a:rPr lang="en-US" dirty="0"/>
            </a:br>
            <a:r>
              <a:rPr lang="en-US" dirty="0"/>
              <a:t>other commands in your script!</a:t>
            </a:r>
          </a:p>
          <a:p>
            <a:pPr lvl="1"/>
            <a:r>
              <a:rPr lang="en-US" dirty="0"/>
              <a:t>Our standard command line arguments</a:t>
            </a:r>
            <a:br>
              <a:rPr lang="en-US" dirty="0"/>
            </a:br>
            <a:r>
              <a:rPr lang="en-US" dirty="0"/>
              <a:t>are available as well!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3F948-BB43-4EBA-A9F6-42D5EAE3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182" y="4689020"/>
            <a:ext cx="5769498" cy="1464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73972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51381" cy="4383616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147.64.243.1##/23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Aliases:</a:t>
            </a:r>
          </a:p>
          <a:p>
            <a:pPr lvl="1"/>
            <a:r>
              <a:rPr lang="en-US" dirty="0"/>
              <a:t>31##.megastuff.biz, 1##.megastuff.biz, ##.megastuff.biz (01-25)</a:t>
            </a:r>
          </a:p>
          <a:p>
            <a:pPr lvl="1"/>
            <a:r>
              <a:rPr lang="en-US" dirty="0"/>
              <a:t>1##.ultrastuff.net, more?</a:t>
            </a:r>
          </a:p>
          <a:p>
            <a:r>
              <a:rPr lang="en-US" dirty="0"/>
              <a:t>Assignment 8 due March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sz="1400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36" y="3269974"/>
            <a:ext cx="2845517" cy="2899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75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2" cy="44197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http://ecsc325-1##.cs.edinboro.edu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http://147.64.243.1##</a:t>
            </a:r>
            <a:endParaRPr lang="en-US" dirty="0"/>
          </a:p>
          <a:p>
            <a:pPr lvl="1"/>
            <a:r>
              <a:rPr lang="en-US" dirty="0"/>
              <a:t>PHP Info</a:t>
            </a:r>
          </a:p>
          <a:p>
            <a:r>
              <a:rPr lang="en-US" dirty="0">
                <a:hlinkClick r:id="rId4"/>
              </a:rPr>
              <a:t>http://ecsc325-1##.cs.edinboro.edu/phpmyadmin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http://147.64.243.1##/phpmyadmin</a:t>
            </a:r>
            <a:endParaRPr lang="en-US" dirty="0"/>
          </a:p>
          <a:p>
            <a:pPr lvl="1"/>
            <a:r>
              <a:rPr lang="en-US" dirty="0" err="1"/>
              <a:t>phyMyAdmin</a:t>
            </a:r>
            <a:r>
              <a:rPr lang="en-US" dirty="0"/>
              <a:t> Website</a:t>
            </a:r>
          </a:p>
          <a:p>
            <a:r>
              <a:rPr lang="en-US" dirty="0">
                <a:hlinkClick r:id="rId6" invalidUrl="http://##.megastuff.biz"/>
              </a:rPr>
              <a:t>http://##.megastuff.biz</a:t>
            </a:r>
            <a:endParaRPr lang="en-US" dirty="0"/>
          </a:p>
          <a:p>
            <a:pPr lvl="1"/>
            <a:r>
              <a:rPr lang="en-US" dirty="0"/>
              <a:t>TBD: Testing 123…</a:t>
            </a:r>
          </a:p>
          <a:p>
            <a:r>
              <a:rPr lang="en-US" dirty="0">
                <a:hlinkClick r:id="rId7"/>
              </a:rPr>
              <a:t>http://1##.megastuff.biz</a:t>
            </a:r>
            <a:endParaRPr lang="en-US" dirty="0"/>
          </a:p>
          <a:p>
            <a:pPr lvl="1"/>
            <a:r>
              <a:rPr lang="en-US" dirty="0"/>
              <a:t>TBD: Testing 123…</a:t>
            </a:r>
          </a:p>
          <a:p>
            <a:r>
              <a:rPr lang="en-US" dirty="0">
                <a:hlinkClick r:id="rId8"/>
              </a:rPr>
              <a:t>http://1##.megastuff.biz/temp/temp.php</a:t>
            </a:r>
            <a:endParaRPr lang="en-US" dirty="0"/>
          </a:p>
          <a:p>
            <a:pPr lvl="1"/>
            <a:r>
              <a:rPr lang="en-US" dirty="0"/>
              <a:t>Temperature Graph Website</a:t>
            </a:r>
          </a:p>
          <a:p>
            <a:r>
              <a:rPr lang="en-US" dirty="0">
                <a:hlinkClick r:id="rId9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index.html: Hello </a:t>
            </a:r>
            <a:r>
              <a:rPr lang="en-US" dirty="0" err="1"/>
              <a:t>Megastuff</a:t>
            </a:r>
            <a:r>
              <a:rPr lang="en-US" dirty="0"/>
              <a:t> Website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974080" cy="402336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trike="sngStrike" dirty="0">
                <a:hlinkClick r:id="rId10"/>
              </a:rPr>
              <a:t>http://ecsc325-1##.cs.Edinboro.edu/squirrelmail</a:t>
            </a:r>
            <a:endParaRPr lang="en-US" strike="sngStrike" dirty="0"/>
          </a:p>
          <a:p>
            <a:pPr lvl="1"/>
            <a:r>
              <a:rPr lang="en-US" strike="sngStrike" dirty="0" err="1"/>
              <a:t>Squirrelmail</a:t>
            </a:r>
            <a:r>
              <a:rPr lang="en-US" strike="sngStrike" dirty="0"/>
              <a:t> website</a:t>
            </a:r>
          </a:p>
          <a:p>
            <a:r>
              <a:rPr lang="en-US" dirty="0">
                <a:hlinkClick r:id="rId11"/>
              </a:rPr>
              <a:t>http://roundcube.##.megastuff.biz</a:t>
            </a:r>
            <a:endParaRPr lang="en-US" dirty="0"/>
          </a:p>
          <a:p>
            <a:pPr lvl="1"/>
            <a:r>
              <a:rPr lang="en-US" dirty="0" err="1"/>
              <a:t>Roundcube</a:t>
            </a:r>
            <a:r>
              <a:rPr lang="en-US" dirty="0"/>
              <a:t> webmail</a:t>
            </a:r>
          </a:p>
          <a:p>
            <a:r>
              <a:rPr lang="en-US" dirty="0">
                <a:hlinkClick r:id="rId12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Ultra Modern Template Website</a:t>
            </a:r>
          </a:p>
          <a:p>
            <a:r>
              <a:rPr lang="en-US" dirty="0">
                <a:hlinkClick r:id="rId13"/>
              </a:rPr>
              <a:t>http://31##.ultrastuff.net</a:t>
            </a:r>
            <a:endParaRPr lang="en-US" dirty="0"/>
          </a:p>
          <a:p>
            <a:pPr lvl="1"/>
            <a:r>
              <a:rPr lang="en-US" dirty="0"/>
              <a:t>WordPress Website</a:t>
            </a:r>
          </a:p>
          <a:p>
            <a:r>
              <a:rPr lang="en-US" strike="sngStrike" dirty="0">
                <a:hlinkClick r:id="rId14"/>
              </a:rPr>
              <a:t>https://ecsc325-1##.cs.edinboro.edu/private</a:t>
            </a:r>
            <a:endParaRPr lang="en-US" strike="sngStrike" dirty="0"/>
          </a:p>
          <a:p>
            <a:pPr lvl="1"/>
            <a:r>
              <a:rPr lang="en-US" strike="sngStrike" dirty="0"/>
              <a:t>Private web site!</a:t>
            </a:r>
          </a:p>
          <a:p>
            <a:r>
              <a:rPr lang="en-US" u="sng" strike="sngStrike" dirty="0"/>
              <a:t>https://a13.##.megastuff.biz</a:t>
            </a:r>
            <a:endParaRPr lang="en-US" strike="sngStrike" dirty="0"/>
          </a:p>
          <a:p>
            <a:pPr lvl="1"/>
            <a:r>
              <a:rPr lang="en-US" strike="sngStrike" dirty="0"/>
              <a:t>Assignment 13 web site!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81965">
            <a:off x="9239760" y="4812083"/>
            <a:ext cx="2622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34697242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6957597" y="1805161"/>
            <a:ext cx="3107055" cy="4471987"/>
          </a:xfrm>
        </p:spPr>
        <p:txBody>
          <a:bodyPr>
            <a:normAutofit/>
          </a:bodyPr>
          <a:lstStyle/>
          <a:p>
            <a:r>
              <a:rPr lang="en-US" sz="2400" dirty="0"/>
              <a:t>FTP commands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</a:p>
          <a:p>
            <a:pPr marL="201168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quit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8827233-C83C-9148-B07B-0B790A940C61}"/>
              </a:ext>
            </a:extLst>
          </p:cNvPr>
          <p:cNvSpPr txBox="1">
            <a:spLocks/>
          </p:cNvSpPr>
          <p:nvPr/>
        </p:nvSpPr>
        <p:spPr>
          <a:xfrm>
            <a:off x="4167266" y="1805161"/>
            <a:ext cx="3379754" cy="472442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rpm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564ECB5-EC58-5147-9616-081D9E98AF9F}"/>
              </a:ext>
            </a:extLst>
          </p:cNvPr>
          <p:cNvSpPr txBox="1">
            <a:spLocks/>
          </p:cNvSpPr>
          <p:nvPr/>
        </p:nvSpPr>
        <p:spPr>
          <a:xfrm>
            <a:off x="1097280" y="1805161"/>
            <a:ext cx="2322197" cy="472442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ftp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FBCED-294D-E44C-9507-F38AB4894384}"/>
              </a:ext>
            </a:extLst>
          </p:cNvPr>
          <p:cNvSpPr txBox="1"/>
          <p:nvPr/>
        </p:nvSpPr>
        <p:spPr>
          <a:xfrm>
            <a:off x="5357611" y="5357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322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59" y="1998662"/>
            <a:ext cx="3250565" cy="42179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Pull-based transfers</a:t>
            </a:r>
          </a:p>
          <a:p>
            <a:r>
              <a:rPr lang="en-US" dirty="0"/>
              <a:t>Push-based transfers</a:t>
            </a:r>
          </a:p>
          <a:p>
            <a:r>
              <a:rPr lang="en-US" dirty="0"/>
              <a:t>Active vs. Passive FTP Transfers</a:t>
            </a:r>
          </a:p>
          <a:p>
            <a:r>
              <a:rPr lang="en-US" dirty="0"/>
              <a:t>FTPS vs. SFTP</a:t>
            </a:r>
          </a:p>
          <a:p>
            <a:r>
              <a:rPr lang="en-US" dirty="0"/>
              <a:t>Implicit vs. Explicit </a:t>
            </a:r>
            <a:r>
              <a:rPr lang="en-US" dirty="0" err="1"/>
              <a:t>encription</a:t>
            </a:r>
            <a:endParaRPr lang="en-US" dirty="0"/>
          </a:p>
          <a:p>
            <a:r>
              <a:rPr lang="en-US" dirty="0"/>
              <a:t>SCP</a:t>
            </a:r>
          </a:p>
          <a:p>
            <a:r>
              <a:rPr lang="en-US" dirty="0" err="1"/>
              <a:t>Rsync</a:t>
            </a:r>
            <a:endParaRPr lang="en-US" dirty="0"/>
          </a:p>
          <a:p>
            <a:r>
              <a:rPr lang="en-US" dirty="0"/>
              <a:t>Server Message Block (SMB)</a:t>
            </a:r>
          </a:p>
          <a:p>
            <a:r>
              <a:rPr lang="en-US" dirty="0"/>
              <a:t>Common Internet File System (CIFS)</a:t>
            </a:r>
          </a:p>
          <a:p>
            <a:r>
              <a:rPr lang="en-US" dirty="0"/>
              <a:t>DFS</a:t>
            </a:r>
          </a:p>
          <a:p>
            <a:r>
              <a:rPr lang="en-US" dirty="0" err="1"/>
              <a:t>Umask</a:t>
            </a:r>
            <a:endParaRPr lang="en-US" dirty="0"/>
          </a:p>
          <a:p>
            <a:r>
              <a:rPr lang="en-US" dirty="0" err="1"/>
              <a:t>VSFTPd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212081" y="1996246"/>
            <a:ext cx="2963628" cy="42179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MTA / MSA / MDA / MUA</a:t>
            </a:r>
          </a:p>
          <a:p>
            <a:r>
              <a:rPr lang="en-US" dirty="0"/>
              <a:t>Open E-Mail Relay</a:t>
            </a:r>
          </a:p>
          <a:p>
            <a:r>
              <a:rPr lang="en-US" dirty="0"/>
              <a:t>Masquerading</a:t>
            </a:r>
          </a:p>
          <a:p>
            <a:r>
              <a:rPr lang="en-US" dirty="0"/>
              <a:t>MX Records</a:t>
            </a:r>
          </a:p>
          <a:p>
            <a:r>
              <a:rPr lang="en-US" dirty="0"/>
              <a:t>SMTP</a:t>
            </a:r>
          </a:p>
          <a:p>
            <a:r>
              <a:rPr lang="en-US" dirty="0"/>
              <a:t>POP3</a:t>
            </a:r>
          </a:p>
          <a:p>
            <a:r>
              <a:rPr lang="en-US" dirty="0"/>
              <a:t>IMAP4</a:t>
            </a:r>
          </a:p>
          <a:p>
            <a:r>
              <a:rPr lang="en-US" dirty="0" err="1"/>
              <a:t>Spamblocking</a:t>
            </a:r>
            <a:endParaRPr lang="en-US" dirty="0"/>
          </a:p>
          <a:p>
            <a:r>
              <a:rPr lang="en-US" dirty="0"/>
              <a:t>FTP</a:t>
            </a:r>
          </a:p>
          <a:p>
            <a:r>
              <a:rPr lang="en-US" dirty="0"/>
              <a:t>All In One Network Routers</a:t>
            </a:r>
          </a:p>
          <a:p>
            <a:r>
              <a:rPr lang="en-US" dirty="0"/>
              <a:t>Firewalls</a:t>
            </a:r>
          </a:p>
          <a:p>
            <a:r>
              <a:rPr lang="en-US" dirty="0"/>
              <a:t>SSH / Reverse SSH / Proxy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2358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5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1FCA0C-4D93-41F9-8263-E53BBABD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24AE8-169A-4F8B-9C8C-3A621D3C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r>
              <a:rPr lang="en-US" dirty="0"/>
              <a:t>Install the packages necessary to perform </a:t>
            </a:r>
            <a:r>
              <a:rPr lang="en-US" dirty="0" err="1"/>
              <a:t>dns</a:t>
            </a:r>
            <a:r>
              <a:rPr lang="en-US" dirty="0"/>
              <a:t> queries using the </a:t>
            </a:r>
            <a:r>
              <a:rPr lang="en-US" dirty="0" err="1"/>
              <a:t>nslookup</a:t>
            </a:r>
            <a:r>
              <a:rPr lang="en-US" dirty="0"/>
              <a:t>, dig, and </a:t>
            </a:r>
            <a:r>
              <a:rPr lang="en-US" dirty="0" err="1"/>
              <a:t>whois</a:t>
            </a:r>
            <a:r>
              <a:rPr lang="en-US" dirty="0"/>
              <a:t> commands. (4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whois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bind-utils</a:t>
            </a:r>
          </a:p>
          <a:p>
            <a:r>
              <a:rPr lang="en-US" dirty="0"/>
              <a:t>Install the </a:t>
            </a:r>
            <a:r>
              <a:rPr lang="en-US" dirty="0" err="1"/>
              <a:t>apache</a:t>
            </a:r>
            <a:r>
              <a:rPr lang="en-US" dirty="0"/>
              <a:t> service httpd. Start the </a:t>
            </a:r>
            <a:r>
              <a:rPr lang="en-US" dirty="0" err="1"/>
              <a:t>apache</a:t>
            </a:r>
            <a:r>
              <a:rPr lang="en-US" dirty="0"/>
              <a:t> service, and configure the </a:t>
            </a:r>
            <a:r>
              <a:rPr lang="en-US" dirty="0" err="1"/>
              <a:t>apache</a:t>
            </a:r>
            <a:r>
              <a:rPr lang="en-US" dirty="0"/>
              <a:t> service to start automatically on boot. Also stop and disable the </a:t>
            </a:r>
            <a:r>
              <a:rPr lang="en-US" dirty="0" err="1"/>
              <a:t>firewalld</a:t>
            </a:r>
            <a:r>
              <a:rPr lang="en-US" dirty="0"/>
              <a:t> service. (5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http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httpd;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httpd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firewalld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firewalld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Create a default index.html page with the phrase “Hello ECSC-325!” and your name on a separate line at your default ecsc325-1## website. (4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"Hello ECSC-325&lt;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&gt;" &gt; /var/www/html/index.html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"Professor J" &gt;&gt; /var/www/html/index.html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253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34361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i="1" dirty="0"/>
              <a:t>Rivers get connected so much stronger than expected...</a:t>
            </a:r>
            <a:r>
              <a:rPr lang="en-US" dirty="0"/>
              <a:t>” –Red Hot Chili Peppers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18: Apache</a:t>
            </a:r>
          </a:p>
          <a:p>
            <a:pPr lvl="1"/>
            <a:r>
              <a:rPr lang="en-US" dirty="0"/>
              <a:t>Chapter 19: SMTP</a:t>
            </a:r>
          </a:p>
          <a:p>
            <a:r>
              <a:rPr lang="en-US" dirty="0"/>
              <a:t>Next topics</a:t>
            </a:r>
          </a:p>
          <a:p>
            <a:pPr lvl="1"/>
            <a:r>
              <a:rPr lang="en-US" sz="2000" dirty="0"/>
              <a:t>System info, monitoring, firewalls, security, cloud…</a:t>
            </a:r>
          </a:p>
          <a:p>
            <a:r>
              <a:rPr lang="en-US" dirty="0"/>
              <a:t>Continuing work with VM’s</a:t>
            </a:r>
          </a:p>
          <a:p>
            <a:pPr lvl="1"/>
            <a:r>
              <a:rPr lang="en-US" dirty="0"/>
              <a:t>Just because all tests say OK, doesn’t mean everything is working properly!</a:t>
            </a:r>
          </a:p>
          <a:p>
            <a:pPr lvl="2"/>
            <a:r>
              <a:rPr lang="en-US" dirty="0"/>
              <a:t>Sometimes my check scripts have errors…</a:t>
            </a:r>
          </a:p>
          <a:p>
            <a:pPr lvl="2"/>
            <a:r>
              <a:rPr lang="en-US" dirty="0"/>
              <a:t>I don’t always check for every possible entry…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37" y="3850639"/>
            <a:ext cx="2876010" cy="2112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7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1FCA0C-4D93-41F9-8263-E53BBABD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24AE8-169A-4F8B-9C8C-3A621D3C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51008" cy="46160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Look up the A records for the google.com domain against an on campus resolver. List this information in the file /</a:t>
            </a:r>
            <a:r>
              <a:rPr lang="en-US" dirty="0" err="1"/>
              <a:t>tmp</a:t>
            </a:r>
            <a:r>
              <a:rPr lang="en-US" dirty="0"/>
              <a:t>/assignment6-1.txt (3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a google.com @147.64.32.6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/assignment6-1.txt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google.com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@147.64.243.160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/assignment6-1.txt</a:t>
            </a:r>
          </a:p>
          <a:p>
            <a:pPr lvl="2"/>
            <a:r>
              <a:rPr lang="en-US" dirty="0"/>
              <a:t>This will only work from within the campus network (and maybe not at all?)!</a:t>
            </a:r>
          </a:p>
          <a:p>
            <a:r>
              <a:rPr lang="en-US" dirty="0"/>
              <a:t>Look up the A records for the google.com domain against an off campus resolver. List this information in the file /</a:t>
            </a:r>
            <a:r>
              <a:rPr lang="en-US" dirty="0" err="1"/>
              <a:t>tmp</a:t>
            </a:r>
            <a:r>
              <a:rPr lang="en-US" dirty="0"/>
              <a:t>/assignment6-2.txt (3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a google.com @101.102.103.104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/assignment6-2.txt</a:t>
            </a:r>
          </a:p>
          <a:p>
            <a:r>
              <a:rPr lang="en-US" dirty="0"/>
              <a:t>Perform a long listing of the /</a:t>
            </a:r>
            <a:r>
              <a:rPr lang="en-US" dirty="0" err="1"/>
              <a:t>etc</a:t>
            </a:r>
            <a:r>
              <a:rPr lang="en-US" dirty="0"/>
              <a:t>/httpd directory, showing all files and information in human readable form. Put the output from this command in the file /</a:t>
            </a:r>
            <a:r>
              <a:rPr lang="en-US" dirty="0" err="1"/>
              <a:t>tmp</a:t>
            </a:r>
            <a:r>
              <a:rPr lang="en-US" dirty="0"/>
              <a:t>/assignment6-3.txt (3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/assignment6-3.txt</a:t>
            </a:r>
          </a:p>
          <a:p>
            <a:r>
              <a:rPr lang="en-US" dirty="0"/>
              <a:t>Find a name server for the .NET Top-Level-Domain. Put this information in the file /</a:t>
            </a:r>
            <a:r>
              <a:rPr lang="en-US" dirty="0" err="1"/>
              <a:t>tmp</a:t>
            </a:r>
            <a:r>
              <a:rPr lang="en-US" dirty="0"/>
              <a:t>/assignment6-4.txt (3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ns net &gt;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/assignment6-4.txt</a:t>
            </a:r>
          </a:p>
        </p:txBody>
      </p:sp>
    </p:spTree>
    <p:extLst>
      <p:ext uri="{BB962C8B-B14F-4D97-AF65-F5344CB8AC3E}">
        <p14:creationId xmlns:p14="http://schemas.microsoft.com/office/powerpoint/2010/main" val="87330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AC72-A815-4B17-888C-93318D14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7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E38A-ED2B-44F7-A32F-67978EFF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375392" cy="4725663"/>
          </a:xfrm>
        </p:spPr>
        <p:txBody>
          <a:bodyPr>
            <a:normAutofit/>
          </a:bodyPr>
          <a:lstStyle/>
          <a:p>
            <a:r>
              <a:rPr lang="en-US" dirty="0"/>
              <a:t>Install PHP, and create a default </a:t>
            </a:r>
            <a:r>
              <a:rPr lang="en-US" dirty="0" err="1"/>
              <a:t>index.php</a:t>
            </a:r>
            <a:r>
              <a:rPr lang="en-US" dirty="0"/>
              <a:t> webpage displaying the output of the </a:t>
            </a:r>
            <a:r>
              <a:rPr lang="en-US" dirty="0" err="1"/>
              <a:t>phpinfo</a:t>
            </a:r>
            <a:r>
              <a:rPr lang="en-US" dirty="0"/>
              <a:t>() command at your ecsc325-1## website. (6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"&lt;?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?&gt;" &gt; /var/www/html/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Change the default directory index setting to prefer files in the order </a:t>
            </a:r>
            <a:r>
              <a:rPr lang="en-US" dirty="0" err="1"/>
              <a:t>index.php</a:t>
            </a:r>
            <a:r>
              <a:rPr lang="en-US" dirty="0"/>
              <a:t> before index.html. (6 points)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sed 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's/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.*/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index.php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index.html/g'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/httpd/conf/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httpd.conf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restart httpd</a:t>
            </a:r>
          </a:p>
          <a:p>
            <a:r>
              <a:rPr lang="en-US" dirty="0"/>
              <a:t>Install the MariaDB service </a:t>
            </a:r>
            <a:r>
              <a:rPr lang="en-US" dirty="0" err="1"/>
              <a:t>mysqld</a:t>
            </a:r>
            <a:r>
              <a:rPr lang="en-US" dirty="0"/>
              <a:t>, start the </a:t>
            </a:r>
            <a:r>
              <a:rPr lang="en-US" dirty="0" err="1"/>
              <a:t>mysqld</a:t>
            </a:r>
            <a:r>
              <a:rPr lang="en-US" dirty="0"/>
              <a:t> service, configure the </a:t>
            </a:r>
            <a:r>
              <a:rPr lang="en-US" dirty="0" err="1"/>
              <a:t>mysqld</a:t>
            </a:r>
            <a:r>
              <a:rPr lang="en-US" dirty="0"/>
              <a:t> service to start on boot, and secure the new </a:t>
            </a:r>
            <a:r>
              <a:rPr lang="en-US" dirty="0" err="1"/>
              <a:t>mysqld</a:t>
            </a:r>
            <a:r>
              <a:rPr lang="en-US" dirty="0"/>
              <a:t> server installation. (6 points)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mariadb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mysql_secure_installation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661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7760</Words>
  <Application>Microsoft Office PowerPoint</Application>
  <PresentationFormat>Widescreen</PresentationFormat>
  <Paragraphs>1060</Paragraphs>
  <Slides>70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Calibri</vt:lpstr>
      <vt:lpstr>Calibri Light</vt:lpstr>
      <vt:lpstr>Courier New</vt:lpstr>
      <vt:lpstr>Wingdings</vt:lpstr>
      <vt:lpstr>Retrospect</vt:lpstr>
      <vt:lpstr>ECSC 325.200 Web Server Administration</vt:lpstr>
      <vt:lpstr>Objectives</vt:lpstr>
      <vt:lpstr>Weekly Info</vt:lpstr>
      <vt:lpstr>Recap and Review</vt:lpstr>
      <vt:lpstr>Remaining Semester Topics*</vt:lpstr>
      <vt:lpstr>Midterm Review</vt:lpstr>
      <vt:lpstr>Assignment 6 Review</vt:lpstr>
      <vt:lpstr>Assignment 6 Review</vt:lpstr>
      <vt:lpstr>Assignment 7 Review</vt:lpstr>
      <vt:lpstr>Assignment 7 Review</vt:lpstr>
      <vt:lpstr>Assignment 7 Review</vt:lpstr>
      <vt:lpstr>Assignment 7 Review</vt:lpstr>
      <vt:lpstr>E-Mail System Terminology</vt:lpstr>
      <vt:lpstr>E-Mail System Terminology</vt:lpstr>
      <vt:lpstr>DNS for E-Mail</vt:lpstr>
      <vt:lpstr>DNS for E-Mail</vt:lpstr>
      <vt:lpstr>E-Mail Protocols</vt:lpstr>
      <vt:lpstr>E-Mail Security</vt:lpstr>
      <vt:lpstr>E-Mail Services Check</vt:lpstr>
      <vt:lpstr>File Transfer Services</vt:lpstr>
      <vt:lpstr>File Transfer Protocol</vt:lpstr>
      <vt:lpstr>File Transfer Protocol</vt:lpstr>
      <vt:lpstr>File Transfer Protocol</vt:lpstr>
      <vt:lpstr>File Transfer Protocol</vt:lpstr>
      <vt:lpstr>File Transfer Protocol</vt:lpstr>
      <vt:lpstr>File Transfer Protocol</vt:lpstr>
      <vt:lpstr>File Transfer Protocol</vt:lpstr>
      <vt:lpstr>File Transfer Protocol</vt:lpstr>
      <vt:lpstr>File Transfer Protocol</vt:lpstr>
      <vt:lpstr>Secure Copy</vt:lpstr>
      <vt:lpstr>Secure Copy</vt:lpstr>
      <vt:lpstr>Network File Systems (NFS)</vt:lpstr>
      <vt:lpstr>Server Message Block (SMB)</vt:lpstr>
      <vt:lpstr>Server Message Block (SMB)</vt:lpstr>
      <vt:lpstr>Distributed File Systems (DFS)</vt:lpstr>
      <vt:lpstr>File Systems Table - FSTab</vt:lpstr>
      <vt:lpstr>Storage</vt:lpstr>
      <vt:lpstr>Umask</vt:lpstr>
      <vt:lpstr>ECSC 325.200 Web Server Administration</vt:lpstr>
      <vt:lpstr>Objectives</vt:lpstr>
      <vt:lpstr>Weekly Info</vt:lpstr>
      <vt:lpstr>Recap and Review</vt:lpstr>
      <vt:lpstr>Semester Grades Review</vt:lpstr>
      <vt:lpstr>Changes Requested</vt:lpstr>
      <vt:lpstr>Network File Systems (NFS) Client Install</vt:lpstr>
      <vt:lpstr>Vsftpd Installation</vt:lpstr>
      <vt:lpstr>Vsftpd Test 1</vt:lpstr>
      <vt:lpstr>Vsftpd Test 1</vt:lpstr>
      <vt:lpstr>Vsftpd Test 1</vt:lpstr>
      <vt:lpstr>Vsftpd Configuration</vt:lpstr>
      <vt:lpstr>Vsftpd Test 2</vt:lpstr>
      <vt:lpstr>Vsftpd Test 3</vt:lpstr>
      <vt:lpstr>Vsftpd Test 3</vt:lpstr>
      <vt:lpstr>Vsftpd Test 4</vt:lpstr>
      <vt:lpstr>Vsftpd Test 4</vt:lpstr>
      <vt:lpstr>FTP Services Check</vt:lpstr>
      <vt:lpstr>Core System Services - Logging &amp; Cron</vt:lpstr>
      <vt:lpstr>Crontab Editing</vt:lpstr>
      <vt:lpstr>Alias</vt:lpstr>
      <vt:lpstr>Secure Copy - Rsync</vt:lpstr>
      <vt:lpstr>MySQL Dump</vt:lpstr>
      <vt:lpstr>MySQL Performance Tuning</vt:lpstr>
      <vt:lpstr>Create Backups</vt:lpstr>
      <vt:lpstr>Modify settings for performance</vt:lpstr>
      <vt:lpstr>Simple Bash Scripting</vt:lpstr>
      <vt:lpstr>Virtual Machine Info</vt:lpstr>
      <vt:lpstr>Virtual Hosts</vt:lpstr>
      <vt:lpstr>Linux Commands</vt:lpstr>
      <vt:lpstr>Key Terms and Items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2016-03-20T20:50:28Z</dcterms:created>
  <dcterms:modified xsi:type="dcterms:W3CDTF">2025-03-25T17:48:25Z</dcterms:modified>
</cp:coreProperties>
</file>